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4F0FF"/>
    <a:srgbClr val="DFF5FE"/>
    <a:srgbClr val="D2EFFA"/>
    <a:srgbClr val="3147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2317"/>
    <p:restoredTop sz="92313"/>
  </p:normalViewPr>
  <p:slideViewPr>
    <p:cSldViewPr snapToGrid="0">
      <p:cViewPr>
        <p:scale>
          <a:sx n="50" d="100"/>
          <a:sy n="50" d="100"/>
        </p:scale>
        <p:origin x="96" y="-5986"/>
      </p:cViewPr>
      <p:guideLst>
        <p:guide orient="horz" pos="13481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ence Detienne" userId="1a337cc8-ddc1-4c16-a855-c7a70ae02e23" providerId="ADAL" clId="{B409C107-1377-A649-88E6-40BFC6176F6A}"/>
    <pc:docChg chg="undo custSel modSld">
      <pc:chgData name="Florence Detienne" userId="1a337cc8-ddc1-4c16-a855-c7a70ae02e23" providerId="ADAL" clId="{B409C107-1377-A649-88E6-40BFC6176F6A}" dt="2025-04-11T08:05:19.926" v="12" actId="20577"/>
      <pc:docMkLst>
        <pc:docMk/>
      </pc:docMkLst>
      <pc:sldChg chg="modSp mod">
        <pc:chgData name="Florence Detienne" userId="1a337cc8-ddc1-4c16-a855-c7a70ae02e23" providerId="ADAL" clId="{B409C107-1377-A649-88E6-40BFC6176F6A}" dt="2025-04-11T08:05:19.926" v="12" actId="20577"/>
        <pc:sldMkLst>
          <pc:docMk/>
          <pc:sldMk cId="166291743" sldId="256"/>
        </pc:sldMkLst>
        <pc:spChg chg="mod">
          <ac:chgData name="Florence Detienne" userId="1a337cc8-ddc1-4c16-a855-c7a70ae02e23" providerId="ADAL" clId="{B409C107-1377-A649-88E6-40BFC6176F6A}" dt="2025-04-11T08:05:19.926" v="12" actId="20577"/>
          <ac:spMkLst>
            <pc:docMk/>
            <pc:sldMk cId="166291743" sldId="256"/>
            <ac:spMk id="24" creationId="{1CB4554D-AF45-689D-E899-DD4F05921DBE}"/>
          </ac:spMkLst>
        </pc:spChg>
      </pc:sldChg>
    </pc:docChg>
  </pc:docChgLst>
  <pc:docChgLst>
    <pc:chgData name="Florence Detienne" userId="1a337cc8-ddc1-4c16-a855-c7a70ae02e23" providerId="ADAL" clId="{18848553-D9A7-4804-A1F1-D720A8864E05}"/>
    <pc:docChg chg="modSld">
      <pc:chgData name="Florence Detienne" userId="1a337cc8-ddc1-4c16-a855-c7a70ae02e23" providerId="ADAL" clId="{18848553-D9A7-4804-A1F1-D720A8864E05}" dt="2025-06-06T07:39:44.812" v="0" actId="167"/>
      <pc:docMkLst>
        <pc:docMk/>
      </pc:docMkLst>
      <pc:sldChg chg="modSp mod">
        <pc:chgData name="Florence Detienne" userId="1a337cc8-ddc1-4c16-a855-c7a70ae02e23" providerId="ADAL" clId="{18848553-D9A7-4804-A1F1-D720A8864E05}" dt="2025-06-06T07:39:44.812" v="0" actId="167"/>
        <pc:sldMkLst>
          <pc:docMk/>
          <pc:sldMk cId="166291743" sldId="256"/>
        </pc:sldMkLst>
        <pc:spChg chg="ord">
          <ac:chgData name="Florence Detienne" userId="1a337cc8-ddc1-4c16-a855-c7a70ae02e23" providerId="ADAL" clId="{18848553-D9A7-4804-A1F1-D720A8864E05}" dt="2025-06-06T07:39:44.812" v="0" actId="167"/>
          <ac:spMkLst>
            <pc:docMk/>
            <pc:sldMk cId="166291743" sldId="256"/>
            <ac:spMk id="31" creationId="{8658EED4-12B3-447A-BAAC-38D90D50653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3201D-3DF9-4E44-8B08-3EFE25908FDB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A6FD9-CEC5-4ED5-816F-777F65F11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r>
              <a:rPr lang="en-GB" dirty="0"/>
              <a:t>Business: https://</a:t>
            </a:r>
            <a:r>
              <a:rPr lang="en-GB" dirty="0" err="1"/>
              <a:t>fr.freepik.com</a:t>
            </a:r>
            <a:r>
              <a:rPr lang="en-GB" dirty="0"/>
              <a:t>/</a:t>
            </a:r>
            <a:r>
              <a:rPr lang="en-GB" dirty="0" err="1"/>
              <a:t>vecteurs</a:t>
            </a:r>
            <a:r>
              <a:rPr lang="en-GB" dirty="0"/>
              <a:t>-libre/contactez-nous-icones-sketch_4611201.htm#fromView=</a:t>
            </a:r>
            <a:r>
              <a:rPr lang="en-GB" dirty="0" err="1"/>
              <a:t>search&amp;page</a:t>
            </a:r>
            <a:r>
              <a:rPr lang="en-GB" dirty="0"/>
              <a:t>=1&amp;position=42&amp;uuid=20c0b81d-05e6-4086-ad85-e99d7ff11303&amp;query=</a:t>
            </a:r>
            <a:r>
              <a:rPr lang="en-GB" dirty="0" err="1"/>
              <a:t>business+mail+drawing</a:t>
            </a:r>
            <a:endParaRPr lang="en-GB" dirty="0"/>
          </a:p>
          <a:p>
            <a:r>
              <a:rPr lang="en-GB" dirty="0"/>
              <a:t>https://</a:t>
            </a:r>
            <a:r>
              <a:rPr lang="en-GB" dirty="0" err="1"/>
              <a:t>fr.freepik.com</a:t>
            </a:r>
            <a:r>
              <a:rPr lang="en-GB" dirty="0"/>
              <a:t>/</a:t>
            </a:r>
            <a:r>
              <a:rPr lang="en-GB" dirty="0" err="1"/>
              <a:t>vecteurs</a:t>
            </a:r>
            <a:r>
              <a:rPr lang="en-GB" dirty="0"/>
              <a:t>-libre/icones-ligne-medias-sociaux-definies-pour-communication-par-courrier-electronique-communaute-internet-partage-reseau-groupe_4425891.htm#from_element=</a:t>
            </a:r>
            <a:r>
              <a:rPr lang="en-GB" dirty="0" err="1"/>
              <a:t>detail_alsolike</a:t>
            </a:r>
            <a:endParaRPr lang="en-GB" dirty="0"/>
          </a:p>
          <a:p>
            <a:r>
              <a:rPr lang="en-GB" dirty="0"/>
              <a:t>Data image: https://</a:t>
            </a:r>
            <a:r>
              <a:rPr lang="en-GB" dirty="0" err="1"/>
              <a:t>fr.freepik.com</a:t>
            </a:r>
            <a:r>
              <a:rPr lang="en-GB" dirty="0"/>
              <a:t>/</a:t>
            </a:r>
            <a:r>
              <a:rPr lang="en-GB" dirty="0" err="1"/>
              <a:t>vecteurs</a:t>
            </a:r>
            <a:r>
              <a:rPr lang="en-GB" dirty="0"/>
              <a:t>-libre/illustration-hebergement-site-web-design-plat-dessine-main_21695615.htm#fromView=</a:t>
            </a:r>
            <a:r>
              <a:rPr lang="en-GB" dirty="0" err="1"/>
              <a:t>search&amp;page</a:t>
            </a:r>
            <a:r>
              <a:rPr lang="en-GB" dirty="0"/>
              <a:t>=1&amp;position=13&amp;uuid=2cf6bd15-e3e6-4fff-b219-663a4c0bb98e&amp;query=</a:t>
            </a:r>
            <a:r>
              <a:rPr lang="en-GB" dirty="0" err="1"/>
              <a:t>data+computer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https://</a:t>
            </a:r>
            <a:r>
              <a:rPr lang="en-GB" dirty="0" err="1"/>
              <a:t>fr.freepik.com</a:t>
            </a:r>
            <a:r>
              <a:rPr lang="en-GB" dirty="0"/>
              <a:t>/</a:t>
            </a:r>
            <a:r>
              <a:rPr lang="en-GB" dirty="0" err="1"/>
              <a:t>vecteurs</a:t>
            </a:r>
            <a:r>
              <a:rPr lang="en-GB" dirty="0"/>
              <a:t>-libre/personnes-detenant-icones-cercle-copie-espace-connecte_3425202.htm#fromView=</a:t>
            </a:r>
            <a:r>
              <a:rPr lang="en-GB" dirty="0" err="1"/>
              <a:t>search&amp;page</a:t>
            </a:r>
            <a:r>
              <a:rPr lang="en-GB" dirty="0"/>
              <a:t>=2&amp;position=5&amp;uuid=92ea181c-5ec2-478e-953a-9bd625e77291&amp;query=</a:t>
            </a:r>
            <a:r>
              <a:rPr lang="en-GB" dirty="0" err="1"/>
              <a:t>integrated+communiation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1A6FD9-CEC5-4ED5-816F-777F65F11EB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01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3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40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66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5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52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9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2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21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8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38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15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8C1E4-BDE4-48AA-9097-9AA259A02CD5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370AF2-5C88-4312-BF0D-332A693523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4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12">
            <a:extLst>
              <a:ext uri="{FF2B5EF4-FFF2-40B4-BE49-F238E27FC236}">
                <a16:creationId xmlns:a16="http://schemas.microsoft.com/office/drawing/2014/main" id="{8658EED4-12B3-447A-BAAC-38D90D506532}"/>
              </a:ext>
            </a:extLst>
          </p:cNvPr>
          <p:cNvSpPr txBox="1"/>
          <p:nvPr/>
        </p:nvSpPr>
        <p:spPr>
          <a:xfrm>
            <a:off x="-207152" y="23696812"/>
            <a:ext cx="30087743" cy="650947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371600" lvl="1" indent="-914400" algn="just">
              <a:buAutoNum type="arabicParenBoth"/>
            </a:pP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Do companies tend to publish content in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English and/or local languages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on certain online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communication channels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?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en-GB" sz="46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	</a:t>
            </a:r>
          </a:p>
          <a:p>
            <a:pPr marL="1371600" lvl="1" indent="-914400" algn="just">
              <a:buAutoNum type="arabicParenBoth"/>
            </a:pPr>
            <a:endParaRPr lang="en-GB" sz="5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371600" lvl="1" indent="-914400" algn="just">
              <a:buAutoNum type="arabicParenBoth"/>
            </a:pP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Do certain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business genres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tend to be published on specific online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communication channels? </a:t>
            </a:r>
            <a:r>
              <a:rPr lang="en-GB" sz="46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                </a:t>
            </a:r>
            <a:endParaRPr lang="en-GB" sz="46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371600" lvl="1" indent="-914400" algn="just">
              <a:buAutoNum type="arabicParenBoth"/>
            </a:pPr>
            <a:endParaRPr lang="en-GB" sz="5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371600" lvl="1" indent="-914400" algn="just">
              <a:buAutoNum type="arabicParenBoth"/>
            </a:pP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Do certain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business genres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tend to be published in specific languages (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local and/or English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)? </a:t>
            </a:r>
          </a:p>
          <a:p>
            <a:pPr marL="1371600" lvl="1" indent="-914400" algn="just">
              <a:buAutoNum type="arabicParenBoth"/>
            </a:pPr>
            <a:endParaRPr lang="en-GB" sz="5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371600" lvl="1" indent="-914400" algn="just">
              <a:buAutoNum type="arabicParenBoth"/>
            </a:pP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To what extent is the online external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communication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of companies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integrated </a:t>
            </a:r>
          </a:p>
          <a:p>
            <a:pPr lvl="1" algn="just"/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    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 terms of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content, genre and language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?</a:t>
            </a:r>
          </a:p>
          <a:p>
            <a:pPr marL="1371600" lvl="1" indent="-914400" algn="just">
              <a:buFont typeface="Wingdings" pitchFamily="2" charset="2"/>
              <a:buAutoNum type="arabicParenBoth" startAt="5"/>
            </a:pPr>
            <a:endParaRPr lang="en-GB" sz="5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371600" lvl="1" indent="-914400" algn="just">
              <a:buFont typeface="Wingdings" pitchFamily="2" charset="2"/>
              <a:buAutoNum type="arabicParenBoth" startAt="5"/>
            </a:pP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To what extent is the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use of language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(s)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 line with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companies’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 management strategy 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and </a:t>
            </a:r>
            <a:r>
              <a:rPr lang="en-GB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corporate identity</a:t>
            </a:r>
            <a:r>
              <a:rPr lang="en-GB" sz="4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id="{997BF719-4C44-117E-6B64-E6F1A17373FD}"/>
              </a:ext>
            </a:extLst>
          </p:cNvPr>
          <p:cNvSpPr txBox="1"/>
          <p:nvPr/>
        </p:nvSpPr>
        <p:spPr>
          <a:xfrm>
            <a:off x="292068" y="30073424"/>
            <a:ext cx="14554800" cy="136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Data</a:t>
            </a:r>
            <a:endParaRPr lang="en-NL" sz="6000" b="1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A084799-1873-DE65-4206-9DCF03A999D3}"/>
              </a:ext>
            </a:extLst>
          </p:cNvPr>
          <p:cNvGrpSpPr/>
          <p:nvPr/>
        </p:nvGrpSpPr>
        <p:grpSpPr>
          <a:xfrm>
            <a:off x="-2" y="15014775"/>
            <a:ext cx="14804288" cy="4555093"/>
            <a:chOff x="-2" y="14436784"/>
            <a:chExt cx="14804288" cy="455509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C0053CD-BE57-A42D-987A-D6FD3AC8DCA0}"/>
                </a:ext>
              </a:extLst>
            </p:cNvPr>
            <p:cNvSpPr txBox="1"/>
            <p:nvPr/>
          </p:nvSpPr>
          <p:spPr>
            <a:xfrm>
              <a:off x="-2" y="14436784"/>
              <a:ext cx="14804288" cy="4555093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1143000" lvl="1" indent="-685800">
                <a:buFont typeface="Arial" panose="020B0604020202020204" pitchFamily="34" charset="0"/>
                <a:buChar char="•"/>
              </a:pPr>
              <a:r>
                <a:rPr lang="en-GB" sz="42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Business genres </a:t>
              </a:r>
              <a:r>
                <a:rPr lang="en-GB" sz="40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studied independently of one another, e.g.:</a:t>
              </a:r>
            </a:p>
            <a:p>
              <a:pPr marL="1143000" lvl="1" indent="-685800">
                <a:buFont typeface="Arial" panose="020B0604020202020204" pitchFamily="34" charset="0"/>
                <a:buChar char="•"/>
              </a:pPr>
              <a:endParaRPr lang="en-GB" sz="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2057400" lvl="3" indent="-685800" algn="just">
                <a:buSzPct val="60000"/>
                <a:buFont typeface="Courier New" panose="02070309020205020404" pitchFamily="49" charset="0"/>
                <a:buChar char="o"/>
              </a:pPr>
              <a:r>
                <a:rPr lang="en-GB" sz="42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emails, 			meetings,		 	press releases</a:t>
              </a:r>
              <a:endParaRPr lang="en-GB" sz="4200" dirty="0">
                <a:latin typeface="Tenorite" panose="00000500000000000000" pitchFamily="2" charset="0"/>
                <a:ea typeface="Malgun Gothic" panose="020B0503020000020004" pitchFamily="34" charset="-127"/>
                <a:cs typeface="Ebrima" panose="02000000000000000000" pitchFamily="2" charset="0"/>
              </a:endParaRPr>
            </a:p>
            <a:p>
              <a:pPr marL="2057400" lvl="3" indent="-685800">
                <a:buSzPct val="60000"/>
                <a:buFont typeface="Courier New" panose="02070309020205020404" pitchFamily="49" charset="0"/>
                <a:buChar char="o"/>
              </a:pPr>
              <a:endParaRPr lang="en-GB" sz="2800" dirty="0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1143000" marR="0" lvl="1" indent="-6858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1143000" marR="0" lvl="1" indent="-6858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4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Focus on</a:t>
              </a:r>
              <a:r>
                <a:rPr kumimoji="0" lang="fr-FR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lexis &amp; </a:t>
              </a:r>
              <a:r>
                <a:rPr kumimoji="0" lang="fr-FR" sz="4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grammar</a:t>
              </a:r>
              <a:r>
                <a:rPr kumimoji="0" lang="fr-FR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kumimoji="0" lang="fr-FR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(</a:t>
              </a:r>
              <a:r>
                <a:rPr kumimoji="0" lang="fr-FR" sz="2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Gerritsen</a:t>
              </a:r>
              <a:r>
                <a:rPr kumimoji="0" lang="fr-FR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&amp; Nickerson, 2009) </a:t>
              </a:r>
            </a:p>
            <a:p>
              <a:pPr marL="457200" marR="0" lvl="1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      &amp; communicative setting &amp; </a:t>
              </a:r>
              <a:r>
                <a:rPr kumimoji="0" lang="fr-FR" sz="4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purpose</a:t>
              </a:r>
              <a:r>
                <a:rPr kumimoji="0" lang="fr-FR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kumimoji="0" lang="fr-FR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(Bhatia, 2014)</a:t>
              </a:r>
              <a:endPara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lvl="3">
                <a:buSzPct val="60000"/>
              </a:pPr>
              <a:endParaRPr lang="en-GB" sz="3600" dirty="0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1143000" lvl="1" indent="-685800">
                <a:buFont typeface="Arial" panose="020B0604020202020204" pitchFamily="34" charset="0"/>
                <a:buChar char="•"/>
              </a:pPr>
              <a:endParaRPr lang="en-GB" sz="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47F8F77-1FC2-A664-428A-56B77F856223}"/>
                </a:ext>
              </a:extLst>
            </p:cNvPr>
            <p:cNvSpPr txBox="1"/>
            <p:nvPr/>
          </p:nvSpPr>
          <p:spPr>
            <a:xfrm>
              <a:off x="1548596" y="15850140"/>
              <a:ext cx="289941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900" dirty="0" err="1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Louhiala-Salminen</a:t>
              </a:r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 (1999)</a:t>
              </a:r>
              <a:endParaRPr lang="en-GB" sz="29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9E81727-D355-82DC-3849-4AB32EB82301}"/>
                </a:ext>
              </a:extLst>
            </p:cNvPr>
            <p:cNvSpPr txBox="1"/>
            <p:nvPr/>
          </p:nvSpPr>
          <p:spPr>
            <a:xfrm>
              <a:off x="4937670" y="15885050"/>
              <a:ext cx="2616635" cy="143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900" dirty="0" err="1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Angouri</a:t>
              </a:r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 &amp; </a:t>
              </a:r>
              <a:r>
                <a:rPr lang="en-GB" sz="2900" dirty="0" err="1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Marra</a:t>
              </a:r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 (2010)</a:t>
              </a:r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</a:p>
            <a:p>
              <a:endParaRPr lang="en-GB" sz="29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941265-B379-73F6-51AB-2A2BA68563F2}"/>
                </a:ext>
              </a:extLst>
            </p:cNvPr>
            <p:cNvSpPr txBox="1"/>
            <p:nvPr/>
          </p:nvSpPr>
          <p:spPr>
            <a:xfrm>
              <a:off x="8247691" y="15864106"/>
              <a:ext cx="631973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Ebrima" panose="02000000000000000000" pitchFamily="2" charset="0"/>
                </a:rPr>
                <a:t>Catenaccio (2008)</a:t>
              </a:r>
              <a:r>
                <a:rPr lang="en-GB" sz="2900" dirty="0">
                  <a:latin typeface="Tenorite" panose="00000500000000000000" pitchFamily="2" charset="0"/>
                  <a:ea typeface="Malgun Gothic" panose="020B0503020000020004" pitchFamily="34" charset="-127"/>
                  <a:cs typeface="Ebrima" panose="02000000000000000000" pitchFamily="2" charset="0"/>
                </a:rPr>
                <a:t> </a:t>
              </a:r>
              <a:r>
                <a:rPr lang="en-GB" sz="2900" dirty="0">
                  <a:latin typeface="Trade Gothic Next Light" panose="020B0403040303020004" pitchFamily="34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</a:p>
            <a:p>
              <a:endParaRPr lang="en-GB" sz="2900" dirty="0"/>
            </a:p>
          </p:txBody>
        </p:sp>
      </p:grpSp>
      <p:grpSp>
        <p:nvGrpSpPr>
          <p:cNvPr id="43" name="Groupe 1061">
            <a:extLst>
              <a:ext uri="{FF2B5EF4-FFF2-40B4-BE49-F238E27FC236}">
                <a16:creationId xmlns:a16="http://schemas.microsoft.com/office/drawing/2014/main" id="{488DA3CD-9D14-E0F8-2A28-2024CFDCAA6B}"/>
              </a:ext>
            </a:extLst>
          </p:cNvPr>
          <p:cNvGrpSpPr/>
          <p:nvPr/>
        </p:nvGrpSpPr>
        <p:grpSpPr>
          <a:xfrm>
            <a:off x="12145437" y="15694778"/>
            <a:ext cx="2523827" cy="3002412"/>
            <a:chOff x="12151415" y="15475939"/>
            <a:chExt cx="2887440" cy="3435148"/>
          </a:xfrm>
        </p:grpSpPr>
        <p:pic>
          <p:nvPicPr>
            <p:cNvPr id="44" name="Image 44">
              <a:extLst>
                <a:ext uri="{FF2B5EF4-FFF2-40B4-BE49-F238E27FC236}">
                  <a16:creationId xmlns:a16="http://schemas.microsoft.com/office/drawing/2014/main" id="{6D65B565-A729-86DD-96AF-497D855F5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51415" y="15475939"/>
              <a:ext cx="1485899" cy="1181099"/>
            </a:xfrm>
            <a:prstGeom prst="rect">
              <a:avLst/>
            </a:prstGeom>
          </p:spPr>
        </p:pic>
        <p:pic>
          <p:nvPicPr>
            <p:cNvPr id="46" name="Image 46">
              <a:extLst>
                <a:ext uri="{FF2B5EF4-FFF2-40B4-BE49-F238E27FC236}">
                  <a16:creationId xmlns:a16="http://schemas.microsoft.com/office/drawing/2014/main" id="{92830654-E144-193B-F7D6-F64F878C2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376238" y="16147755"/>
              <a:ext cx="1440606" cy="1247354"/>
            </a:xfrm>
            <a:prstGeom prst="rect">
              <a:avLst/>
            </a:prstGeom>
          </p:spPr>
        </p:pic>
        <p:pic>
          <p:nvPicPr>
            <p:cNvPr id="49" name="Image 47">
              <a:extLst>
                <a:ext uri="{FF2B5EF4-FFF2-40B4-BE49-F238E27FC236}">
                  <a16:creationId xmlns:a16="http://schemas.microsoft.com/office/drawing/2014/main" id="{8B6543DD-E2C7-50E0-CC30-38FEDFF47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35773" y="17428998"/>
              <a:ext cx="2803082" cy="1482089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AC92C31-39B6-1384-C993-38BB25A2D05C}"/>
              </a:ext>
            </a:extLst>
          </p:cNvPr>
          <p:cNvSpPr txBox="1"/>
          <p:nvPr/>
        </p:nvSpPr>
        <p:spPr>
          <a:xfrm>
            <a:off x="15193321" y="12690926"/>
            <a:ext cx="14554800" cy="683571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143000" lvl="1" indent="-6858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Business English</a:t>
            </a:r>
            <a:r>
              <a:rPr lang="fr-BE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			</a:t>
            </a:r>
            <a:r>
              <a:rPr lang="fr-FR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as a lingua franca (BELF)</a:t>
            </a:r>
            <a:r>
              <a:rPr lang="fr-FR" sz="4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 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		 </a:t>
            </a:r>
          </a:p>
          <a:p>
            <a:pPr lvl="1">
              <a:lnSpc>
                <a:spcPct val="110000"/>
              </a:lnSpc>
            </a:pP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	  main focus on global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internal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business communication:</a:t>
            </a:r>
          </a:p>
          <a:p>
            <a:pPr marL="2057400" lvl="3" indent="-685800">
              <a:lnSpc>
                <a:spcPct val="110000"/>
              </a:lnSpc>
              <a:buSzPct val="65000"/>
              <a:buFont typeface="Courier New" panose="02070309020205020404" pitchFamily="49" charset="0"/>
              <a:buChar char="o"/>
            </a:pPr>
            <a:endParaRPr lang="fr-FR" sz="6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2057400" lvl="3" indent="-685800">
              <a:lnSpc>
                <a:spcPct val="110000"/>
              </a:lnSpc>
              <a:buSzPct val="65000"/>
              <a:buFont typeface="Courier New" panose="02070309020205020404" pitchFamily="49" charset="0"/>
              <a:buChar char="o"/>
            </a:pPr>
            <a:r>
              <a:rPr lang="fr-FR" sz="32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Comprehensibility</a:t>
            </a:r>
            <a:r>
              <a:rPr lang="fr-FR" sz="32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; accents; cultural </a:t>
            </a:r>
            <a:r>
              <a:rPr lang="fr-FR" sz="32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differences</a:t>
            </a:r>
            <a:r>
              <a:rPr lang="fr-FR" sz="32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(</a:t>
            </a:r>
            <a:r>
              <a:rPr lang="fr-FR" sz="1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Gerritsen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 &amp; Nickerson, 2009)</a:t>
            </a:r>
          </a:p>
          <a:p>
            <a:pPr lvl="3">
              <a:lnSpc>
                <a:spcPct val="110000"/>
              </a:lnSpc>
              <a:buSzPct val="65000"/>
            </a:pPr>
            <a:endParaRPr lang="fr-FR" sz="12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143000" lvl="1" indent="-6858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Local </a:t>
            </a:r>
            <a:r>
              <a:rPr lang="fr-FR" sz="4000" b="1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languages</a:t>
            </a:r>
            <a:r>
              <a:rPr lang="fr-FR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	</a:t>
            </a:r>
            <a:r>
              <a:rPr lang="fr-FR" sz="36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			       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 an obstacle to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trade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; </a:t>
            </a:r>
          </a:p>
          <a:p>
            <a:pPr lvl="1">
              <a:lnSpc>
                <a:spcPct val="110000"/>
              </a:lnSpc>
            </a:pP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		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influencing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social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identity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&amp; group formation,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shaping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				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environment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perception &amp; attitudes 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(</a:t>
            </a:r>
            <a:r>
              <a:rPr lang="fr-FR" sz="1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Tenzer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et al., 2017)</a:t>
            </a:r>
          </a:p>
          <a:p>
            <a:pPr marL="1143000" lvl="1" indent="-6858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fr-FR" sz="12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1143000" lvl="1" indent="-6858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4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BELF &amp; local </a:t>
            </a:r>
            <a:r>
              <a:rPr lang="fr-FR" sz="4000" b="1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languages</a:t>
            </a:r>
            <a:r>
              <a:rPr lang="fr-FR" sz="4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 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main focus on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advertising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</a:t>
            </a:r>
          </a:p>
          <a:p>
            <a:pPr marL="2057400" lvl="3" indent="-685800">
              <a:lnSpc>
                <a:spcPct val="110000"/>
              </a:lnSpc>
              <a:buSzPct val="60000"/>
              <a:buFont typeface="Courier New" panose="02070309020205020404" pitchFamily="49" charset="0"/>
              <a:buChar char="o"/>
            </a:pP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Frequency of,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effects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&amp; attitudes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towards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and connections of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products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with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foreign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languages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(</a:t>
            </a:r>
            <a:r>
              <a:rPr lang="fr-FR" sz="1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Hornikx</a:t>
            </a:r>
            <a:r>
              <a:rPr lang="fr-FR" sz="1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&amp; van Meurs, 2020)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endParaRPr lang="en-GB" sz="4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C3A147-FFB2-DE17-66D3-DEC8BBE2F759}"/>
              </a:ext>
            </a:extLst>
          </p:cNvPr>
          <p:cNvSpPr/>
          <p:nvPr/>
        </p:nvSpPr>
        <p:spPr>
          <a:xfrm>
            <a:off x="292068" y="178612"/>
            <a:ext cx="29671200" cy="72677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GB">
              <a:solidFill>
                <a:schemeClr val="bg2">
                  <a:lumMod val="90000"/>
                </a:schemeClr>
              </a:solidFill>
              <a:latin typeface="Calibri" panose="020F0502020204030204" pitchFamily="34" charset="0"/>
              <a:ea typeface="Ebrima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BC3876-08B5-95E7-71F8-192920AE3FD3}"/>
              </a:ext>
            </a:extLst>
          </p:cNvPr>
          <p:cNvSpPr txBox="1"/>
          <p:nvPr/>
        </p:nvSpPr>
        <p:spPr>
          <a:xfrm>
            <a:off x="300574" y="7627031"/>
            <a:ext cx="29671200" cy="13644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52000" rIns="108000" bIns="180000" rtlCol="0" anchor="b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Background &amp; </a:t>
            </a:r>
            <a:r>
              <a:rPr lang="fr-FR" sz="6000" b="1" dirty="0" err="1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Rationale</a:t>
            </a:r>
            <a:endParaRPr lang="en-NL" sz="6000" b="1" dirty="0">
              <a:solidFill>
                <a:schemeClr val="bg1"/>
              </a:solidFill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A3754C-0960-18E1-E480-530A4C54C26E}"/>
              </a:ext>
            </a:extLst>
          </p:cNvPr>
          <p:cNvSpPr txBox="1"/>
          <p:nvPr/>
        </p:nvSpPr>
        <p:spPr>
          <a:xfrm>
            <a:off x="4852749" y="1898725"/>
            <a:ext cx="20569714" cy="5339923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ctr"/>
            <a:r>
              <a:rPr lang="en-GB" sz="6300" b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An exploration of business genres and business languages in the online communication of companies operating in multilingual markets</a:t>
            </a:r>
          </a:p>
          <a:p>
            <a:pPr algn="ctr"/>
            <a:endParaRPr lang="en-GB" sz="2800" b="1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/>
            <a:r>
              <a:rPr lang="fr-FR" sz="44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Florence Detienne</a:t>
            </a:r>
          </a:p>
          <a:p>
            <a:pPr algn="ctr"/>
            <a:r>
              <a:rPr lang="fr-FR" sz="44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florence.detienne@uclouvain.be</a:t>
            </a:r>
            <a:endParaRPr lang="fr-FR" sz="44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algn="ctr"/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Supervisor</a:t>
            </a: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 Sylvie De Cock</a:t>
            </a:r>
            <a:endParaRPr lang="en-GB" sz="36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pic>
        <p:nvPicPr>
          <p:cNvPr id="1026" name="Picture 2" descr="UClouvain - Logo Generator">
            <a:extLst>
              <a:ext uri="{FF2B5EF4-FFF2-40B4-BE49-F238E27FC236}">
                <a16:creationId xmlns:a16="http://schemas.microsoft.com/office/drawing/2014/main" id="{47A315DD-46FD-CE8D-1C4A-AA01BC29F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1" y="912812"/>
            <a:ext cx="4101868" cy="63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hD fellowship in Corpus Linguistics and Second Language Acquisition ...">
            <a:extLst>
              <a:ext uri="{FF2B5EF4-FFF2-40B4-BE49-F238E27FC236}">
                <a16:creationId xmlns:a16="http://schemas.microsoft.com/office/drawing/2014/main" id="{7ADE0960-39CF-F544-2FBE-9B20E7BFC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394" y="1551627"/>
            <a:ext cx="2360755" cy="174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C5FB3B-D326-832F-E883-60DC17106EC3}"/>
              </a:ext>
            </a:extLst>
          </p:cNvPr>
          <p:cNvSpPr txBox="1"/>
          <p:nvPr/>
        </p:nvSpPr>
        <p:spPr>
          <a:xfrm>
            <a:off x="314714" y="11268466"/>
            <a:ext cx="14554891" cy="136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Genres</a:t>
            </a:r>
            <a:endParaRPr lang="en-NL" sz="5400" b="1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EBB41E-421F-B649-CBFB-A52142181F72}"/>
              </a:ext>
            </a:extLst>
          </p:cNvPr>
          <p:cNvSpPr txBox="1"/>
          <p:nvPr/>
        </p:nvSpPr>
        <p:spPr>
          <a:xfrm>
            <a:off x="292068" y="19061331"/>
            <a:ext cx="29671200" cy="13644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PhD Project: Business Genres &amp; </a:t>
            </a:r>
            <a:r>
              <a:rPr lang="fr-FR" sz="6000" b="1" dirty="0" err="1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Languages</a:t>
            </a:r>
            <a:r>
              <a:rPr lang="fr-FR" sz="6000" b="1" dirty="0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in Online </a:t>
            </a:r>
            <a:r>
              <a:rPr lang="fr-FR" sz="6000" b="1" dirty="0" err="1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External</a:t>
            </a:r>
            <a:r>
              <a:rPr lang="fr-FR" sz="6000" b="1" dirty="0">
                <a:solidFill>
                  <a:schemeClr val="bg1"/>
                </a:solidFill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Communication</a:t>
            </a:r>
            <a:endParaRPr lang="en-NL" sz="6000" b="1" dirty="0">
              <a:solidFill>
                <a:schemeClr val="bg1"/>
              </a:solidFill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F0C1C0-9B82-51EE-462D-EF7FD87A110B}"/>
              </a:ext>
            </a:extLst>
          </p:cNvPr>
          <p:cNvSpPr txBox="1"/>
          <p:nvPr/>
        </p:nvSpPr>
        <p:spPr>
          <a:xfrm>
            <a:off x="292068" y="22619046"/>
            <a:ext cx="29671200" cy="136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 err="1">
                <a:latin typeface="Tenorite" panose="00000500000000000000" pitchFamily="2" charset="0"/>
                <a:ea typeface="Ebrima" panose="02000000000000000000" pitchFamily="2" charset="0"/>
                <a:cs typeface="Calibri" panose="020F0502020204030204" pitchFamily="34" charset="0"/>
              </a:rPr>
              <a:t>Research</a:t>
            </a:r>
            <a:r>
              <a:rPr lang="fr-FR" sz="6000" b="1" dirty="0">
                <a:latin typeface="Tenorite" panose="00000500000000000000" pitchFamily="2" charset="0"/>
                <a:ea typeface="Ebrima" panose="02000000000000000000" pitchFamily="2" charset="0"/>
                <a:cs typeface="Calibri" panose="020F0502020204030204" pitchFamily="34" charset="0"/>
              </a:rPr>
              <a:t> Questions</a:t>
            </a:r>
            <a:endParaRPr lang="en-NL" sz="6000" b="1" dirty="0">
              <a:latin typeface="Tenorite" panose="00000500000000000000" pitchFamily="2" charset="0"/>
              <a:ea typeface="Ebrima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17F19F-78FB-83C2-4196-98014982AFCE}"/>
              </a:ext>
            </a:extLst>
          </p:cNvPr>
          <p:cNvSpPr txBox="1"/>
          <p:nvPr/>
        </p:nvSpPr>
        <p:spPr>
          <a:xfrm>
            <a:off x="300574" y="38013638"/>
            <a:ext cx="29671200" cy="13644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 err="1">
                <a:solidFill>
                  <a:schemeClr val="bg1"/>
                </a:solidFill>
                <a:latin typeface="Calibri" panose="020F0502020204030204" pitchFamily="34" charset="0"/>
                <a:ea typeface="Ebrima" panose="02000000000000000000" pitchFamily="2" charset="0"/>
                <a:cs typeface="Calibri" panose="020F0502020204030204" pitchFamily="34" charset="0"/>
              </a:rPr>
              <a:t>References</a:t>
            </a:r>
            <a:r>
              <a:rPr lang="fr-FR" sz="6000" b="1" dirty="0">
                <a:solidFill>
                  <a:schemeClr val="bg1"/>
                </a:solidFill>
                <a:latin typeface="Calibri" panose="020F0502020204030204" pitchFamily="34" charset="0"/>
                <a:ea typeface="Ebrima" panose="02000000000000000000" pitchFamily="2" charset="0"/>
                <a:cs typeface="Calibri" panose="020F0502020204030204" pitchFamily="34" charset="0"/>
              </a:rPr>
              <a:t> </a:t>
            </a:r>
            <a:endParaRPr lang="en-NL" sz="6000" b="1" dirty="0">
              <a:solidFill>
                <a:schemeClr val="bg1"/>
              </a:solidFill>
              <a:latin typeface="Calibri" panose="020F0502020204030204" pitchFamily="34" charset="0"/>
              <a:ea typeface="Ebrima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6CEEB0-0626-8C7A-8147-EBE72544A5E9}"/>
              </a:ext>
            </a:extLst>
          </p:cNvPr>
          <p:cNvSpPr txBox="1"/>
          <p:nvPr/>
        </p:nvSpPr>
        <p:spPr>
          <a:xfrm>
            <a:off x="-2" y="39378920"/>
            <a:ext cx="10025195" cy="31700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Angouri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J. &amp; Marra, M. (2010). Corporate meetings as genre: a study of the role of the chair 	in corporate meeting talk. </a:t>
            </a:r>
            <a:r>
              <a:rPr lang="en-US" sz="2000" i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Text &amp; Talk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 30(6), 615-636.</a:t>
            </a:r>
            <a:endParaRPr lang="en-GB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Bhatia, V. (2004). Worlds of Written Discourse - A Genre-based View. London: Continuum.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Bhatia, V. (2014).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Analysing</a:t>
            </a:r>
            <a:r>
              <a:rPr lang="en-US" sz="2000" dirty="0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discourse variation in professional contexts. (2014). In: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Bhatia, V. (ed.), </a:t>
            </a:r>
            <a:r>
              <a:rPr lang="en-US" sz="2000" i="1" dirty="0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Routledge Handbook of Language and Professional Communication</a:t>
            </a:r>
            <a:r>
              <a:rPr lang="en-US" sz="2000" dirty="0">
                <a:solidFill>
                  <a:srgbClr val="000000"/>
                </a:solidFill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3-13. London: Routledge. </a:t>
            </a:r>
            <a:endParaRPr lang="en-GB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Catenaccio, P. (2008). Press Releases as a Hybrid Genre: Addressing the Informative/Promotional Conundrum. </a:t>
            </a:r>
            <a:r>
              <a:rPr lang="en-US" sz="2000" i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Pragmatics 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18(1), 9-31.</a:t>
            </a: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460EF7-A2D9-E756-5EF2-8B3F295B9C96}"/>
              </a:ext>
            </a:extLst>
          </p:cNvPr>
          <p:cNvSpPr txBox="1"/>
          <p:nvPr/>
        </p:nvSpPr>
        <p:spPr>
          <a:xfrm>
            <a:off x="9958039" y="39374259"/>
            <a:ext cx="10023716" cy="375487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Hornikx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J., &amp; van Meurs, F. (2020). </a:t>
            </a:r>
            <a:r>
              <a:rPr lang="en-GB" sz="2000" i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Foreign Languages in Advertising: Linguistic and Marketing Perspectives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. Cham: Palgrave Macmillan. </a:t>
            </a:r>
            <a:endParaRPr lang="fr-BE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Gerritsen, M., &amp; Nickerson, C. (2009). BELF: Business English as a Lingua Franca. 	In 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F. </a:t>
            </a:r>
            <a:r>
              <a:rPr lang="en-US" sz="20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Bargiela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-Chiappini (ed.), </a:t>
            </a:r>
            <a:r>
              <a:rPr lang="en-GB" sz="2000" i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Handbook of Business Discourse,</a:t>
            </a:r>
            <a:r>
              <a:rPr lang="en-GB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180-192. 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Edinburgh:  Edinburgh University Press.</a:t>
            </a:r>
            <a:endParaRPr lang="en-GB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Janich, N. (2017). Genres in the business context: An introduction. In G. Mautner &amp; F. Rainer 	(eds.), </a:t>
            </a:r>
            <a:r>
              <a:rPr lang="en-GB" sz="2000" i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Handbook of Business Communication 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13, 41-62. Boston, Berlin: De Gruyter.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Louhiala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-Salminen, L. (1999). "Was There Life Before Them?": Fax and E-Mail in Business Communication. </a:t>
            </a:r>
            <a:r>
              <a:rPr lang="en-US" sz="2000" i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Journal of Language for International Business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10 (1), 24-42.</a:t>
            </a: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CB4554D-AF45-689D-E899-DD4F05921DBE}"/>
              </a:ext>
            </a:extLst>
          </p:cNvPr>
          <p:cNvSpPr txBox="1"/>
          <p:nvPr/>
        </p:nvSpPr>
        <p:spPr>
          <a:xfrm>
            <a:off x="19914602" y="39374259"/>
            <a:ext cx="10023716" cy="34778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Louhiala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-Salminen, L. (2009). Business communication. In F. </a:t>
            </a:r>
            <a:r>
              <a:rPr lang="en-US" sz="20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Bargiela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-Chiappini (ed.) </a:t>
            </a:r>
            <a:r>
              <a:rPr lang="en-US" sz="2000" i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Handbook of Business Discourse</a:t>
            </a:r>
            <a:r>
              <a:rPr lang="en-US" sz="2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305-316. Edinburgh: Edinburgh University Press.</a:t>
            </a: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Nickerson, C., &amp; </a:t>
            </a:r>
            <a:r>
              <a:rPr lang="en-GB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Planken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B. (2009).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Europe: the state of the field. In F. </a:t>
            </a:r>
            <a:r>
              <a:rPr lang="en-US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Bargiela-Chiappini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(ed.), </a:t>
            </a:r>
            <a:r>
              <a:rPr lang="en-US" sz="2000" i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Handbook of Business Discourse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18-29. Edinburgh: Edinburgh University </a:t>
            </a:r>
            <a:r>
              <a:rPr lang="en-US" sz="200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Press.</a:t>
            </a:r>
            <a:endParaRPr lang="en-US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Tenzer, H.; </a:t>
            </a:r>
            <a:r>
              <a:rPr lang="en-GB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Terjesen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S.&amp; </a:t>
            </a:r>
            <a:r>
              <a:rPr lang="en-GB" sz="2000" dirty="0" err="1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Harzing</a:t>
            </a:r>
            <a:r>
              <a:rPr lang="en-GB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, A.-W. (2017). 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Language in International Business: A Review and 	Agenda for Future Research. </a:t>
            </a:r>
            <a:r>
              <a:rPr lang="en-US" sz="2000" i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Management International Review</a:t>
            </a:r>
            <a:r>
              <a:rPr lang="en-US" sz="20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57, 815-854.</a:t>
            </a:r>
            <a:endParaRPr lang="en-GB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20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D3EDDD-DE6B-0149-AB14-22C8C4DDF557}"/>
              </a:ext>
            </a:extLst>
          </p:cNvPr>
          <p:cNvSpPr txBox="1"/>
          <p:nvPr/>
        </p:nvSpPr>
        <p:spPr>
          <a:xfrm>
            <a:off x="15431205" y="11262093"/>
            <a:ext cx="14554800" cy="136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Multilingual</a:t>
            </a:r>
            <a:r>
              <a:rPr lang="fr-FR" sz="60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Business Communication</a:t>
            </a:r>
            <a:endParaRPr lang="en-NL" sz="6000" b="1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4" name="TextBox 7">
            <a:extLst>
              <a:ext uri="{FF2B5EF4-FFF2-40B4-BE49-F238E27FC236}">
                <a16:creationId xmlns:a16="http://schemas.microsoft.com/office/drawing/2014/main" id="{741C6D15-AEA9-06C3-FAC7-94A4A73EB3A2}"/>
              </a:ext>
            </a:extLst>
          </p:cNvPr>
          <p:cNvSpPr txBox="1"/>
          <p:nvPr/>
        </p:nvSpPr>
        <p:spPr>
          <a:xfrm>
            <a:off x="15408468" y="30120202"/>
            <a:ext cx="14554800" cy="136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252000" rIns="108000" bIns="180000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000" b="1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Methodology</a:t>
            </a:r>
            <a:endParaRPr lang="en-NL" sz="6000" b="1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596417-9100-8207-7825-28F1F3809798}"/>
              </a:ext>
            </a:extLst>
          </p:cNvPr>
          <p:cNvSpPr txBox="1"/>
          <p:nvPr/>
        </p:nvSpPr>
        <p:spPr>
          <a:xfrm>
            <a:off x="496263" y="20487737"/>
            <a:ext cx="292433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4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Aim</a:t>
            </a:r>
            <a:r>
              <a:rPr lang="fr-FR" sz="4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: </a:t>
            </a:r>
            <a:r>
              <a:rPr lang="fr-FR" sz="41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Investigate</a:t>
            </a:r>
            <a:r>
              <a:rPr lang="fr-FR" sz="41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 </a:t>
            </a:r>
            <a:r>
              <a:rPr lang="en-GB" sz="41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the business genres that feature on the websites, and some of the social media accounts of a sample of companies operating in Belgium, Luxembourg and Switzerland, with a particular focus on the language(s) they are available in and on the interplay between language use, the genres’ communicative purposes and target audience(s), and corporate identity.</a:t>
            </a:r>
            <a:endParaRPr lang="en-GB" sz="41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BB6E47EC-032B-4FA3-B482-6F30EFE77ADF}"/>
              </a:ext>
            </a:extLst>
          </p:cNvPr>
          <p:cNvSpPr txBox="1"/>
          <p:nvPr/>
        </p:nvSpPr>
        <p:spPr>
          <a:xfrm>
            <a:off x="573300" y="12609394"/>
            <a:ext cx="1371623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8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’Recognizable communicative events, characterized by a set of communicative purposes identified and mutually understood by members of the professional or academic community in which they regularly occur.’ </a:t>
            </a:r>
            <a:r>
              <a:rPr lang="en-GB" sz="3200" dirty="0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(Bhatia, 2004: 23)</a:t>
            </a:r>
            <a:endParaRPr lang="en-GB" sz="3800" dirty="0">
              <a:latin typeface="Trade Gothic Next Light" panose="020B0403040303020004" pitchFamily="34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DC8561C-3398-6D7B-8755-5F35AA42F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9128" y="679648"/>
            <a:ext cx="1093048" cy="173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5985AC67-F186-8014-148C-0CF70484C85A}"/>
              </a:ext>
            </a:extLst>
          </p:cNvPr>
          <p:cNvSpPr txBox="1"/>
          <p:nvPr/>
        </p:nvSpPr>
        <p:spPr>
          <a:xfrm>
            <a:off x="283735" y="9006151"/>
            <a:ext cx="2966842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4800" b="1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Business communication </a:t>
            </a:r>
            <a:r>
              <a:rPr lang="en-GB" sz="4400" dirty="0">
                <a:effectLst/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‘can be viewed as ‘an integrated “umbrella” concept covering all formal and informal communication within a business context, using all possible media, involving all stakeholder groups, operating both at the level of the individual employee and that of the corporation.’ </a:t>
            </a:r>
            <a:r>
              <a:rPr lang="en-GB" sz="3600" dirty="0">
                <a:effectLst/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(</a:t>
            </a:r>
            <a:r>
              <a:rPr lang="en-GB" sz="3600" dirty="0" err="1">
                <a:effectLst/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Louhiala</a:t>
            </a:r>
            <a:r>
              <a:rPr lang="en-GB" sz="3600" dirty="0">
                <a:effectLst/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-Salminen, 2009: 312)</a:t>
            </a:r>
            <a:endParaRPr lang="en-GB" sz="4400" dirty="0">
              <a:effectLst/>
              <a:latin typeface="Trade Gothic Next Light" panose="020B0403040303020004" pitchFamily="34" charset="0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grpSp>
        <p:nvGrpSpPr>
          <p:cNvPr id="1064" name="Groupe 1063">
            <a:extLst>
              <a:ext uri="{FF2B5EF4-FFF2-40B4-BE49-F238E27FC236}">
                <a16:creationId xmlns:a16="http://schemas.microsoft.com/office/drawing/2014/main" id="{175B3795-EF51-CB49-D821-7B270662DBFB}"/>
              </a:ext>
            </a:extLst>
          </p:cNvPr>
          <p:cNvGrpSpPr/>
          <p:nvPr/>
        </p:nvGrpSpPr>
        <p:grpSpPr>
          <a:xfrm>
            <a:off x="20188502" y="14788812"/>
            <a:ext cx="2137367" cy="838817"/>
            <a:chOff x="20468824" y="14872843"/>
            <a:chExt cx="2137367" cy="838817"/>
          </a:xfrm>
        </p:grpSpPr>
        <p:grpSp>
          <p:nvGrpSpPr>
            <p:cNvPr id="1063" name="Groupe 1062">
              <a:extLst>
                <a:ext uri="{FF2B5EF4-FFF2-40B4-BE49-F238E27FC236}">
                  <a16:creationId xmlns:a16="http://schemas.microsoft.com/office/drawing/2014/main" id="{8CEADD81-F3AE-0D74-1047-6F9ED21FF523}"/>
                </a:ext>
              </a:extLst>
            </p:cNvPr>
            <p:cNvGrpSpPr/>
            <p:nvPr/>
          </p:nvGrpSpPr>
          <p:grpSpPr>
            <a:xfrm>
              <a:off x="20468824" y="14872843"/>
              <a:ext cx="2137367" cy="838817"/>
              <a:chOff x="20468824" y="14872843"/>
              <a:chExt cx="2137367" cy="838817"/>
            </a:xfrm>
          </p:grpSpPr>
          <p:pic>
            <p:nvPicPr>
              <p:cNvPr id="1025" name="Image 1024">
                <a:extLst>
                  <a:ext uri="{FF2B5EF4-FFF2-40B4-BE49-F238E27FC236}">
                    <a16:creationId xmlns:a16="http://schemas.microsoft.com/office/drawing/2014/main" id="{CB0CD925-0F35-AB92-1639-E73010BB78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1" r="70392" b="-3775"/>
              <a:stretch/>
            </p:blipFill>
            <p:spPr>
              <a:xfrm>
                <a:off x="20468824" y="14884270"/>
                <a:ext cx="758319" cy="827390"/>
              </a:xfrm>
              <a:prstGeom prst="rect">
                <a:avLst/>
              </a:prstGeom>
            </p:spPr>
          </p:pic>
          <p:pic>
            <p:nvPicPr>
              <p:cNvPr id="1029" name="Image 1028">
                <a:extLst>
                  <a:ext uri="{FF2B5EF4-FFF2-40B4-BE49-F238E27FC236}">
                    <a16:creationId xmlns:a16="http://schemas.microsoft.com/office/drawing/2014/main" id="{5DC0C809-C8A4-CA1B-440E-6617A7A4B5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227143" y="14872843"/>
                <a:ext cx="1379048" cy="740600"/>
              </a:xfrm>
              <a:prstGeom prst="rect">
                <a:avLst/>
              </a:prstGeom>
            </p:spPr>
          </p:pic>
        </p:grpSp>
        <p:sp>
          <p:nvSpPr>
            <p:cNvPr id="1031" name="Bulle ronde 1030">
              <a:extLst>
                <a:ext uri="{FF2B5EF4-FFF2-40B4-BE49-F238E27FC236}">
                  <a16:creationId xmlns:a16="http://schemas.microsoft.com/office/drawing/2014/main" id="{2F303FB5-AC93-8E02-2475-6A75E97AFF70}"/>
                </a:ext>
              </a:extLst>
            </p:cNvPr>
            <p:cNvSpPr/>
            <p:nvPr/>
          </p:nvSpPr>
          <p:spPr>
            <a:xfrm>
              <a:off x="21975522" y="15020379"/>
              <a:ext cx="630669" cy="465499"/>
            </a:xfrm>
            <a:prstGeom prst="wedgeEllipseCallout">
              <a:avLst/>
            </a:prstGeom>
            <a:noFill/>
            <a:ln w="31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60" name="Rectangle : coins arrondis 1059">
            <a:extLst>
              <a:ext uri="{FF2B5EF4-FFF2-40B4-BE49-F238E27FC236}">
                <a16:creationId xmlns:a16="http://schemas.microsoft.com/office/drawing/2014/main" id="{14619FC5-2552-A916-A6B1-9C6FAD6B546F}"/>
              </a:ext>
            </a:extLst>
          </p:cNvPr>
          <p:cNvSpPr/>
          <p:nvPr/>
        </p:nvSpPr>
        <p:spPr>
          <a:xfrm>
            <a:off x="283735" y="30479000"/>
            <a:ext cx="14504900" cy="7372665"/>
          </a:xfrm>
          <a:prstGeom prst="roundRect">
            <a:avLst/>
          </a:prstGeom>
          <a:noFill/>
          <a:ln w="28575">
            <a:solidFill>
              <a:srgbClr val="C4F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72" name="Tableau 1071">
            <a:extLst>
              <a:ext uri="{FF2B5EF4-FFF2-40B4-BE49-F238E27FC236}">
                <a16:creationId xmlns:a16="http://schemas.microsoft.com/office/drawing/2014/main" id="{BB9FCC6F-A656-9ED0-A08B-2DAB4C963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77817"/>
              </p:ext>
            </p:extLst>
          </p:nvPr>
        </p:nvGraphicFramePr>
        <p:xfrm>
          <a:off x="15554948" y="31514488"/>
          <a:ext cx="14304757" cy="634168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980424">
                  <a:extLst>
                    <a:ext uri="{9D8B030D-6E8A-4147-A177-3AD203B41FA5}">
                      <a16:colId xmlns:a16="http://schemas.microsoft.com/office/drawing/2014/main" val="376862412"/>
                    </a:ext>
                  </a:extLst>
                </a:gridCol>
                <a:gridCol w="10324333">
                  <a:extLst>
                    <a:ext uri="{9D8B030D-6E8A-4147-A177-3AD203B41FA5}">
                      <a16:colId xmlns:a16="http://schemas.microsoft.com/office/drawing/2014/main" val="4008675011"/>
                    </a:ext>
                  </a:extLst>
                </a:gridCol>
              </a:tblGrid>
              <a:tr h="2590436">
                <a:tc>
                  <a:txBody>
                    <a:bodyPr/>
                    <a:lstStyle/>
                    <a:p>
                      <a:pPr algn="ctr"/>
                      <a:r>
                        <a:rPr lang="fr-FR" sz="44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Identification of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Online business genres</a:t>
                      </a:r>
                    </a:p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Available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languages</a:t>
                      </a:r>
                      <a:endParaRPr lang="fr-FR" sz="42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Communicative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purposes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target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audiences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204178"/>
                  </a:ext>
                </a:extLst>
              </a:tr>
              <a:tr h="1477550">
                <a:tc>
                  <a:txBody>
                    <a:bodyPr/>
                    <a:lstStyle/>
                    <a:p>
                      <a:pPr algn="ctr"/>
                      <a:r>
                        <a:rPr lang="fr-FR" sz="44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Corpus-</a:t>
                      </a:r>
                      <a:r>
                        <a:rPr lang="fr-FR" sz="4400" b="1" dirty="0" err="1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based</a:t>
                      </a:r>
                      <a:r>
                        <a:rPr lang="fr-FR" sz="44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4400" b="1" dirty="0" err="1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analysis</a:t>
                      </a:r>
                      <a:endParaRPr lang="fr-FR" sz="4400" b="1" dirty="0">
                        <a:solidFill>
                          <a:srgbClr val="000000"/>
                        </a:solidFill>
                        <a:effectLst/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Genres’ lexico-grammatical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features</a:t>
                      </a:r>
                      <a:endParaRPr lang="fr-FR" sz="42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Expressions of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corporate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identity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768166"/>
                  </a:ext>
                </a:extLst>
              </a:tr>
              <a:tr h="2212374">
                <a:tc>
                  <a:txBody>
                    <a:bodyPr/>
                    <a:lstStyle/>
                    <a:p>
                      <a:pPr algn="ctr"/>
                      <a:r>
                        <a:rPr lang="fr-FR" sz="44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Insights </a:t>
                      </a:r>
                      <a:r>
                        <a:rPr lang="fr-FR" sz="4400" b="1" dirty="0" err="1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from</a:t>
                      </a:r>
                      <a:r>
                        <a:rPr lang="fr-FR" sz="44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questionnaires/ interviews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Language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management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strategy</a:t>
                      </a:r>
                      <a:endParaRPr lang="fr-FR" sz="42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Corporate</a:t>
                      </a: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42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identity</a:t>
                      </a:r>
                      <a:endParaRPr lang="fr-FR" sz="42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857250" indent="-857250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42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Integrated communication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35205"/>
                  </a:ext>
                </a:extLst>
              </a:tr>
            </a:tbl>
          </a:graphicData>
        </a:graphic>
      </p:graphicFrame>
      <p:sp>
        <p:nvSpPr>
          <p:cNvPr id="1061" name="Rectangle : coins arrondis 1060">
            <a:extLst>
              <a:ext uri="{FF2B5EF4-FFF2-40B4-BE49-F238E27FC236}">
                <a16:creationId xmlns:a16="http://schemas.microsoft.com/office/drawing/2014/main" id="{BBB0AC93-8E43-80A3-E1B8-B0C854293A39}"/>
              </a:ext>
            </a:extLst>
          </p:cNvPr>
          <p:cNvSpPr/>
          <p:nvPr/>
        </p:nvSpPr>
        <p:spPr>
          <a:xfrm>
            <a:off x="15408468" y="30479000"/>
            <a:ext cx="14504900" cy="7372665"/>
          </a:xfrm>
          <a:prstGeom prst="roundRect">
            <a:avLst/>
          </a:prstGeom>
          <a:noFill/>
          <a:ln w="28575">
            <a:solidFill>
              <a:srgbClr val="C4F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5" name="Picture 11" descr="🇬🇧">
            <a:extLst>
              <a:ext uri="{FF2B5EF4-FFF2-40B4-BE49-F238E27FC236}">
                <a16:creationId xmlns:a16="http://schemas.microsoft.com/office/drawing/2014/main" id="{76C10F57-8E12-72A5-D6AD-E019B41A9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5261" y="12554199"/>
            <a:ext cx="1118734" cy="111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C522E6E-CBC5-B639-D41D-9F2307FA1F18}"/>
              </a:ext>
            </a:extLst>
          </p:cNvPr>
          <p:cNvGrpSpPr/>
          <p:nvPr/>
        </p:nvGrpSpPr>
        <p:grpSpPr>
          <a:xfrm>
            <a:off x="235651" y="31437824"/>
            <a:ext cx="14601069" cy="6064289"/>
            <a:chOff x="235651" y="30947093"/>
            <a:chExt cx="14601069" cy="606428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DE55BEC-88D1-5813-F5CC-649F53C981F5}"/>
                </a:ext>
              </a:extLst>
            </p:cNvPr>
            <p:cNvSpPr txBox="1"/>
            <p:nvPr/>
          </p:nvSpPr>
          <p:spPr>
            <a:xfrm>
              <a:off x="235651" y="30947093"/>
              <a:ext cx="14601069" cy="6064289"/>
            </a:xfrm>
            <a:prstGeom prst="rect">
              <a:avLst/>
            </a:prstGeom>
            <a:noFill/>
          </p:spPr>
          <p:txBody>
            <a:bodyPr wrap="square" tIns="46800" rtlCol="0" anchor="b">
              <a:spAutoFit/>
            </a:bodyPr>
            <a:lstStyle/>
            <a:p>
              <a:pPr marL="1143000" lvl="1" indent="-685800">
                <a:buFont typeface="Arial" panose="020B0604020202020204" pitchFamily="34" charset="0"/>
                <a:buChar char="•"/>
              </a:pPr>
              <a:r>
                <a:rPr lang="fr-FR" sz="54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Content</a:t>
              </a:r>
              <a:r>
                <a:rPr lang="fr-FR" sz="5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lang="fr-FR" sz="5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published</a:t>
              </a:r>
              <a:r>
                <a:rPr lang="fr-FR" sz="5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 </a:t>
              </a:r>
            </a:p>
            <a:p>
              <a:pPr marL="1143000" lvl="1" indent="-685800">
                <a:buFont typeface="Arial" panose="020B0604020202020204" pitchFamily="34" charset="0"/>
                <a:buChar char="•"/>
              </a:pPr>
              <a:endParaRPr lang="fr-FR" sz="14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2057400" lvl="3" indent="-685800">
                <a:buSzPct val="65000"/>
                <a:buFont typeface="Courier New" panose="02070309020205020404" pitchFamily="49" charset="0"/>
                <a:buChar char="o"/>
              </a:pP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by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companies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operating in countries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with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several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official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languages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, none of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which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is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English:</a:t>
              </a:r>
              <a:r>
                <a:rPr lang="en-GB" sz="40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</a:p>
            <a:p>
              <a:pPr marL="2057400" lvl="3" indent="-685800">
                <a:buSzPct val="65000"/>
                <a:buFont typeface="Courier New" panose="02070309020205020404" pitchFamily="49" charset="0"/>
                <a:buChar char="o"/>
              </a:pPr>
              <a:endParaRPr lang="en-GB" sz="8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lvl="3">
                <a:buSzPct val="65000"/>
              </a:pPr>
              <a:r>
                <a:rPr lang="en-GB" sz="48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   B</a:t>
              </a:r>
              <a:r>
                <a:rPr lang="fr-FR" sz="4800" b="1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elgium</a:t>
              </a:r>
              <a:r>
                <a:rPr lang="fr-FR" sz="48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		 , Luxembourg		  , </a:t>
              </a:r>
              <a:r>
                <a:rPr lang="fr-FR" sz="4800" b="1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Switzerland</a:t>
              </a:r>
              <a:endParaRPr lang="fr-FR" sz="4400" b="1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2057400" lvl="3" indent="-685800">
                <a:buSzPct val="65000"/>
                <a:buFont typeface="Courier New" panose="02070309020205020404" pitchFamily="49" charset="0"/>
                <a:buChar char="o"/>
              </a:pPr>
              <a:endParaRPr lang="en-GB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2057400" lvl="3" indent="-685800">
                <a:buSzPct val="65000"/>
                <a:buFont typeface="Courier New" panose="02070309020205020404" pitchFamily="49" charset="0"/>
                <a:buChar char="o"/>
              </a:pP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on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their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lang="fr-FR" sz="4800" b="1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websites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&amp; </a:t>
              </a:r>
              <a:r>
                <a:rPr lang="fr-FR" sz="48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social media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accounts</a:t>
              </a:r>
              <a:endParaRPr lang="fr-FR" sz="44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2057400" lvl="3" indent="-685800">
                <a:buSzPct val="65000"/>
                <a:buFont typeface="Courier New" panose="02070309020205020404" pitchFamily="49" charset="0"/>
                <a:buChar char="o"/>
              </a:pPr>
              <a:endParaRPr lang="fr-FR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marL="1143000" lvl="1" indent="-685800">
                <a:buFont typeface="Arial" panose="020B0604020202020204" pitchFamily="34" charset="0"/>
                <a:buChar char="•"/>
              </a:pPr>
              <a:r>
                <a:rPr lang="fr-FR" sz="48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Questionnaires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&amp; </a:t>
              </a:r>
              <a:r>
                <a:rPr lang="fr-FR" sz="4800" b="1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interviews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  <a:r>
                <a:rPr lang="fr-FR" sz="4400" dirty="0" err="1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with</a:t>
              </a:r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</a:t>
              </a:r>
            </a:p>
            <a:p>
              <a:pPr lvl="1"/>
              <a:r>
                <a:rPr lang="fr-FR" sz="4400" dirty="0">
                  <a:latin typeface="Tenorite" panose="00000500000000000000" pitchFamily="2" charset="0"/>
                  <a:ea typeface="Malgun Gothic" panose="020B0503020000020004" pitchFamily="34" charset="-127"/>
                  <a:cs typeface="Calibri" panose="020F0502020204030204" pitchFamily="34" charset="0"/>
                </a:rPr>
                <a:t>     communication officers</a:t>
              </a:r>
              <a:endParaRPr lang="en-GB" sz="40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  <p:pic>
          <p:nvPicPr>
            <p:cNvPr id="17" name="Picture 10" descr="🇧🇪">
              <a:extLst>
                <a:ext uri="{FF2B5EF4-FFF2-40B4-BE49-F238E27FC236}">
                  <a16:creationId xmlns:a16="http://schemas.microsoft.com/office/drawing/2014/main" id="{F0F15AE1-F464-8134-CAD0-4FE00923B4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0255" y="33532735"/>
              <a:ext cx="884683" cy="884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8" descr="🇱🇺">
              <a:extLst>
                <a:ext uri="{FF2B5EF4-FFF2-40B4-BE49-F238E27FC236}">
                  <a16:creationId xmlns:a16="http://schemas.microsoft.com/office/drawing/2014/main" id="{E4C5DCC2-7ABB-72EE-ED17-306DA575F7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5232" y="33520823"/>
              <a:ext cx="885600" cy="88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🇨🇭">
              <a:extLst>
                <a:ext uri="{FF2B5EF4-FFF2-40B4-BE49-F238E27FC236}">
                  <a16:creationId xmlns:a16="http://schemas.microsoft.com/office/drawing/2014/main" id="{0CF57777-B807-FD8D-6F9B-3BCC6D104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1222" y="33532735"/>
              <a:ext cx="884683" cy="884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Rectangle : coins arrondis 1060">
            <a:extLst>
              <a:ext uri="{FF2B5EF4-FFF2-40B4-BE49-F238E27FC236}">
                <a16:creationId xmlns:a16="http://schemas.microsoft.com/office/drawing/2014/main" id="{4C6BB9B2-565D-BB16-B9B6-D8CF99D33D59}"/>
              </a:ext>
            </a:extLst>
          </p:cNvPr>
          <p:cNvSpPr/>
          <p:nvPr/>
        </p:nvSpPr>
        <p:spPr>
          <a:xfrm>
            <a:off x="302376" y="11623836"/>
            <a:ext cx="14504400" cy="7372800"/>
          </a:xfrm>
          <a:prstGeom prst="roundRect">
            <a:avLst/>
          </a:prstGeom>
          <a:noFill/>
          <a:ln w="28575">
            <a:solidFill>
              <a:srgbClr val="C4F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41" name="Tableau 1071">
            <a:extLst>
              <a:ext uri="{FF2B5EF4-FFF2-40B4-BE49-F238E27FC236}">
                <a16:creationId xmlns:a16="http://schemas.microsoft.com/office/drawing/2014/main" id="{A3EB7A44-8C49-0EBC-5B9A-B521C401C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535261"/>
              </p:ext>
            </p:extLst>
          </p:nvPr>
        </p:nvGraphicFramePr>
        <p:xfrm>
          <a:off x="15684699" y="12654178"/>
          <a:ext cx="14306400" cy="63398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906645">
                  <a:extLst>
                    <a:ext uri="{9D8B030D-6E8A-4147-A177-3AD203B41FA5}">
                      <a16:colId xmlns:a16="http://schemas.microsoft.com/office/drawing/2014/main" val="376862412"/>
                    </a:ext>
                  </a:extLst>
                </a:gridCol>
                <a:gridCol w="11399755">
                  <a:extLst>
                    <a:ext uri="{9D8B030D-6E8A-4147-A177-3AD203B41FA5}">
                      <a16:colId xmlns:a16="http://schemas.microsoft.com/office/drawing/2014/main" val="4008675011"/>
                    </a:ext>
                  </a:extLst>
                </a:gridCol>
              </a:tblGrid>
              <a:tr h="2220954">
                <a:tc>
                  <a:txBody>
                    <a:bodyPr/>
                    <a:lstStyle/>
                    <a:p>
                      <a:pPr marL="0" marR="0" lvl="0" indent="0" algn="l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Business English</a:t>
                      </a:r>
                      <a:r>
                        <a:rPr lang="fr-BE" sz="36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marR="0" lvl="0" indent="0" algn="l" defTabSz="3027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as a lingua franca (BELF)</a:t>
                      </a:r>
                      <a:r>
                        <a:rPr lang="fr-FR" sz="360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endParaRPr lang="fr-FR" sz="3600" b="1" dirty="0">
                        <a:solidFill>
                          <a:srgbClr val="000000"/>
                        </a:solidFill>
                        <a:effectLst/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SzPct val="60000"/>
                        <a:buFont typeface="Courier New" panose="02070309020205020404" pitchFamily="49" charset="0"/>
                        <a:buNone/>
                      </a:pPr>
                      <a:r>
                        <a:rPr lang="fr-FR" sz="38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Focus on </a:t>
                      </a:r>
                      <a:r>
                        <a:rPr lang="fr-FR" sz="38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global </a:t>
                      </a:r>
                      <a:r>
                        <a:rPr lang="fr-FR" sz="3800" b="1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internal</a:t>
                      </a:r>
                      <a:r>
                        <a:rPr lang="fr-FR" sz="38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business communication</a:t>
                      </a:r>
                      <a:r>
                        <a:rPr lang="fr-FR" sz="38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:</a:t>
                      </a:r>
                      <a:endParaRPr lang="fr-FR" sz="8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571500" indent="-571500" algn="l">
                        <a:lnSpc>
                          <a:spcPct val="110000"/>
                        </a:lnSpc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Comprehensibility</a:t>
                      </a:r>
                      <a:endParaRPr lang="fr-FR" sz="36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  <a:p>
                      <a:pPr marL="571500" indent="-571500" algn="l">
                        <a:lnSpc>
                          <a:spcPct val="110000"/>
                        </a:lnSpc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Accents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019685"/>
                  </a:ext>
                </a:extLst>
              </a:tr>
              <a:tr h="1733872">
                <a:tc>
                  <a:txBody>
                    <a:bodyPr/>
                    <a:lstStyle/>
                    <a:p>
                      <a:pPr algn="l"/>
                      <a:r>
                        <a:rPr lang="fr-FR" sz="36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Local </a:t>
                      </a:r>
                      <a:r>
                        <a:rPr lang="fr-FR" sz="3600" b="1" dirty="0" err="1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languages</a:t>
                      </a:r>
                      <a:endParaRPr lang="fr-FR" sz="3600" b="1" dirty="0">
                        <a:solidFill>
                          <a:srgbClr val="000000"/>
                        </a:solidFill>
                        <a:effectLst/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0" indent="-5715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Hindering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trade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571500" indent="-5715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Influencing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social </a:t>
                      </a: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identity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&amp; group formation </a:t>
                      </a:r>
                    </a:p>
                    <a:p>
                      <a:pPr marL="571500" indent="-5715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Shaping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3600" b="0" dirty="0" err="1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environment</a:t>
                      </a:r>
                      <a:r>
                        <a:rPr lang="fr-FR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perception &amp; attitudes</a:t>
                      </a:r>
                      <a:endParaRPr lang="fr-FR" sz="2000" b="0" dirty="0"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768166"/>
                  </a:ext>
                </a:extLst>
              </a:tr>
              <a:tr h="2213811">
                <a:tc>
                  <a:txBody>
                    <a:bodyPr/>
                    <a:lstStyle/>
                    <a:p>
                      <a:pPr algn="l"/>
                      <a:r>
                        <a:rPr lang="fr-FR" sz="3600" b="1" dirty="0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BELF &amp; local </a:t>
                      </a:r>
                      <a:r>
                        <a:rPr lang="fr-FR" sz="3600" b="1" dirty="0" err="1">
                          <a:solidFill>
                            <a:srgbClr val="000000"/>
                          </a:solidFill>
                          <a:effectLst/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languages</a:t>
                      </a:r>
                      <a:endParaRPr lang="fr-FR" sz="3600" b="1" dirty="0">
                        <a:solidFill>
                          <a:srgbClr val="000000"/>
                        </a:solidFill>
                        <a:effectLst/>
                        <a:latin typeface="Tenorite" panose="00000500000000000000" pitchFamily="2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SzPct val="60000"/>
                        <a:buFont typeface="Courier New" panose="02070309020205020404" pitchFamily="49" charset="0"/>
                        <a:buNone/>
                      </a:pPr>
                      <a:r>
                        <a:rPr lang="en-GB" sz="38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Focus on </a:t>
                      </a:r>
                      <a:r>
                        <a:rPr lang="en-GB" sz="3800" b="1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advertising </a:t>
                      </a:r>
                      <a:r>
                        <a:rPr lang="en-GB" sz="2800" b="0" dirty="0">
                          <a:latin typeface="Trade Gothic Next Light" panose="020B0403040303020004" pitchFamily="34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GB" sz="2800" b="0" dirty="0" err="1">
                          <a:latin typeface="Trade Gothic Next Light" panose="020B0403040303020004" pitchFamily="34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Hornikx</a:t>
                      </a:r>
                      <a:r>
                        <a:rPr lang="en-GB" sz="2800" b="0" dirty="0">
                          <a:latin typeface="Trade Gothic Next Light" panose="020B0403040303020004" pitchFamily="34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 &amp; van </a:t>
                      </a:r>
                      <a:r>
                        <a:rPr lang="en-GB" sz="2800" b="0" dirty="0" err="1">
                          <a:latin typeface="Trade Gothic Next Light" panose="020B0403040303020004" pitchFamily="34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Meurs</a:t>
                      </a:r>
                      <a:r>
                        <a:rPr lang="en-GB" sz="2800" b="0" dirty="0">
                          <a:latin typeface="Trade Gothic Next Light" panose="020B0403040303020004" pitchFamily="34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, 2020)</a:t>
                      </a:r>
                      <a:r>
                        <a:rPr lang="en-GB" sz="38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457200" indent="-4572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en-GB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Frequency of foreign languages</a:t>
                      </a:r>
                    </a:p>
                    <a:p>
                      <a:pPr marL="457200" indent="-4572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en-GB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Effects &amp; attitudes towards foreign languages in ads</a:t>
                      </a:r>
                    </a:p>
                    <a:p>
                      <a:pPr marL="457200" indent="-457200" algn="l">
                        <a:buSzPct val="60000"/>
                        <a:buFont typeface="Courier New" panose="02070309020205020404" pitchFamily="49" charset="0"/>
                        <a:buChar char="o"/>
                      </a:pPr>
                      <a:r>
                        <a:rPr lang="en-GB" sz="3600" b="0" dirty="0">
                          <a:latin typeface="Tenorite" panose="00000500000000000000" pitchFamily="2" charset="0"/>
                          <a:ea typeface="Malgun Gothic" panose="020B0503020000020004" pitchFamily="34" charset="-127"/>
                          <a:cs typeface="Calibri" panose="020F0502020204030204" pitchFamily="34" charset="0"/>
                        </a:rPr>
                        <a:t>Connections of products with foreign languages</a:t>
                      </a:r>
                      <a:endParaRPr lang="en-GB" sz="3600" b="0" dirty="0">
                        <a:latin typeface="Trade Gothic Next Light" panose="020B0403040303020004" pitchFamily="34" charset="0"/>
                        <a:ea typeface="Malgun Gothic" panose="020B0503020000020004" pitchFamily="34" charset="-127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35205"/>
                  </a:ext>
                </a:extLst>
              </a:tr>
            </a:tbl>
          </a:graphicData>
        </a:graphic>
      </p:graphicFrame>
      <p:sp>
        <p:nvSpPr>
          <p:cNvPr id="39" name="Rectangle : coins arrondis 1060">
            <a:extLst>
              <a:ext uri="{FF2B5EF4-FFF2-40B4-BE49-F238E27FC236}">
                <a16:creationId xmlns:a16="http://schemas.microsoft.com/office/drawing/2014/main" id="{1E50FBCD-A68B-A53D-F965-5E5B5201B3FF}"/>
              </a:ext>
            </a:extLst>
          </p:cNvPr>
          <p:cNvSpPr/>
          <p:nvPr/>
        </p:nvSpPr>
        <p:spPr>
          <a:xfrm>
            <a:off x="15433418" y="11615511"/>
            <a:ext cx="14504900" cy="7372665"/>
          </a:xfrm>
          <a:prstGeom prst="roundRect">
            <a:avLst/>
          </a:prstGeom>
          <a:noFill/>
          <a:ln w="28575">
            <a:solidFill>
              <a:srgbClr val="C4F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A28987D-BE24-86EB-5971-670447B98BC4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-1" r="-9967" b="29771"/>
          <a:stretch/>
        </p:blipFill>
        <p:spPr>
          <a:xfrm>
            <a:off x="9958040" y="35822499"/>
            <a:ext cx="1863437" cy="1988062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2EB4881A-0519-58B8-AC6A-A4BF1C2BF6E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25865" y="36784216"/>
            <a:ext cx="1932469" cy="95440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A292004-8ABC-202F-A59A-EA372C703907}"/>
              </a:ext>
            </a:extLst>
          </p:cNvPr>
          <p:cNvSpPr txBox="1"/>
          <p:nvPr/>
        </p:nvSpPr>
        <p:spPr>
          <a:xfrm>
            <a:off x="28448456" y="15840458"/>
            <a:ext cx="16142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0" dirty="0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(</a:t>
            </a:r>
            <a:r>
              <a:rPr lang="fr-FR" sz="2400" b="0" dirty="0" err="1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Tenzer</a:t>
            </a:r>
            <a:r>
              <a:rPr lang="fr-FR" sz="2400" b="0" dirty="0">
                <a:latin typeface="Trade Gothic Next Light" panose="020B0403040303020004" pitchFamily="34" charset="0"/>
                <a:ea typeface="Malgun Gothic" panose="020B0503020000020004" pitchFamily="34" charset="-127"/>
                <a:cs typeface="Calibri" panose="020F0502020204030204" pitchFamily="34" charset="0"/>
              </a:rPr>
              <a:t> et al., 2017)</a:t>
            </a:r>
            <a:endParaRPr lang="en-GB" sz="2400" dirty="0">
              <a:latin typeface="Trade Gothic Next Light" panose="020B0403040303020004" pitchFamily="34" charset="0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12F6EB0-1C41-2B1F-0314-83269ED12994}"/>
              </a:ext>
            </a:extLst>
          </p:cNvPr>
          <p:cNvGrpSpPr/>
          <p:nvPr/>
        </p:nvGrpSpPr>
        <p:grpSpPr>
          <a:xfrm>
            <a:off x="4074160" y="24668284"/>
            <a:ext cx="2660106" cy="905561"/>
            <a:chOff x="8399708" y="24561359"/>
            <a:chExt cx="2660106" cy="905561"/>
          </a:xfrm>
        </p:grpSpPr>
        <p:grpSp>
          <p:nvGrpSpPr>
            <p:cNvPr id="1047" name="Groupe 1046">
              <a:extLst>
                <a:ext uri="{FF2B5EF4-FFF2-40B4-BE49-F238E27FC236}">
                  <a16:creationId xmlns:a16="http://schemas.microsoft.com/office/drawing/2014/main" id="{C3C0F51E-3DEE-2F4C-7A38-B6AE7367C983}"/>
                </a:ext>
              </a:extLst>
            </p:cNvPr>
            <p:cNvGrpSpPr/>
            <p:nvPr/>
          </p:nvGrpSpPr>
          <p:grpSpPr>
            <a:xfrm>
              <a:off x="8399708" y="24561359"/>
              <a:ext cx="1698619" cy="873731"/>
              <a:chOff x="8731130" y="26860275"/>
              <a:chExt cx="1698619" cy="873731"/>
            </a:xfrm>
          </p:grpSpPr>
          <p:pic>
            <p:nvPicPr>
              <p:cNvPr id="1044" name="Image 1043">
                <a:extLst>
                  <a:ext uri="{FF2B5EF4-FFF2-40B4-BE49-F238E27FC236}">
                    <a16:creationId xmlns:a16="http://schemas.microsoft.com/office/drawing/2014/main" id="{EAE6E6C2-592F-4454-B2C6-6BC0E664A4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rcRect l="4609" t="11559" r="75616" b="13095"/>
              <a:stretch/>
            </p:blipFill>
            <p:spPr>
              <a:xfrm>
                <a:off x="8731130" y="26904896"/>
                <a:ext cx="777240" cy="784489"/>
              </a:xfrm>
              <a:prstGeom prst="rect">
                <a:avLst/>
              </a:prstGeom>
            </p:spPr>
          </p:pic>
          <p:pic>
            <p:nvPicPr>
              <p:cNvPr id="1046" name="Image 1045">
                <a:extLst>
                  <a:ext uri="{FF2B5EF4-FFF2-40B4-BE49-F238E27FC236}">
                    <a16:creationId xmlns:a16="http://schemas.microsoft.com/office/drawing/2014/main" id="{D4B84345-483D-BC14-CAFC-78870184BF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rcRect l="78318" t="8377" r="2057" b="14410"/>
              <a:stretch/>
            </p:blipFill>
            <p:spPr>
              <a:xfrm>
                <a:off x="9591458" y="26860275"/>
                <a:ext cx="838291" cy="873731"/>
              </a:xfrm>
              <a:prstGeom prst="rect">
                <a:avLst/>
              </a:prstGeom>
            </p:spPr>
          </p:pic>
        </p:grp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B975D93C-D2E3-7DB9-7DC0-1B153234F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0181414" y="24588520"/>
              <a:ext cx="878400" cy="878400"/>
            </a:xfrm>
            <a:prstGeom prst="rect">
              <a:avLst/>
            </a:prstGeom>
          </p:spPr>
        </p:pic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55E465B6-B1A8-4BC1-1868-66168ECFFCA9}"/>
              </a:ext>
            </a:extLst>
          </p:cNvPr>
          <p:cNvSpPr txBox="1"/>
          <p:nvPr/>
        </p:nvSpPr>
        <p:spPr>
          <a:xfrm>
            <a:off x="23652440" y="13437816"/>
            <a:ext cx="5951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10000"/>
              </a:lnSpc>
              <a:buSzPct val="60000"/>
              <a:buFont typeface="Courier New" panose="02070309020205020404" pitchFamily="49" charset="0"/>
              <a:buChar char="o"/>
            </a:pPr>
            <a:r>
              <a:rPr lang="fr-FR" sz="3600" dirty="0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Cultural </a:t>
            </a:r>
            <a:r>
              <a:rPr lang="fr-FR" sz="3600" dirty="0" err="1">
                <a:latin typeface="Tenorite" panose="00000500000000000000" pitchFamily="2" charset="0"/>
                <a:ea typeface="Malgun Gothic" panose="020B0503020000020004" pitchFamily="34" charset="-127"/>
                <a:cs typeface="Calibri" panose="020F0502020204030204" pitchFamily="34" charset="0"/>
              </a:rPr>
              <a:t>differences</a:t>
            </a:r>
            <a:endParaRPr lang="fr-FR" sz="3600" dirty="0">
              <a:latin typeface="Tenorite" panose="00000500000000000000" pitchFamily="2" charset="0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SzPct val="60000"/>
            </a:pPr>
            <a:r>
              <a:rPr lang="fr-FR" sz="2400" dirty="0">
                <a:latin typeface="Trade Gothic Next Light" panose="020F0302020204030204" pitchFamily="34" charset="0"/>
                <a:ea typeface="Malgun Gothic" panose="020B0503020000020004" pitchFamily="34" charset="-127"/>
                <a:cs typeface="Trade Gothic Next Light" panose="020F0302020204030204" pitchFamily="34" charset="0"/>
              </a:rPr>
              <a:t>	  (</a:t>
            </a:r>
            <a:r>
              <a:rPr lang="fr-FR" sz="2400" dirty="0" err="1">
                <a:latin typeface="Trade Gothic Next Light" panose="020F0302020204030204" pitchFamily="34" charset="0"/>
                <a:ea typeface="Malgun Gothic" panose="020B0503020000020004" pitchFamily="34" charset="-127"/>
                <a:cs typeface="Trade Gothic Next Light" panose="020F0302020204030204" pitchFamily="34" charset="0"/>
              </a:rPr>
              <a:t>Gerritsen</a:t>
            </a:r>
            <a:r>
              <a:rPr lang="fr-FR" sz="2400" dirty="0">
                <a:latin typeface="Trade Gothic Next Light" panose="020F0302020204030204" pitchFamily="34" charset="0"/>
                <a:ea typeface="Malgun Gothic" panose="020B0503020000020004" pitchFamily="34" charset="-127"/>
                <a:cs typeface="Trade Gothic Next Light" panose="020F0302020204030204" pitchFamily="34" charset="0"/>
              </a:rPr>
              <a:t>  &amp; Nickerson, 2009)</a:t>
            </a:r>
          </a:p>
          <a:p>
            <a:endParaRPr lang="fr-FR" dirty="0"/>
          </a:p>
        </p:txBody>
      </p:sp>
      <p:pic>
        <p:nvPicPr>
          <p:cNvPr id="1057" name="Image 1056">
            <a:extLst>
              <a:ext uri="{FF2B5EF4-FFF2-40B4-BE49-F238E27FC236}">
                <a16:creationId xmlns:a16="http://schemas.microsoft.com/office/drawing/2014/main" id="{4910D1CE-8FE6-570C-EDB0-0CAF8E130B16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l="20816" t="14364" r="25460" b="18492"/>
          <a:stretch/>
        </p:blipFill>
        <p:spPr>
          <a:xfrm>
            <a:off x="21705494" y="27078346"/>
            <a:ext cx="2003664" cy="170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1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e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1433</TotalTime>
  <Words>1171</Words>
  <Application>Microsoft Office PowerPoint</Application>
  <PresentationFormat>Custom</PresentationFormat>
  <Paragraphs>103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Courier New</vt:lpstr>
      <vt:lpstr>Tenorite</vt:lpstr>
      <vt:lpstr>Trade Gothic Next Light</vt:lpstr>
      <vt:lpstr>Wingdings</vt:lpstr>
      <vt:lpstr>Office Theme</vt:lpstr>
      <vt:lpstr>PowerPoint Presentation</vt:lpstr>
    </vt:vector>
  </TitlesOfParts>
  <Company>UCLouvain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Florence Detienne</dc:creator>
  <cp:lastModifiedBy>Florence Detienne</cp:lastModifiedBy>
  <cp:revision>3</cp:revision>
  <dcterms:created xsi:type="dcterms:W3CDTF">2025-03-07T09:39:08Z</dcterms:created>
  <dcterms:modified xsi:type="dcterms:W3CDTF">2025-06-06T07:39:55Z</dcterms:modified>
</cp:coreProperties>
</file>