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1" r:id="rId4"/>
  </p:sldMasterIdLst>
  <p:notesMasterIdLst>
    <p:notesMasterId r:id="rId9"/>
  </p:notesMasterIdLst>
  <p:sldIdLst>
    <p:sldId id="256" r:id="rId5"/>
    <p:sldId id="257" r:id="rId6"/>
    <p:sldId id="288" r:id="rId7"/>
    <p:sldId id="28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2324" autoAdjust="0"/>
  </p:normalViewPr>
  <p:slideViewPr>
    <p:cSldViewPr snapToGrid="0">
      <p:cViewPr varScale="1">
        <p:scale>
          <a:sx n="46" d="100"/>
          <a:sy n="46" d="100"/>
        </p:scale>
        <p:origin x="137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CFF33-4F06-4079-9EF6-4A0454445DD0}" type="datetimeFigureOut">
              <a:rPr lang="fr-BE" smtClean="0"/>
              <a:t>22-06-23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36CF4-BEA5-4385-AD8E-0544349D62B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55660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D36CF4-BEA5-4385-AD8E-0544349D62B4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32616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D36CF4-BEA5-4385-AD8E-0544349D62B4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65246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Thank you for your attention.</a:t>
            </a:r>
            <a:endParaRPr lang="fr-BE" dirty="0"/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D36CF4-BEA5-4385-AD8E-0544349D62B4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0308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58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057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31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965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7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999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51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066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64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117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375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451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9544A7CD-092C-4E71-AFFA-ECEFC5E6C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3107" y="4694318"/>
            <a:ext cx="8791575" cy="1655762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tx1"/>
                </a:solidFill>
              </a:rPr>
              <a:t>Female Corporeality and Religion</a:t>
            </a:r>
          </a:p>
          <a:p>
            <a:r>
              <a:rPr lang="en-US" sz="1400" dirty="0">
                <a:solidFill>
                  <a:schemeClr val="tx1"/>
                </a:solidFill>
              </a:rPr>
              <a:t>Centre for Women’s Studies in Theology KU Leuven</a:t>
            </a:r>
          </a:p>
          <a:p>
            <a:r>
              <a:rPr lang="fr-BE" sz="1400" dirty="0">
                <a:solidFill>
                  <a:schemeClr val="tx1"/>
                </a:solidFill>
              </a:rPr>
              <a:t>1st - 3rd June, 2023 </a:t>
            </a:r>
          </a:p>
          <a:p>
            <a:endParaRPr lang="fr-BE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5B451A-B9B6-4D0D-B4B9-9E3EF5676A0D}"/>
              </a:ext>
            </a:extLst>
          </p:cNvPr>
          <p:cNvSpPr/>
          <p:nvPr/>
        </p:nvSpPr>
        <p:spPr>
          <a:xfrm>
            <a:off x="429943" y="275735"/>
            <a:ext cx="11255376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tx2"/>
                </a:solidFill>
                <a:latin typeface="+mj-lt"/>
              </a:rPr>
              <a:t>An “Embodied" Reading of John 15 </a:t>
            </a:r>
          </a:p>
          <a:p>
            <a:r>
              <a:rPr lang="en-US" sz="3200" dirty="0">
                <a:solidFill>
                  <a:schemeClr val="tx2"/>
                </a:solidFill>
                <a:latin typeface="+mj-lt"/>
              </a:rPr>
              <a:t>By Two Women In the 14</a:t>
            </a:r>
            <a:r>
              <a:rPr lang="en-US" sz="3200" baseline="30000" dirty="0">
                <a:solidFill>
                  <a:schemeClr val="tx2"/>
                </a:solidFill>
                <a:latin typeface="+mj-lt"/>
              </a:rPr>
              <a:t>th</a:t>
            </a:r>
            <a:r>
              <a:rPr lang="en-US" sz="3200" dirty="0">
                <a:solidFill>
                  <a:schemeClr val="tx2"/>
                </a:solidFill>
                <a:latin typeface="+mj-lt"/>
              </a:rPr>
              <a:t> and 20</a:t>
            </a:r>
            <a:r>
              <a:rPr lang="en-US" sz="3200" baseline="30000" dirty="0">
                <a:solidFill>
                  <a:schemeClr val="tx2"/>
                </a:solidFill>
                <a:latin typeface="+mj-lt"/>
              </a:rPr>
              <a:t>th </a:t>
            </a:r>
            <a:r>
              <a:rPr lang="en-US" sz="3200" dirty="0">
                <a:solidFill>
                  <a:schemeClr val="tx2"/>
                </a:solidFill>
                <a:latin typeface="+mj-lt"/>
              </a:rPr>
              <a:t>Centuries</a:t>
            </a:r>
          </a:p>
          <a:p>
            <a:pPr lvl="0"/>
            <a:endParaRPr lang="en-US" sz="2000" dirty="0">
              <a:solidFill>
                <a:srgbClr val="000000"/>
              </a:solidFill>
            </a:endParaRPr>
          </a:p>
          <a:p>
            <a:pPr lvl="0"/>
            <a:r>
              <a:rPr lang="en-US" sz="2000" dirty="0">
                <a:solidFill>
                  <a:srgbClr val="000000"/>
                </a:solidFill>
              </a:rPr>
              <a:t>Florence Draguet </a:t>
            </a:r>
          </a:p>
          <a:p>
            <a:pPr lvl="0"/>
            <a:r>
              <a:rPr lang="en-US" sz="1400" dirty="0">
                <a:solidFill>
                  <a:srgbClr val="000000"/>
                </a:solidFill>
              </a:rPr>
              <a:t>UCLouvain - RSCS</a:t>
            </a:r>
            <a:endParaRPr lang="fr-BE" sz="1400" dirty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7030A0"/>
              </a:solidFill>
              <a:latin typeface="Garamond" panose="02020404030301010803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EA3CA04-AB36-484A-85E1-50D0891B8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476063"/>
            <a:ext cx="3224528" cy="284580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EA3CA04-AB36-484A-85E1-50D0891B8AFA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73107" y="1476063"/>
            <a:ext cx="3122893" cy="2845808"/>
          </a:xfrm>
          <a:prstGeom prst="rect">
            <a:avLst/>
          </a:prstGeom>
          <a:scene3d>
            <a:camera prst="orthographicFront">
              <a:rot lat="0" lon="11099976" rev="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763249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9C7D78-6D87-4760-AAD1-A92194269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2"/>
                </a:solidFill>
              </a:rPr>
              <a:t>Introduction</a:t>
            </a:r>
            <a:endParaRPr lang="fr-BE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903B75-C6D5-46A0-82BF-AC44C351B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463" y="1845734"/>
            <a:ext cx="10347157" cy="402336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“Abide in me and I in you” </a:t>
            </a:r>
            <a:r>
              <a:rPr lang="en-US" sz="1600" dirty="0">
                <a:solidFill>
                  <a:schemeClr val="tx1"/>
                </a:solidFill>
              </a:rPr>
              <a:t>(John 15,4a) </a:t>
            </a:r>
            <a:r>
              <a:rPr lang="en-US" dirty="0">
                <a:solidFill>
                  <a:schemeClr val="tx1"/>
                </a:solidFill>
              </a:rPr>
              <a:t>- “I appointed you, that you may go and bear fruit” </a:t>
            </a:r>
            <a:r>
              <a:rPr lang="en-US" sz="1600" dirty="0">
                <a:solidFill>
                  <a:schemeClr val="tx1"/>
                </a:solidFill>
              </a:rPr>
              <a:t>(John 15,16a) </a:t>
            </a:r>
          </a:p>
          <a:p>
            <a:endParaRPr lang="fr-BE" dirty="0">
              <a:solidFill>
                <a:schemeClr val="tx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71BC55A-7E5F-4F0A-A9E8-EDB88EC59DA7}"/>
              </a:ext>
            </a:extLst>
          </p:cNvPr>
          <p:cNvSpPr txBox="1"/>
          <p:nvPr/>
        </p:nvSpPr>
        <p:spPr>
          <a:xfrm>
            <a:off x="1221575" y="2729829"/>
            <a:ext cx="98731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Does a woman understand these verses in the same way as a man?</a:t>
            </a:r>
          </a:p>
          <a:p>
            <a:r>
              <a:rPr lang="en-US" sz="2000" dirty="0"/>
              <a:t>What impact might her bodily experience have on her interpretation of the text? </a:t>
            </a:r>
            <a:endParaRPr lang="fr-BE" sz="20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B77C48-28E8-42AB-9C8C-5AD0751802C3}"/>
              </a:ext>
            </a:extLst>
          </p:cNvPr>
          <p:cNvSpPr txBox="1"/>
          <p:nvPr/>
        </p:nvSpPr>
        <p:spPr>
          <a:xfrm>
            <a:off x="1413164" y="3538847"/>
            <a:ext cx="858585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2000" dirty="0" err="1"/>
              <a:t>Who</a:t>
            </a:r>
            <a:r>
              <a:rPr lang="fr-FR" sz="2000" dirty="0"/>
              <a:t> are Catherine of </a:t>
            </a:r>
            <a:r>
              <a:rPr lang="fr-FR" sz="2000" dirty="0" err="1"/>
              <a:t>Siena</a:t>
            </a:r>
            <a:r>
              <a:rPr lang="fr-FR" sz="2000" dirty="0"/>
              <a:t> and Adrienne von Speyr </a:t>
            </a:r>
          </a:p>
          <a:p>
            <a:pPr marL="342900" indent="-342900">
              <a:buFont typeface="+mj-lt"/>
              <a:buAutoNum type="arabicPeriod"/>
            </a:pPr>
            <a:r>
              <a:rPr lang="fr-BE" sz="2000" dirty="0" err="1"/>
              <a:t>Some</a:t>
            </a:r>
            <a:r>
              <a:rPr lang="fr-BE" sz="2000" dirty="0"/>
              <a:t> points in </a:t>
            </a:r>
            <a:r>
              <a:rPr lang="fr-BE" sz="2000" dirty="0" err="1"/>
              <a:t>common</a:t>
            </a:r>
            <a:r>
              <a:rPr lang="fr-BE" sz="2000" dirty="0"/>
              <a:t> </a:t>
            </a:r>
            <a:r>
              <a:rPr lang="en-US" sz="2000" dirty="0"/>
              <a:t> in their relationship to the body and to motherhood</a:t>
            </a:r>
            <a:endParaRPr lang="fr-BE" sz="2000" dirty="0"/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Some characteristic features in relation to our question, the </a:t>
            </a:r>
            <a:r>
              <a:rPr lang="en-US" sz="2000" dirty="0" err="1"/>
              <a:t>pericope</a:t>
            </a:r>
            <a:r>
              <a:rPr lang="en-US" sz="2000" dirty="0"/>
              <a:t> of the Vine and the branches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/>
              <a:t>Observations</a:t>
            </a:r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1268407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96290-2006-40D6-9EEB-F68536930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2"/>
                </a:solidFill>
              </a:rPr>
              <a:t>Conclusion</a:t>
            </a:r>
            <a:endParaRPr lang="fr-BE" dirty="0">
              <a:solidFill>
                <a:schemeClr val="tx2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1AE689-E40A-46F1-92A6-F74701D8DF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383159" cy="4023360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chemeClr val="accent1"/>
                </a:solidFill>
              </a:rPr>
              <a:t>Does a woman read a verse such as "Remain in me and I in you" or "I have chosen you that you may bear fruit" in the same way as a man? What impact might her bodily experience have on her interpretation of the text?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/>
              <a:t>Not a question of the bodies of women that would bear life in them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But particularly developed attention to </a:t>
            </a:r>
            <a:r>
              <a:rPr lang="en-US" b="1" dirty="0">
                <a:solidFill>
                  <a:schemeClr val="tx1"/>
                </a:solidFill>
              </a:rPr>
              <a:t>the body of the Church</a:t>
            </a:r>
            <a:endParaRPr lang="en-US" dirty="0">
              <a:solidFill>
                <a:schemeClr val="tx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 A </a:t>
            </a:r>
            <a:r>
              <a:rPr lang="en-US" b="1" dirty="0">
                <a:solidFill>
                  <a:schemeClr val="tx1"/>
                </a:solidFill>
              </a:rPr>
              <a:t>hierarchical</a:t>
            </a:r>
            <a:r>
              <a:rPr lang="en-US" dirty="0">
                <a:solidFill>
                  <a:schemeClr val="tx1"/>
                </a:solidFill>
              </a:rPr>
              <a:t> body and importance of the </a:t>
            </a:r>
            <a:r>
              <a:rPr lang="en-US" b="1" dirty="0">
                <a:solidFill>
                  <a:schemeClr val="tx1"/>
                </a:solidFill>
              </a:rPr>
              <a:t>obedience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</a:rPr>
              <a:t>Less </a:t>
            </a:r>
            <a:r>
              <a:rPr lang="en-US" dirty="0" err="1">
                <a:solidFill>
                  <a:schemeClr val="tx1"/>
                </a:solidFill>
              </a:rPr>
              <a:t>conceptualising</a:t>
            </a:r>
            <a:r>
              <a:rPr lang="en-US" dirty="0">
                <a:solidFill>
                  <a:schemeClr val="accent1"/>
                </a:solidFill>
              </a:rPr>
              <a:t>, more incarnational reading </a:t>
            </a:r>
            <a:r>
              <a:rPr lang="en-US" dirty="0">
                <a:solidFill>
                  <a:schemeClr val="tx1"/>
                </a:solidFill>
              </a:rPr>
              <a:t>?</a:t>
            </a:r>
          </a:p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</a:rPr>
              <a:t>AND which place into this ecclesial body?</a:t>
            </a:r>
          </a:p>
          <a:p>
            <a:endParaRPr lang="fr-BE" dirty="0">
              <a:solidFill>
                <a:schemeClr val="accent1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DA289-E72D-4CBD-8341-F5CBAEEDDF82}"/>
              </a:ext>
            </a:extLst>
          </p:cNvPr>
          <p:cNvSpPr txBox="1"/>
          <p:nvPr/>
        </p:nvSpPr>
        <p:spPr>
          <a:xfrm rot="21030386">
            <a:off x="7025059" y="3924572"/>
            <a:ext cx="2544908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BE" sz="2000" dirty="0"/>
              <a:t>BUT </a:t>
            </a:r>
            <a:r>
              <a:rPr lang="fr-BE" sz="2000" dirty="0" err="1"/>
              <a:t>women</a:t>
            </a:r>
            <a:r>
              <a:rPr lang="fr-BE" sz="2000" dirty="0"/>
              <a:t> no </a:t>
            </a:r>
            <a:r>
              <a:rPr lang="fr-BE" sz="2000" dirty="0" err="1"/>
              <a:t>priest</a:t>
            </a:r>
            <a:r>
              <a:rPr lang="fr-BE" sz="2000" dirty="0"/>
              <a:t>!</a:t>
            </a:r>
          </a:p>
        </p:txBody>
      </p:sp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AC855CCA-F03B-4B85-B336-DD8EC8B00D4D}"/>
              </a:ext>
            </a:extLst>
          </p:cNvPr>
          <p:cNvSpPr/>
          <p:nvPr/>
        </p:nvSpPr>
        <p:spPr>
          <a:xfrm>
            <a:off x="514948" y="4294311"/>
            <a:ext cx="393227" cy="2375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428120-0F81-4F33-A3EF-CD1A483E7FBC}"/>
              </a:ext>
            </a:extLst>
          </p:cNvPr>
          <p:cNvSpPr txBox="1"/>
          <p:nvPr/>
        </p:nvSpPr>
        <p:spPr>
          <a:xfrm>
            <a:off x="7009489" y="4831900"/>
            <a:ext cx="4470949" cy="1323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dirty="0" err="1"/>
              <a:t>Intvitation</a:t>
            </a:r>
            <a:r>
              <a:rPr lang="en-US" sz="2000" dirty="0"/>
              <a:t> to reread not with one's mind alone, but with all one's senses, with one's whole body, the lines left by the saint of Siena and by the doctor of Basel.</a:t>
            </a:r>
          </a:p>
        </p:txBody>
      </p:sp>
    </p:spTree>
    <p:extLst>
      <p:ext uri="{BB962C8B-B14F-4D97-AF65-F5344CB8AC3E}">
        <p14:creationId xmlns:p14="http://schemas.microsoft.com/office/powerpoint/2010/main" val="288797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E4C3F7-4CAD-4067-A75E-C0C561008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for </a:t>
            </a:r>
            <a:r>
              <a:rPr lang="fr-FR" dirty="0" err="1"/>
              <a:t>your</a:t>
            </a:r>
            <a:r>
              <a:rPr lang="fr-FR" dirty="0"/>
              <a:t> attention</a:t>
            </a:r>
            <a:endParaRPr lang="fr-BE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9009AE7-55BC-43C4-A816-541EACCC5A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367840" y="1941266"/>
            <a:ext cx="2681816" cy="4022725"/>
          </a:xfrm>
          <a:prstGeom prst="rect">
            <a:avLst/>
          </a:prstGeom>
        </p:spPr>
      </p:pic>
      <p:sp>
        <p:nvSpPr>
          <p:cNvPr id="5" name="AutoShape 2" descr="Les Ouigours Chinois Récoltent Raisin Dans Une Plantation Dans Ville ...">
            <a:extLst>
              <a:ext uri="{FF2B5EF4-FFF2-40B4-BE49-F238E27FC236}">
                <a16:creationId xmlns:a16="http://schemas.microsoft.com/office/drawing/2014/main" id="{29A6719C-BB9F-4628-BB30-E3281DDE0DB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7ADDD54-BDE5-4618-B741-4F464949BA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2344" y="2921328"/>
            <a:ext cx="4013336" cy="267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89421"/>
      </p:ext>
    </p:extLst>
  </p:cSld>
  <p:clrMapOvr>
    <a:masterClrMapping/>
  </p:clrMapOvr>
</p:sld>
</file>

<file path=ppt/theme/theme1.xml><?xml version="1.0" encoding="utf-8"?>
<a:theme xmlns:a="http://schemas.openxmlformats.org/drawingml/2006/main" name="Rétrospective">
  <a:themeElements>
    <a:clrScheme name="Rétrospectiv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3664E055D3024392F88086CF1FCE78" ma:contentTypeVersion="14" ma:contentTypeDescription="Crée un document." ma:contentTypeScope="" ma:versionID="31b3de6ba30d6bb71a559d003d7547c6">
  <xsd:schema xmlns:xsd="http://www.w3.org/2001/XMLSchema" xmlns:xs="http://www.w3.org/2001/XMLSchema" xmlns:p="http://schemas.microsoft.com/office/2006/metadata/properties" xmlns:ns3="0697829a-e10a-4ecc-8cda-2f5d72ccb1b7" xmlns:ns4="13ef337f-c9b9-4264-a107-3231cbcfd79b" targetNamespace="http://schemas.microsoft.com/office/2006/metadata/properties" ma:root="true" ma:fieldsID="e9a0fe2227b80174c36eb2c1ef96e39b" ns3:_="" ns4:_="">
    <xsd:import namespace="0697829a-e10a-4ecc-8cda-2f5d72ccb1b7"/>
    <xsd:import namespace="13ef337f-c9b9-4264-a107-3231cbcfd79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97829a-e10a-4ecc-8cda-2f5d72ccb1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f337f-c9b9-4264-a107-3231cbcfd79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697829a-e10a-4ecc-8cda-2f5d72ccb1b7" xsi:nil="true"/>
  </documentManagement>
</p:properties>
</file>

<file path=customXml/itemProps1.xml><?xml version="1.0" encoding="utf-8"?>
<ds:datastoreItem xmlns:ds="http://schemas.openxmlformats.org/officeDocument/2006/customXml" ds:itemID="{7FD3B29D-34A9-42D3-97D2-53B20A035E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97829a-e10a-4ecc-8cda-2f5d72ccb1b7"/>
    <ds:schemaRef ds:uri="13ef337f-c9b9-4264-a107-3231cbcfd7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30495F-F824-4513-B4EE-1EE7C448D9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37AC15-4F8B-4035-A6BA-8021105C1312}">
  <ds:schemaRefs>
    <ds:schemaRef ds:uri="http://purl.org/dc/terms/"/>
    <ds:schemaRef ds:uri="http://schemas.microsoft.com/office/2006/documentManagement/types"/>
    <ds:schemaRef ds:uri="13ef337f-c9b9-4264-a107-3231cbcfd79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0697829a-e10a-4ecc-8cda-2f5d72ccb1b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2274</TotalTime>
  <Words>296</Words>
  <Application>Microsoft Office PowerPoint</Application>
  <PresentationFormat>Grand écran</PresentationFormat>
  <Paragraphs>30</Paragraphs>
  <Slides>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Calibri</vt:lpstr>
      <vt:lpstr>Calibri Light</vt:lpstr>
      <vt:lpstr>Garamond</vt:lpstr>
      <vt:lpstr>Wingdings</vt:lpstr>
      <vt:lpstr>Rétrospective</vt:lpstr>
      <vt:lpstr>Présentation PowerPoint</vt:lpstr>
      <vt:lpstr>Introduction</vt:lpstr>
      <vt:lpstr>Conclusion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Florence Draguet</dc:creator>
  <cp:lastModifiedBy>Florence Draguet</cp:lastModifiedBy>
  <cp:revision>112</cp:revision>
  <dcterms:created xsi:type="dcterms:W3CDTF">2023-04-13T15:19:08Z</dcterms:created>
  <dcterms:modified xsi:type="dcterms:W3CDTF">2023-06-22T06:20:53Z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0x010100103664E055D3024392F88086CF1FCE78</vt:lpwstr>
  </property>
</Properties>
</file>