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notesSlides/notesSlide10.xml" ContentType="application/vnd.openxmlformats-officedocument.presentationml.notesSlide+xml"/>
  <Override PartName="/ppt/ink/ink10.xml" ContentType="application/inkml+xml"/>
  <Override PartName="/ppt/ink/ink11.xml" ContentType="application/inkml+xml"/>
  <Override PartName="/ppt/ink/ink12.xml" ContentType="application/inkml+xml"/>
  <Override PartName="/ppt/ink/ink13.xml" ContentType="application/inkml+xml"/>
  <Override PartName="/ppt/notesSlides/notesSlide11.xml" ContentType="application/vnd.openxmlformats-officedocument.presentationml.notesSlide+xml"/>
  <Override PartName="/ppt/ink/ink14.xml" ContentType="application/inkml+xml"/>
  <Override PartName="/ppt/ink/ink15.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7" r:id="rId2"/>
    <p:sldId id="306" r:id="rId3"/>
    <p:sldId id="256" r:id="rId4"/>
    <p:sldId id="282" r:id="rId5"/>
    <p:sldId id="307" r:id="rId6"/>
    <p:sldId id="286" r:id="rId7"/>
    <p:sldId id="291" r:id="rId8"/>
    <p:sldId id="308" r:id="rId9"/>
    <p:sldId id="294" r:id="rId10"/>
    <p:sldId id="310" r:id="rId11"/>
    <p:sldId id="309" r:id="rId12"/>
    <p:sldId id="305" r:id="rId13"/>
    <p:sldId id="311" r:id="rId14"/>
    <p:sldId id="312" r:id="rId15"/>
    <p:sldId id="313" r:id="rId16"/>
    <p:sldId id="314" r:id="rId17"/>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13E57F03-C5A0-9A48-AFF8-31A611CE7355}">
          <p14:sldIdLst>
            <p14:sldId id="257"/>
            <p14:sldId id="306"/>
            <p14:sldId id="256"/>
            <p14:sldId id="282"/>
            <p14:sldId id="307"/>
            <p14:sldId id="286"/>
            <p14:sldId id="291"/>
            <p14:sldId id="308"/>
          </p14:sldIdLst>
        </p14:section>
        <p14:section name="Section sans titre" id="{02FD0743-28B8-904E-8AC8-06DC695870FC}">
          <p14:sldIdLst>
            <p14:sldId id="294"/>
            <p14:sldId id="310"/>
            <p14:sldId id="309"/>
            <p14:sldId id="305"/>
            <p14:sldId id="311"/>
            <p14:sldId id="312"/>
            <p14:sldId id="313"/>
            <p14:sldId id="31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60" autoAdjust="0"/>
    <p:restoredTop sz="75421" autoAdjust="0"/>
  </p:normalViewPr>
  <p:slideViewPr>
    <p:cSldViewPr snapToGrid="0" snapToObjects="1">
      <p:cViewPr varScale="1">
        <p:scale>
          <a:sx n="92" d="100"/>
          <a:sy n="92" d="100"/>
        </p:scale>
        <p:origin x="2296" y="168"/>
      </p:cViewPr>
      <p:guideLst>
        <p:guide orient="horz" pos="2160"/>
        <p:guide pos="2880"/>
      </p:guideLst>
    </p:cSldViewPr>
  </p:slideViewPr>
  <p:notesTextViewPr>
    <p:cViewPr>
      <p:scale>
        <a:sx n="105" d="100"/>
        <a:sy n="105"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15T21:17:08.381"/>
    </inkml:context>
    <inkml:brush xml:id="br0">
      <inkml:brushProperty name="width" value="0.3" units="cm"/>
      <inkml:brushProperty name="height" value="0.6" units="cm"/>
      <inkml:brushProperty name="color" value="#FF2500"/>
      <inkml:brushProperty name="tip" value="rectangle"/>
      <inkml:brushProperty name="rasterOp" value="maskPen"/>
    </inkml:brush>
  </inkml:definitions>
  <inkml:trace contextRef="#ctx0" brushRef="#br0">7 1,'0'79,"0"-8,0-11,0 29,0-45,0 13,0 3,0 6,0 29,0-21,0 18,0-27,0 26,0-25,0 1,0 15,-5-15,3 15,3-7,6 1,0 6,-1-23,-6 13,0-15,0 8,0-7,0-3,0-6,0-1,0-7,0-1,0-13,0 5,0-11,0 11,0-10,0 9,0-9,0 9,0-3,0-1,0 5,0-11,-4 5,3 0,-4-4,1 3,2-5,-2 1,4-6,0 4,0-4,0 5,0-5,0 4,0 0,0-2,0 6,0-13,0 9,0-4,0 0,0 4,0-4,0 6,0-6,0 4,0-4,0 5,0-5,0 4,0-4,0 5,0-4,0 3,0-4,0 0,0 4,0 0,0-3,0 2,0-4,0 1,0 5,0-6,0 4,0-3,0-1,0 4,0-3,0 4,0-5,0 4,0-4,0 4,0 1,0-5,0 3,0-3,0 4,0 0,0-3,0 2,0-3,0 4,0 0,0-4,0 4,0-4,0 4,0 0,0-4,0-1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6T12:15:04.726"/>
    </inkml:context>
    <inkml:brush xml:id="br0">
      <inkml:brushProperty name="width" value="0.05" units="cm"/>
      <inkml:brushProperty name="height" value="0.05" units="cm"/>
      <inkml:brushProperty name="color" value="#E71224"/>
    </inkml:brush>
  </inkml:definitions>
  <inkml:trace contextRef="#ctx0" brushRef="#br0">0 1 24575,'0'0'0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6T12:18:50.482"/>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6T12:20:28.815"/>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6T12:21:21.771"/>
    </inkml:context>
    <inkml:brush xml:id="br0">
      <inkml:brushProperty name="width" value="0.05" units="cm"/>
      <inkml:brushProperty name="height" value="0.05" units="cm"/>
      <inkml:brushProperty name="color" value="#E71224"/>
    </inkml:brush>
  </inkml:definitions>
  <inkml:trace contextRef="#ctx0" brushRef="#br0">5903 104 24575,'-22'0'0,"-10"0"0,-6 0 0,-5 0 0,7 5 0,-1 2 0,-6 0 0,-2 4 0,-16-10 0,13 10 0,-11-9 0,14 3 0,-8-5 0,8 0 0,2 0 0,-1 0 0,6 0 0,-13 0 0,6 0 0,-8 0 0,1 0 0,-1 0 0,0 0 0,1 0 0,-1 0 0,1 0 0,-9 0 0,6 0 0,2 0 0,2 0 0,5 0 0,1 0 0,-6 0 0,13 0 0,-13 0 0,13 0 0,-12 0 0,12 0 0,-13 0 0,13 0 0,-13 0 0,-11-6 0,13-1 0,-18 0 0,35-3 0,-10 9 0,13-10 0,-8 4 0,7 1 0,-4 0 0,10 1 0,-11 4 0,5-4 0,0 5 0,-4 0 0,4 0 0,0 0 0,-5 0 0,5 0 0,-6 0 0,6 0 0,-5 0 0,5 0 0,-22 0 0,12 0 0,-20 0 0,22 0 0,-5 0 0,-1 0 0,6 0 0,-5 0 0,-1 0 0,6 0 0,-13 0 0,13 0 0,-13 0 0,6 0 0,-8 6 0,1-5 0,-1 5 0,8 0 0,-6-5 0,6 10 0,-1-4 0,-4 0 0,-12 4 0,6-4 0,-13 7 0,16-1 0,1 0 0,-9 0 0,6 0 0,-14 1 0,14 0 0,-14 6 0,6-5 0,1 11 0,1-5 0,8 5 0,-8-5 0,7 4 0,-1 1 0,-14 11 0,31-10 0,-39 22 0,43-27 0,-20 19 0,-9 8 0,11-10 0,-15 20 0,19-18 0,9-2 0,1-7 0,-1 6 0,1-5 0,0-1 0,0-1 0,7-1 0,-4-5 0,10 3 0,-4 2 0,7-7 0,-1 5 0,5 1 0,-4 0 0,9 1 0,-5 12 0,6-10 0,0 11 0,-12 16 0,8-9 0,-8 18 0,11-15 0,-1-1 0,1 0 0,0 9 0,-1 2 0,-1 17 0,7-7 0,-6 16 0,13-15 0,-6 15-489,7-7 489,0 10 0,0-1-480,0-34 0,0-1 480,0 41 0,0-36 0,0 1 0,0-10 0,0 0 0,0 11 0,0 0 0,-1-6 0,2 3 0,1 7 0,1 6 0,0-2 0,2 8 0,0 0-776,-2-4 0,0 4 0,2-4 776,3 10 0,0-4 0,-3 2 0,0 1-800,0-1 0,0 0 800,4-4 0,-2-4-132,-6-17 0,0-3 132,6 5 0,1-1 0,1 28 0,0 8 0,5-5 749,-13-35-749,6-3 2172,-7-9-2172,0-5 1882,0 13-1882,0-13 838,0 5-838,0-13 0,0 4 0,4-10 0,3 11 0,4-12 0,1 5 0,-1 0 0,0-4 0,1 11 0,4-12 0,-3 12 0,4-6 0,-1 1 0,2 5 0,6-6 0,-1 1 0,-5-2 0,2-6 0,-7 0 0,7 0 0,-3-5 0,0 4 0,4-4 0,-4 5 0,5-5 0,0 4 0,0-4 0,0 5 0,0-5 0,0 4 0,6-3 0,-4 4 0,4-4 0,16 14 0,-10-16 0,34 25 0,-21-19 0,14 12 0,-9-14 0,0-1 0,9 1 0,2-5 0,0 5 0,6-6 0,-15-1 0,15 1 0,-14-1 0,5 1 0,-7-7 0,-1 5 0,1-5 0,7 7 0,-5-7 0,5 5 0,-7-5 0,23 7 0,-10-1 0,12-6 0,-9 6 0,-15-11 0,15 4 0,-6-6 0,0 0 0,6 6 0,-6-4 0,7 4 0,1-6 0,0 0 0,0 0 0,0 0 0,0 0 0,0 0 0,0 6 0,19-4 0,-22 4 0,20-6 0,-16 0 0,1 0 0,17 0 0,-17 0 0,16 0 0,-16 0 0,7 0 0,-9 0 0,0 0 0,9 0 0,-6 0 0,6 0 0,-9 0 0,9 0 0,-7 0 0,16-7 0,-15 6 0,15-6 0,-16 7 0,7 0 0,0 0 0,-6 0 0,6 0-317,-30-4 1,1 0 316,37 2 0,-33-1 0,3-2 0,9-2 0,-2 1 0,27 2 0,-15-6 0,-2-1 0,-5 3 0,-16 0 0,0 0 0,21 0 0,16-5 0,-8 5 0,6-1 0,-16-3 0,7 10 0,0-4-197,-6-1 197,6 6 0,-9-6 0,9 7 0,-7 0 0,7 0 0,-9 0 0,0 0 0,0 0 0,-8 0 0,-3 0 0,-7 6 626,23 2-626,-18 5 204,18 0-204,-24-6 0,1 5 0,-1-5 0,1 6 0,-1-6 0,0 5 0,1-11 0,-1 11 0,1-11 0,8 11 0,-14-10 0,20 11 0,-27-12 0,19 11 0,-14-10 0,0 9 0,-2-4 0,1 5 0,-6 0 0,12 1 0,-12-1 0,13 1 0,-6 0 0,0 0 0,14 0 0,-12 0 0,14 0 0,-9-6 0,1 5 0,-1-10 0,1 9 0,-1-9 0,1 3 0,-8-5 0,6 0 0,-13 0 0,5 0 0,-13 5 0,4-3 0,-10 2 0,10-4 0,-10 0 0,14 0 0,-14 0 0,8 0 0,-10 0 0,-6 0 0,0 0 0,-1 0 0,-4 0 0,4 0 0,-5 0 0,0 0 0,0 0 0,0 0 0,0 0 0,0 0 0,0 0 0,0 0 0,0 0 0,19 0 0,4 0 0,37 0 0,-5-6 0,7-1 0,16-8 0,-29 1 0,30-1-509,4 0 509,-23 0 0,-16 8 0,1-2 0,29-13 0,-7 12 0,-17-5 0,-2 0 0,4 5 0,-8-2 0,1 0 0,29-3 0,-7 1 0,11-8 0,-25 7 0,8-6 0,-8 8 0,-3-7 0,-7 5 0,-8-3 0,-2 5 0,-7 1 509,0 0-509,-6 5 0,-2-3 0,-6 3 0,0-4 0,7 0 0,-6-1 0,5 1 0,1-6 0,-6 4 0,13-16 0,3 1 0,-5-5 0,10 1 0,-13 2 0,8-10 0,20-21 0,-21 17 0,19-20 0,-13 4 0,-7 8 0,-6 6 0,-2 1 0,-5 2 0,6-5 0,1-1 0,-7-3 0,15-25 0,-15 31 0,-9-5 0,2 6 0,-3-8 0,-1-7 0,0 5 0,1-14 0,0 14 0,0-14 0,-7 15 0,5-16 0,-10 8 0,4-1 0,-6-6 0,7 6 0,-6 0 0,5-6 0,-6 6 0,0-8 0,0 15 0,0 0 0,0-25 0,0 28 0,0 2 0,0-18 0,0 6 0,0-8 0,0-9 0,0 6 0,0-6 0,0-10 0,0 22-271,1 14 1,-2 0 270,-5-23 0,4-7 0,-9 29 0,0 1 0,1-8 0,-5 8 0,-1-1 0,1-10 0,-14-24 0,6 15 0,1 2 0,-5 3 0,12 15 0,-11-7 0,-6-15 0,8 17 0,-12-17 0,15 24 0,-5-1 541,6 1-541,-5-1 0,5 8 0,-6-6 0,1 5 0,-1 1 0,0-6 0,2 13 0,-1-5 0,0 7 0,1-1 0,-8-14 0,7 17 0,-8-16 0,10 20 0,-6-1 0,3-4 0,-19-1 0,18 5 0,-11-1 0,16 9 0,0 1 0,0 0 0,0 0 0,0 0 0,-1 0 0,1 0 0,-1-7 0,1 6 0,-1-6 0,1 7 0,-1-6 0,0 4 0,-6-5 0,5 7 0,-4-1 0,6 1 0,0-1 0,5 1 0,-4 0 0,4 0 0,-10-5 0,3 4 0,-3 1 0,5 1 0,5 3 0,-4 1 0,4-4 0,-5 9 0,4-9 0,-2 9 0,2-9 0,-4 9 0,0-4 0,0 0 0,0 3 0,0-3 0,0 0 0,0 4 0,5-4 0,-4 5 0,4 1 0,1-1 0,-10-4 0,8 3 0,-3-3 0,0 4 0,10 0 0,-10 0 0,10 1 0,-10-1 0,4 6 0,-5-5 0,0 3 0,0-4 0,0 5 0,0-4 0,0 4 0,-7-6 0,-1 6 0,-6-5 0,0 5 0,-8-7 0,-1 0 0,-7 6 0,-33-11 0,7 15 0,-18-16 0,15 18 0,1-6 0,-2 7 0,-1 0 0,3 0 0,9 0 0,0 0 0,-1 0 0,1 0 0,8-6 0,3 5 0,7-5 0,-8 6 0,7 0 0,-7-6 0,8 5 0,0-5 0,1 6 0,-1 0 0,1 0 0,-1 0 0,-23 0 0,18 0 0,-11 0 0,18 0 0,13 0 0,-6 0 0,1 0 0,5 5 0,-6-4 0,14 10 0,-4-10 0,10 9 0,-11-9 0,12 4 0,-6-5 0,1 0 0,4 5 0,-10-4 0,10 4 0,-11-5 0,5 0 0,-6 5 0,-16 2 0,4-1 0,-6 5 0,11-10 0,-1 11 0,6-6 0,-5 2 0,-1 3 0,6-5 0,-13 7 0,13 0 0,-13-6 0,13 3 0,-13-2 0,13-2 0,-5 6 0,7-6 0,-1 1 0,1 4 0,0-10 0,6 9 0,-5-9 0,-4 9 0,6-9 0,-5 9 0,16-9 0,5 4 0,-4-5 0,10 0 0,-4 0 0,5 0 0,-1 0 0,1 0 0,0 0 0,0 0 0,0 0 0,0 0 0,-5 0 0,3 0 0,-9 0 0,5 0 0,-6 0 0,0 0 0,-7 0 0,5 0 0,-10 0 0,10 0 0,-10 0 0,4 0 0,0 0 0,1 0 0,7 0 0,0 0 0,5 0 0,2 0 0,5 0 0,0 0 0,0 0 0,0 0 0,0 0 0,-1 0 0,1 0 0,0 0 0,0 0 0,0 0 0,0 0 0,0 0 0,0 0 0,0 0 0,0 0 0,0 0 0,0 0 0,0 0 0,-1 0 0,1 0 0,0 0 0,0 0 0,0 0 0,0 0 0,0 0 0,0 0 0,0-4 0,0 3 0,0-4 0,0 1 0,0 2 0,0-2 0,4 0 0,-3 2 0,3-2 0,-4 4 0,5-5 0,-4 4 0,8-8 0,-8 8 0,3-3 0,1-1 0,-4 4 0,7-8 0,-7 8 0,8-8 0,-8 8 0,4-3 0,-5 4 0,0 0 0,0-5 0,0 4 0,-6-3 0,5 4 0,-5 0 0,6 0 0,0 0 0,0 0 0,0 0 0,0 0 0,0 0 0,0-5 0,0 4 0,0-4 0,0 5 0,0 0 0,-1 0 0,1-4 0,0 3 0,5 6 0,0-2 0,5 6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6T13:23:27.594"/>
    </inkml:context>
    <inkml:brush xml:id="br0">
      <inkml:brushProperty name="width" value="0.05" units="cm"/>
      <inkml:brushProperty name="height" value="0.05" units="cm"/>
      <inkml:brushProperty name="color" value="#E71224"/>
    </inkml:brush>
  </inkml:definitions>
  <inkml:trace contextRef="#ctx0" brushRef="#br0">2706 29 24575,'-37'0'0,"-3"0"0,-8 0 0,0 0 0,1-7 0,-1 5 0,0-5 0,0 7 0,0 0 0,1 0 0,-1 0 0,8 0 0,3 0 0,8 0 0,-1 0 0,8 0 0,-5 0 0,12 0 0,-6 0 0,1 0 0,5 0 0,-5 0 0,-1 0 0,6-6 0,-12 5 0,12-5 0,-13 6 0,13 0 0,-12 0 0,5 0 0,-7 0 0,-13 0 0,9 0 0,-9 0 0,13 0 0,-9 0 0,7 0 0,-6 0 0,-1 0 0,7 0 0,-15 7 0,15-5 0,-15 12 0,7-5 0,-1 6 0,-6 1 0,15-2 0,-6 1 0,-1 1 0,7-2 0,-7 1 0,9 0 0,0-1 0,-13 7 0,17-5 0,-16 4 0,19-6 0,0 0 0,-5 1 0,11 5 0,-12-4 0,13 4 0,-6-6 0,8-1 0,0 0 0,-1 7 0,0-5 0,1 5 0,-1-7 0,-6 8 0,5-7 0,-6 7 0,8-1 0,-2 2 0,1 0 0,0 5 0,0-5 0,-14 13 0,10-4 0,-9-3 0,13-1 0,0-12 0,0 12 0,0-5 0,0 0 0,6 5 0,-5-5 0,5 7 0,-7 0 0,1 0 0,5 0 0,-4 8 0,-2-6 0,5 7 0,-10-1 0,11-6 0,-6 6 0,0-8 0,1 0 0,-8 13 0,13-10 0,-11 10 0,12-13 0,0 0 0,-5 0 0,11 0 0,-11 0 0,11 0 0,-11 0 0,12 8 0,-6-6 0,0 15 0,5-15 0,-5 14 0,7-14 0,0 7 0,0-9 0,0 0 0,0 0 0,0 0 0,0-7 0,0 18 0,0-15 0,0 17 0,0-13 0,0 0 0,0-1 0,0 1 0,0 9 0,0-7 0,0 14 0,0-14 0,0 7 0,0-1 0,0-6 0,0 14 0,0-13 0,0 5 0,0 0 0,0-6 0,0 15 0,0-15 0,0 14 0,0 7 0,0-9 0,0 15 0,0-18 0,0-1 0,0 7 0,6-15 0,-4 6 0,11-8 0,-4 8 0,-1-6 0,5 7 0,-5-10 0,7 1 0,-1 0 0,-6 0 0,5 0 0,-5 0 0,6-7 0,0 5 0,0-5 0,-6 7 0,11 6 0,-9-4 0,10 3 0,-6-5 0,-6 0 0,5 0 0,-5 0 0,7 0 0,-1 0 0,1 0 0,-1 0 0,0-7 0,1 5 0,-2-5 0,2 7 0,6-6 0,-5 4 0,5-4 0,-7 6 0,1 0 0,-1-1 0,1 1 0,6 0 0,-5 0 0,11 13 0,-11-10 0,5 10 0,-6-13 0,-2-7 0,2 5 0,-1-5 0,7 7 0,-6-7 0,6 5 0,-7-5 0,0 0 0,0 5 0,0-5 0,0 0 0,0 5 0,-1-12 0,8 13 0,-6-14 0,12 14 0,-12-14 0,12 7 0,-5 0 0,7-5 0,6 17 0,-12-16 0,10 9 0,-11-12 0,0 0 0,-2 0 0,0 0 0,-4 6 0,4-5 0,-6 5 0,-1-6 0,7-1 0,-5 1 0,5-1 0,0 1 0,-5-1 0,12 2 0,-12-2 0,12 1 0,-12-1 0,13 2 0,-7-1 0,14 6 0,-4-11 0,3 10 0,-5-11 0,0 0 0,-7 4 0,14-10 0,-12 10 0,13-4 0,-8 0 0,0 5 0,8-4 0,-6 5 0,15-5 0,-7 5 0,9-6 0,-1 1 0,1 5 0,0-5 0,-1 7 0,1-7 0,9 6 0,14-6 0,-8 0 0,6-2 0,-22 0 0,1-5 0,0 5 0,-1 0 0,1-5 0,-1 5 0,1 0 0,0-5 0,-9 5 0,-2-1 0,1-4 0,-7 4 0,6 1 0,-8-6 0,0 12 0,0-11 0,0 4 0,0 1 0,0-6 0,13 6 0,-17-7 0,15 0 0,-18 0 0,7 0 0,8 0 0,-6 0 0,6 0 0,-8 0 0,8 0 0,-6 0 0,15 0 0,-15 0 0,15 0 0,-7 0 0,0 0 0,7 0 0,-15 0 0,14 0 0,-13 0 0,5 0 0,0 0 0,-6 0 0,6 0 0,5 6 0,-10-4 0,19 4 0,-20-6 0,6 7 0,0-6 0,-6 6 0,15-7 0,-15 0 0,6 0 0,0 7 0,-6-6 0,7 6 0,-9-7 0,8 0 0,-6 0 0,6 0 0,0 0 0,-6 0 0,7 0 0,-1 0 0,-6 0 0,36 0 0,-23 0 0,25 0 0,-12 0 0,-7 0 0,8 0 0,-1 0 0,-7 0 0,7 0 0,-9 0 0,-1 0 0,1-7 0,0-2 0,-1 0 0,-7-4 0,5 4 0,-14-6 0,15-1 0,-15 1 0,6 7 0,0-6 0,-6 6 0,28-22 0,-25 12 0,16-11 0,-13 7 0,-6 5 0,7-12 0,-1 5 0,-6-5 0,6-2 0,-8 2 0,0 0 0,0 0 0,-6 0 0,5-9 0,-5 7 0,1-6 0,3 7 0,-10-7 0,11 6 0,-11-15 0,5 6 0,-1 1 0,11-38 0,-6 30 0,11-32 0,-19 32 0,6-11 0,-8 8 0,1-17 0,-1 17 0,1-17 0,-8 7 0,6 0 0,-14-7 0,6 7 0,-7-9 0,0-1 0,0 1 0,0 9 0,0-7 0,0 7 0,0-10 0,0 11 0,0 1 0,0 1 0,0 6 0,0-37 0,0 33 0,0-24 0,0 31 0,0-9 0,0 6 0,-7-16 0,5 17 0,-14-17 0,6 7 0,-7-9 0,7-1 0,-5 1 0,5-1 0,-15 1 0,6 0 0,-7-1 0,9 1 0,-8-1 0,5 1 0,-5-1 0,8 10 0,0-7 0,-6 17 0,-3-38 0,1 32 0,-5-14 0,12 24 0,-11 7 0,12-1 0,-6-6 0,2 15 0,3-15 0,-11 7 0,12-1 0,-13-5 0,7 13 0,-1-13 0,-4 13 0,11-5 0,-12-1 0,13 7 0,-13-6 0,13 15 0,-5-6 0,8 13 0,-8-18 0,6 16 0,-5-9 0,7 13 0,-1-8 0,-6 6 0,4-6 0,-11 7 0,11-7 0,-12-2 0,6 1 0,-7-6 0,-1 5 0,1-6 0,0 0 0,0 0 0,-9 6 0,7-5 0,-6 11 0,-1-12 0,7 19 0,-6-11 0,-6 7 0,11 4 0,-10-10 0,20 19 0,-6-6 0,6 1 0,-7 4 0,7-11 0,-5 12 0,4-11 0,-6 10 0,0-11 0,0 11 0,-9-11 0,7 11 0,-6-12 0,8 13 0,-9-6 0,7 0 0,-15 6 0,15-6 0,-15 7 0,15 0 0,-7 0 0,-12 0 0,16 0 0,-17 0 0,22 0 0,0 0 0,0 0 0,-1 0 0,1 0 0,0 0 0,7 0 0,-5 0 0,4 0 0,-6 0 0,0 0 0,7 0 0,-5 0 0,4-6 0,-6 4 0,0-4 0,0-1 0,7 5 0,-6-4 0,-7 6 0,3 0 0,-10 0 0,13-7 0,-1 6 0,-7-6 0,6 7 0,-7 0 0,1 0 0,6 0 0,-7 0 0,1 0 0,5 0 0,-5 0 0,0 0 0,5 0 0,-5 0 0,8 0 0,7 0 0,-6 0 0,6 0 0,0 0 0,2 0 0,6 0 0,-5 0 0,4 0 0,-4 0 0,6 0 0,-1 0 0,-6-6 0,5 4 0,-5-10 0,-1 10 0,6-10 0,-12 11 0,12-11 0,-6 11 0,8-5 0,0 6 0,0 0 0,-1-6 0,1 4 0,0-4 0,-1 0 0,1 5 0,0-5 0,0 0 0,-8 5 0,6-5 0,-5 6 0,6 0 0,1 0 0,0 0 0,0 0 0,-1 0 0,7 6 0,1 1 0,6 13 0,0-11 0,0 4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16T21:51:10.595"/>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113 974,'0'-60,"0"-1,0-31,0 64,0-33,0-26,0-5,0 38,0 5,0 14,0-10,0 30,0-54,0-17,0 9,0 14,0 65,0 59,0-36,0 36,0-48,0 0,0 6,0-5,0 5,0 0,0 3,0-2,0 1,0-8,0 6,0-5,0 5,0 0,0-4,0 3,0 1,0-4,0 4,0 0,0-5,0 5,0 0,0-4,0 4,0 0,0-5,0 5,0 0,0-5,0 5,0 2,0-7,0 7,0-8,0 6,0-5,0 5,0 0,0-4,0 10,0-10,0 6,0-8,0 6,0-5,0 5,0 0,0-5,0 5,0 0,0-4,0 4,0 0,0-5,0 5,0 0,0-4,0 11,0-12,-13 14,10-6,-10 7,13-8,0 7,0-13,0 5,0-7,0 6,0-5,0 5,0 0,0-4,0 4,0-1,0-3,0 4,0 0,0 2,0 0,0-1,0-7,6 6,-4-4,3 4,-5-6,0 6,0-5,0 5,30-42,-6-21,10 9,-17 7,-30 82,10-17,-9 16,6-33,4 1,-4-7,1 7,3-1,-4-5,6 5,0-7,0 6,0-5,0 5,-6-6,5 6,-5-4,6 4,-6 0,4-5,-3 5,5-6,0 6,-6-4,4 4,-4-6,6 6,-6-5,5 5,-5-6,0 6,5-4,-5 4,6-6,-6 6,4-5,-4 5,6-6,-6 6,5-4,-5 4,6-6,-6 0,5 6,-5-5,0 5,4-6,-3 6,5-4,0 4,-6-6,4 6,-4-5,6 5,0 0,0-4,0 3,-6 1,5-4,-5 4,6-6,0 6,0-5,0 5,0 0,0-4,0 4,0 0,0-5,0 5,0 0,0-4,0 3,0 1,0-4,0 4,0 0,0-5,0 5,0 0,0-4,0 4,0 0,0-5,0 5,0 0,0-4,0 3,0 1,0-4,0 4,0 0,0-5,0 5,0 0,0-4,0 4,0 0,6-5,-5 5,11-6,-11 0,5 6,0-4,-5 4,5-6,-6 6,0-5,0 5,0 0,6-4,-5 3,5-4,-6 4,0-3,0 4,0 0,0-5,0 5,0 0,0-4,0 4,0 0,0-5,0 5,6 0,-4-4,3 3,-5-4,0 4,0-3,0 4,0 0,0-5,0 5,0 0,0-4,0 4,0 0,0-5,0 5,0 0,0-4,0 4,0-1,0-3,0 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5T21:18:23.826"/>
    </inkml:context>
    <inkml:brush xml:id="br0">
      <inkml:brushProperty name="width" value="0.05" units="cm"/>
      <inkml:brushProperty name="height" value="0.05" units="cm"/>
      <inkml:brushProperty name="color" value="#E71224"/>
    </inkml:brush>
  </inkml:definitions>
  <inkml:trace contextRef="#ctx0" brushRef="#br0">1794 1 24575,'-16'0'0,"2"0"0,5 0 0,-5 0 0,3 0 0,-3 0 0,0 0 0,3 0 0,-13 0 0,7 0 0,-9 0 0,6 0 0,-6 0 0,-2 0 0,1 0 0,-5 0 0,4 0 0,1 0 0,-5 0 0,11 0 0,-5 0 0,0 0 0,4 0 0,-4 0 0,0 0 0,4 0 0,-4 0 0,6 0 0,4 0 0,-3 0 0,9 0 0,-9 0 0,4 0 0,-1 0 0,2 0 0,0 0 0,4 0 0,-5 0 0,6 0 0,-5 0 0,4 4 0,-9-3 0,8 7 0,-8-7 0,9 7 0,-9-2 0,3-1 0,-4 4 0,5-4 0,-4 0 0,3 4 0,-4-4 0,5 1 0,-4 3 0,3-8 0,-4 8 0,0-3 0,4-1 0,-3 4 0,4-3 0,-5 4 0,-1-5 0,6 4 0,-4-4 0,9 1 0,-9 2 0,8-2 0,-8 4 0,9-5 0,-5 3 0,1-7 0,4 7 0,-9-2 0,8 3 0,-3-3 0,0 2 0,4-3 0,-4 1 0,4 2 0,-4-3 0,4 4 0,-4-3 0,4 2 0,1-3 0,0 4 0,0-4 0,-1 3 0,1-3 0,0 4 0,0 1 0,-1-1 0,1 0 0,0 0 0,0 0 0,0 0 0,-1 0 0,1 0 0,0 0 0,0 0 0,-1 0 0,1 1 0,0-1 0,4 0 0,-3 0 0,2 0 0,-3 0 0,0 0 0,0 0 0,4 0 0,-4 0 0,4 1 0,-4-1 0,-1 5 0,5-4 0,-3 4 0,2-5 0,1 0 0,-3 0 0,7 0 0,-7 0 0,7 1 0,-7-1 0,7 0 0,-8 0 0,8 0 0,-7 0 0,7 0 0,-3 0 0,4 0 0,-4 0 0,3 0 0,-3 1 0,0-1 0,3 5 0,-3-4 0,-1 4 0,4-5 0,-3 0 0,4 0 0,0 0 0,0 0 0,0 1 0,0-1 0,0 0 0,0 0 0,0 0 0,0 0 0,0 5 0,0-4 0,0 4 0,0-5 0,0 1 0,0-1 0,0 0 0,0 5 0,0-4 0,0 4 0,0-5 0,0 0 0,0 5 0,0-3 0,0 3 0,0-5 0,0 0 0,0 5 0,0-4 0,0 4 0,0-5 0,0 5 0,0-4 0,4 4 0,-3-4 0,8 4 0,-8-4 0,7 4 0,-7-5 0,4 5 0,-1-4 0,-3 4 0,7-5 0,-7 0 0,7 1 0,-7-1 0,3 0 0,0 0 0,-3 0 0,7 0 0,-7 0 0,3 0 0,0-4 0,-3 3 0,7-3 0,-7 4 0,3 1 0,0-1 0,-3 0 0,7 0 0,-7 0 0,7 0 0,-7 0 0,8 0 0,-8 0 0,7 0 0,-7 1 0,7-1 0,-7 0 0,7 0 0,-7 0 0,7-4 0,-3 3 0,0-3 0,3 4 0,-7 0 0,7 0 0,-3 0 0,4 1 0,-4-1 0,3 0 0,-2 0 0,3 0 0,0 0 0,0-4 0,0 3 0,0-3 0,-4 4 0,3-4 0,-3 3 0,4-2 0,0 3 0,0 0 0,1-4 0,-1 3 0,0-3 0,0 4 0,0 0 0,0-4 0,0 3 0,0-3 0,-4 4 0,3-4 0,-3 3 0,5-6 0,-1 6 0,0-7 0,0 7 0,0-7 0,0 3 0,0 0 0,0-3 0,0 7 0,0-7 0,0 3 0,1 0 0,-1-3 0,0 3 0,0 0 0,0-3 0,5 3 0,-4 0 0,9-3 0,-9 7 0,9-7 0,-8 7 0,8-7 0,-9 3 0,9 1 0,-9-4 0,4 3 0,0 1 0,-4-4 0,9 8 0,-8-8 0,8 4 0,-9-1 0,9-3 0,-9 7 0,9-7 0,-9 3 0,9 0 0,-8-3 0,7 4 0,-7-1 0,8-3 0,-9 3 0,9-4 0,-9 4 0,4-3 0,0 3 0,-4-4 0,4 4 0,0-3 0,-3 3 0,8 1 0,-9-4 0,4 3 0,0-4 0,-4 4 0,9-3 0,-8 3 0,7-4 0,-7 4 0,8-3 0,-9 3 0,9-4 0,-4 0 0,5 0 0,0 0 0,0 0 0,1 0 0,-6 0 0,4 0 0,-4 0 0,5 0 0,0 0 0,-5 0 0,4 0 0,-4 0 0,6 0 0,-1 0 0,-5 0 0,4 0 0,-4 0 0,0 0 0,4 0 0,-4 0 0,1 0 0,2 0 0,-2 0 0,-1 0 0,4 0 0,-9 0 0,9 0 0,-9 0 0,9 0 0,-8 0 0,7 0 0,-7 0 0,3 0 0,0 0 0,-4 0 0,9 0 0,-9 0 0,9 0 0,-9 0 0,4 0 0,0 0 0,-3 0 0,8 0 0,-4 0 0,0 0 0,4 0 0,-4 0 0,0 0 0,4 0 0,-3 0 0,4 0 0,0 0 0,-5 0 0,4 0 0,-4 0 0,5-4 0,0 3 0,-4-4 0,3 5 0,-4 0 0,0-4 0,4 3 0,-9-3 0,9 4 0,-4 0 0,0-4 0,4 3 0,-8-3 0,8 4 0,-4-5 0,5 4 0,0-3 0,0-1 0,0 4 0,0-4 0,1 1 0,-1 3 0,-5-4 0,4 1 0,-4 2 0,5-7 0,-5 8 0,4-8 0,-8 8 0,7-3 0,-7-1 0,3 0 0,0 0 0,-4 1 0,4 0 0,-5 3 0,5-8 0,-4 8 0,9-8 0,-8 8 0,3-8 0,0 4 0,1 0 0,0-4 0,-1 8 0,0-8 0,-4 8 0,9-8 0,-8 4 0,8-1 0,-9-2 0,4 7 0,0-8 0,-4 8 0,4-7 0,-5 7 0,0-8 0,0 4 0,5 0 0,-3-3 0,3 7 0,-5-7 0,0 7 0,0-8 0,5 4 0,-4 0 0,4-4 0,-5 4 0,1 0 0,-1-3 0,0 2 0,0-3 0,0 4 0,0-3 0,0 3 0,0-5 0,0 1 0,0 0 0,5-1 0,-3 1 0,3-6 0,-5 5 0,1-4 0,-1 5 0,0-6 0,1 5 0,-1-4 0,1 0 0,-1 3 0,0-3 0,1 0 0,-1 4 0,1-9 0,0 3 0,-1 1 0,-3-4 0,2 3 0,-2-4 0,0 0 0,3 0 0,-8-1 0,8 1 0,-8-6 0,8 4 0,-4-4 0,1 6 0,3 0 0,-8-6 0,3 4 0,1-4 0,-4 6 0,3 0 0,1-1 0,-4 1 0,3 5 0,-4-4 0,0 3 0,0-4 0,0 0 0,0 5 0,0-4 0,0 3 0,0 1 0,0-4 0,0 3 0,0 1 0,0-4 0,0 9 0,0-9 0,0 8 0,0-8 0,-4 9 0,-1-5 0,-4 1 0,3 4 0,-7-9 0,6 8 0,-7-3 0,5 0 0,-1 4 0,1-4 0,-1 4 0,1 1 0,0-5 0,-1 3 0,-4-3 0,3 5 0,-3-6 0,-1 4 0,4-3 0,-8-1 0,9 5 0,-4-4 0,5 4 0,-6 1 0,5-1 0,-4 1 0,5 0 0,-1-1 0,1 1 0,0 0 0,-5-1 0,3 5 0,-3-4 0,5 4 0,-5-4 0,3-1 0,-3 1 0,0-1 0,4 1 0,-9-2 0,8 2 0,-8 4 0,9-4 0,-9 4 0,8-5 0,-8 0 0,4 1 0,-1 3 0,-3-3 0,4 3 0,0-4 0,-4 0 0,3 1 0,-4 3 0,5-3 0,-4 4 0,3-5 0,-4 4 0,5-2 0,-4 7 0,3-8 0,1 8 0,-4-8 0,4 8 0,-6-8 0,1 7 0,5-2 0,-4-1 0,3 4 0,-4-3 0,5 0 0,-4 3 0,8-3 0,-8 4 0,4-5 0,-1 4 0,-3-4 0,9 5 0,-9 0 0,4 0 0,-1-4 0,-3 3 0,4-3 0,-1 4 0,-3 0 0,9 0 0,-9 0 0,8 0 0,-3 0 0,0 0 0,4 0 0,-9 0 0,8 0 0,-3 0 0,0 0 0,4 0 0,-5 0 0,6 0 0,-5 0 0,4 0 0,-5 0 0,6 0 0,0 0 0,-5 0 0,3 0 0,-3 0 0,5 0 0,0 0 0,0 0 0,-1 0 0,1 0 0,0 0 0,0 0 0,-1 0 0,1 0 0,0 0 0,0 0 0,-1 0 0,1 0 0,0 0 0,0 0 0,0 0 0,-1 0 0,1 0 0,0 0 0,0 0 0,-1 0 0,1 0 0,0 0 0,0 0 0,-1 0 0,1 0 0,0 0 0,0 0 0,0 0 0,-1 0 0,1 0 0,0 0 0,0 0 0,-1 0 0,-4 0 0,4 0 0,-9 0 0,3 0 0,-4 0 0,-13 0 0,-2 5 0,-14 2 0,23 0 0,4-2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5T21:18:30.358"/>
    </inkml:context>
    <inkml:brush xml:id="br0">
      <inkml:brushProperty name="width" value="0.05" units="cm"/>
      <inkml:brushProperty name="height" value="0.05" units="cm"/>
      <inkml:brushProperty name="color" value="#E71224"/>
    </inkml:brush>
  </inkml:definitions>
  <inkml:trace contextRef="#ctx0" brushRef="#br0">0 1 24575,'0'0'0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5T21:18:31.060"/>
    </inkml:context>
    <inkml:brush xml:id="br0">
      <inkml:brushProperty name="width" value="0.05" units="cm"/>
      <inkml:brushProperty name="height" value="0.05" units="cm"/>
      <inkml:brushProperty name="color" value="#E71224"/>
    </inkml:brush>
  </inkml:definitions>
  <inkml:trace contextRef="#ctx0" brushRef="#br0">0 1 24575,'0'0'0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5T21:18:31.283"/>
    </inkml:context>
    <inkml:brush xml:id="br0">
      <inkml:brushProperty name="width" value="0.05" units="cm"/>
      <inkml:brushProperty name="height" value="0.05" units="cm"/>
      <inkml:brushProperty name="color" value="#E71224"/>
    </inkml:brush>
  </inkml:definitions>
  <inkml:trace contextRef="#ctx0" brushRef="#br0">0 1 24575,'0'0'0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5T21:18:49.143"/>
    </inkml:context>
    <inkml:brush xml:id="br0">
      <inkml:brushProperty name="width" value="0.05" units="cm"/>
      <inkml:brushProperty name="height" value="0.05" units="cm"/>
      <inkml:brushProperty name="color" value="#E71224"/>
    </inkml:brush>
  </inkml:definitions>
  <inkml:trace contextRef="#ctx0" brushRef="#br0">1538 39 24575,'-14'0'0,"4"0"0,-4 0 0,-1 0 0,0 0 0,-5-9 0,4 7 0,-3-7 0,9 9 0,-9 0 0,4 0 0,-1-4 0,-3 3 0,9-3 0,-4 0 0,-1 3 0,5-4 0,-9 5 0,9 0 0,-5 0 0,1 0 0,-1 0 0,0 0 0,-4 0 0,8 0 0,-8 0 0,9 0 0,-9 0 0,8 0 0,-8 0 0,4 0 0,-1 0 0,-3 0 0,4 0 0,0 0 0,-4 0 0,3 0 0,-4 0 0,0 0 0,-1 0 0,1 0 0,0 0 0,5 0 0,-4 0 0,8 0 0,-8 0 0,9 0 0,-9 0 0,8 0 0,-3 0 0,5 0 0,-5 0 0,3 0 0,-3 0 0,5 0 0,-5 0 0,3 0 0,-8 0 0,9 0 0,-4 0 0,4 0 0,1 0 0,-5 0 0,3 0 0,-3 5 0,5-4 0,0 3 0,0-4 0,-1 4 0,1-3 0,0 3 0,0 0 0,-1-3 0,1 3 0,0-4 0,0 0 0,0 4 0,-1-3 0,1 7 0,0-7 0,0 3 0,-1-4 0,1 4 0,0-3 0,0 7 0,-1-7 0,5 7 0,-3-7 0,3 7 0,-4-7 0,4 7 0,-4-7 0,4 7 0,-4-7 0,0 8 0,0-8 0,-1 7 0,1-7 0,0 7 0,0-3 0,-1 4 0,1-4 0,0 3 0,0-7 0,0 7 0,-1-3 0,1 4 0,0 0 0,0 0 0,-1 1 0,1-5 0,0 3 0,0-3 0,-1 4 0,5 0 0,-3 0 0,3 0 0,-4 0 0,-1 0 0,5 0 0,-3 1 0,7-1 0,-7 0 0,7 0 0,-7 0 0,7 0 0,-8 0 0,8 0 0,-3 0 0,0 0 0,3 0 0,-3 1 0,0-1 0,3 0 0,-3 0 0,4 0 0,0 0 0,-4 0 0,3 0 0,-3 0 0,4 0 0,0 1 0,0-1 0,-4 0 0,2 0 0,-2 0 0,4 5 0,0-4 0,0 9 0,0-9 0,0 4 0,0 0 0,0-3 0,0 3 0,0-5 0,-4 5 0,3-4 0,-4 4 0,5-5 0,0 0 0,0 0 0,0 5 0,0-3 0,0 3 0,0-5 0,0 0 0,0 5 0,0-4 0,0 4 0,0-5 0,0 0 0,0 1 0,0-1 0,0 0 0,0 0 0,0 0 0,0 5 0,0-4 0,0 9 0,0-9 0,0 4 0,-4-4 0,3 4 0,-3-4 0,4 4 0,0 0 0,0-4 0,0 4 0,0-5 0,0 0 0,0 5 0,0-3 0,0 3 0,0-5 0,0 0 0,0 5 0,0-4 0,0 4 0,0-5 0,0 0 0,0 0 0,0 1 0,0-1 0,0 0 0,0 0 0,0 0 0,0 0 0,0 0 0,0 5 0,0-4 0,0 4 0,0-5 0,0 1 0,0-1 0,0 0 0,0 0 0,0 0 0,0 0 0,0 0 0,4 0 0,-3 0 0,3 0 0,0 1 0,-3-1 0,7 0 0,-7 0 0,7 0 0,-3 0 0,0 0 0,3 0 0,-7 0 0,8 5 0,-8-3 0,8 3 0,-4-5 0,0 0 0,3 0 0,-7 0 0,7 0 0,-7 0 0,7 0 0,-3 0 0,0 0 0,3 1 0,-3-1 0,4 0 0,0 0 0,-4 0 0,4 0 0,-4 0 0,4 0 0,0 0 0,0 0 0,0 1 0,0-1 0,0 0 0,0 0 0,0 0 0,0 0 0,1 0 0,-1 0 0,0 0 0,5 1 0,-4-5 0,4 3 0,-5-2 0,5-1 0,-4 3 0,9-7 0,-8 7 0,8-3 0,-9 0 0,9 4 0,-9-8 0,9 4 0,-4-1 0,0-2 0,4 2 0,-8 0 0,8-3 0,-9 3 0,9-4 0,-9 4 0,9-3 0,-9 3 0,9-4 0,-8 0 0,7 0 0,-7 0 0,8 5 0,-4-4 0,0 3 0,4-4 0,-9 0 0,9 0 0,-4 0 0,1 0 0,3 0 0,-4 0 0,5 0 0,0 0 0,0 0 0,0 0 0,0 0 0,0 0 0,1 0 0,-1 0 0,-5 0 0,10 0 0,-9 0 0,10 0 0,-6 0 0,0 0 0,0 0 0,1 0 0,4 0 0,-3 0 0,4 0 0,-6 0 0,6 0 0,-5 0 0,5 0 0,-6 0 0,1 0 0,-1 0 0,0 0 0,0 0 0,-5 0 0,4 0 0,-4 0 0,0 0 0,4 0 0,-8 0 0,8 0 0,-4 0 0,0 0 0,4 0 0,-9 0 0,9 0 0,-9 0 0,9 0 0,-8 0 0,8 0 0,-4 0 0,0 0 0,4 0 0,-9 0 0,9 0 0,-4 0 0,1 0 0,2 0 0,-7 0 0,8 0 0,-4-4 0,5 3 0,-5-4 0,4 5 0,-4-4 0,1 2 0,2-2 0,-2-1 0,4 4 0,0-3 0,0-1 0,-5 4 0,4-4 0,-4 1 0,5 3 0,1-8 0,-6 8 0,4-8 0,-4 7 0,0-6 0,4 2 0,-4-4 0,5 5 0,-4-4 0,2 4 0,-7-1 0,8-3 0,-9 4 0,9-1 0,-9-2 0,9 3 0,-9-1 0,9-3 0,-8 4 0,8-5 0,-9 5 0,9-4 0,-9 4 0,9-6 0,-9 6 0,9-4 0,-8 4 0,7-1 0,-7-2 0,3 3 0,-5 0 0,0-3 0,0 7 0,0-8 0,0 4 0,0 0 0,0-3 0,1 3 0,-1-4 0,0 3 0,0-2 0,0 3 0,0-4 0,0 0 0,0-1 0,0 1 0,0 0 0,0 0 0,1 0 0,-1-1 0,0 1 0,0 0 0,0 0 0,0-1 0,0 1 0,0 0 0,0 0 0,0-1 0,5 1 0,-3-1 0,3 1 0,-5 0 0,0-1 0,0 1 0,1-5 0,-1 3 0,0-3 0,0 5 0,0 0 0,1 0 0,-1-1 0,-4 1 0,3-5 0,-7 4 0,4-5 0,-1 6 0,-3-5 0,3 4 0,0-9 0,-3 8 0,4-8 0,-5 4 0,0-1 0,0-3 0,0 9 0,0-9 0,0 4 0,0-1 0,0-3 0,0 4 0,0-1 0,0-3 0,0 9 0,0-4 0,0 0 0,0 3 0,0-8 0,0 4 0,-4-1 0,3-3 0,-7 9 0,2-9 0,1 8 0,-4-8 0,3 4 0,0 0 0,-3-4 0,4 3 0,-5 1 0,0-4 0,0 8 0,0-8 0,1 4 0,-1 0 0,-5-4 0,4 3 0,-3 1 0,0-4 0,3 4 0,-4-1 0,1-3 0,3 9 0,-8-9 0,9 8 0,-9-8 0,4 8 0,-6-3 0,6-1 0,-5 4 0,5-4 0,-1 5 0,-3 0 0,9 1 0,-9-1 0,3 0 0,1 4 0,-4-3 0,9 4 0,-5-5 0,1 1 0,4 3 0,-9-3 0,8 4 0,-8-5 0,9 1 0,-4 3 0,0-2 0,3 2 0,-3 1 0,0-4 0,3 8 0,-3-8 0,5 8 0,0-7 0,0 7 0,-1-7 0,1 7 0,-5-8 0,3 8 0,-3-8 0,5 8 0,0-7 0,0 7 0,-1-7 0,1 7 0,0-7 0,0 3 0,-5-1 0,3-2 0,-3 7 0,0-7 0,3 6 0,-8-7 0,9 8 0,-9-8 0,8 8 0,-8-8 0,9 8 0,-4-8 0,0 8 0,3-3 0,-3 0 0,0 3 0,4-7 0,-5 7 0,6-3 0,-5 4 0,4-4 0,-5 3 0,6-4 0,0 5 0,0 0 0,-1 0 0,-4 0 0,4 0 0,-4 0 0,0 0 0,3 0 0,-8-4 0,9 3 0,-4-4 0,-1 5 0,0 0 0,0 0 0,-4 0 0,8 0 0,-3 0 0,0 0 0,3 0 0,-3 0 0,0 0 0,4 0 0,-4 0 0,4 0 0,1 0 0,-5 0 0,4 0 0,-5 0 0,6 0 0,0 0 0,-5 0 0,3 0 0,-3 0 0,5 0 0,0 0 0,0 0 0,-1 0 0,1 0 0,4 0 0,1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5T21:18:50.937"/>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5T21:19:09.385"/>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15T21:19:28.684"/>
    </inkml:context>
    <inkml:brush xml:id="br0">
      <inkml:brushProperty name="width" value="0.05" units="cm"/>
      <inkml:brushProperty name="height" value="0.05" units="cm"/>
      <inkml:brushProperty name="color" value="#E71224"/>
    </inkml:brush>
  </inkml:definitions>
  <inkml:trace contextRef="#ctx0" brushRef="#br0">1 0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CC065B-FCB2-454A-9220-496D0518CBEB}" type="datetimeFigureOut">
              <a:rPr lang="fr-FR" smtClean="0"/>
              <a:t>18/05/2020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F88103-B9DC-9949-A459-167396EFB943}" type="slidenum">
              <a:rPr lang="fr-FR" smtClean="0"/>
              <a:t>‹N°›</a:t>
            </a:fld>
            <a:endParaRPr lang="fr-FR"/>
          </a:p>
        </p:txBody>
      </p:sp>
    </p:spTree>
    <p:extLst>
      <p:ext uri="{BB962C8B-B14F-4D97-AF65-F5344CB8AC3E}">
        <p14:creationId xmlns:p14="http://schemas.microsoft.com/office/powerpoint/2010/main" val="3991196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fld id="{8F05B3B6-6AC6-1440-A32D-7B8F89F0E46D}" type="slidenum">
              <a:rPr lang="fr-FR" smtClean="0"/>
              <a:t>1</a:t>
            </a:fld>
            <a:endParaRPr lang="fr-FR"/>
          </a:p>
        </p:txBody>
      </p:sp>
    </p:spTree>
    <p:extLst>
      <p:ext uri="{BB962C8B-B14F-4D97-AF65-F5344CB8AC3E}">
        <p14:creationId xmlns:p14="http://schemas.microsoft.com/office/powerpoint/2010/main" val="332482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10</a:t>
            </a:fld>
            <a:endParaRPr lang="fr-FR"/>
          </a:p>
        </p:txBody>
      </p:sp>
    </p:spTree>
    <p:extLst>
      <p:ext uri="{BB962C8B-B14F-4D97-AF65-F5344CB8AC3E}">
        <p14:creationId xmlns:p14="http://schemas.microsoft.com/office/powerpoint/2010/main" val="301361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noProof="0" dirty="0"/>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11</a:t>
            </a:fld>
            <a:endParaRPr lang="fr-FR"/>
          </a:p>
        </p:txBody>
      </p:sp>
    </p:spTree>
    <p:extLst>
      <p:ext uri="{BB962C8B-B14F-4D97-AF65-F5344CB8AC3E}">
        <p14:creationId xmlns:p14="http://schemas.microsoft.com/office/powerpoint/2010/main" val="16021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BE"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12</a:t>
            </a:fld>
            <a:endParaRPr lang="fr-FR"/>
          </a:p>
        </p:txBody>
      </p:sp>
    </p:spTree>
    <p:extLst>
      <p:ext uri="{BB962C8B-B14F-4D97-AF65-F5344CB8AC3E}">
        <p14:creationId xmlns:p14="http://schemas.microsoft.com/office/powerpoint/2010/main" val="2420163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BE"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13</a:t>
            </a:fld>
            <a:endParaRPr lang="fr-FR"/>
          </a:p>
        </p:txBody>
      </p:sp>
    </p:spTree>
    <p:extLst>
      <p:ext uri="{BB962C8B-B14F-4D97-AF65-F5344CB8AC3E}">
        <p14:creationId xmlns:p14="http://schemas.microsoft.com/office/powerpoint/2010/main" val="20948306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14</a:t>
            </a:fld>
            <a:endParaRPr lang="fr-FR"/>
          </a:p>
        </p:txBody>
      </p:sp>
    </p:spTree>
    <p:extLst>
      <p:ext uri="{BB962C8B-B14F-4D97-AF65-F5344CB8AC3E}">
        <p14:creationId xmlns:p14="http://schemas.microsoft.com/office/powerpoint/2010/main" val="1817384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15</a:t>
            </a:fld>
            <a:endParaRPr lang="fr-FR"/>
          </a:p>
        </p:txBody>
      </p:sp>
    </p:spTree>
    <p:extLst>
      <p:ext uri="{BB962C8B-B14F-4D97-AF65-F5344CB8AC3E}">
        <p14:creationId xmlns:p14="http://schemas.microsoft.com/office/powerpoint/2010/main" val="35925161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16</a:t>
            </a:fld>
            <a:endParaRPr lang="fr-FR"/>
          </a:p>
        </p:txBody>
      </p:sp>
    </p:spTree>
    <p:extLst>
      <p:ext uri="{BB962C8B-B14F-4D97-AF65-F5344CB8AC3E}">
        <p14:creationId xmlns:p14="http://schemas.microsoft.com/office/powerpoint/2010/main" val="1803673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sz="16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2</a:t>
            </a:fld>
            <a:endParaRPr lang="fr-FR"/>
          </a:p>
        </p:txBody>
      </p:sp>
    </p:spTree>
    <p:extLst>
      <p:ext uri="{BB962C8B-B14F-4D97-AF65-F5344CB8AC3E}">
        <p14:creationId xmlns:p14="http://schemas.microsoft.com/office/powerpoint/2010/main" val="2707554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600" baseline="0" dirty="0"/>
          </a:p>
          <a:p>
            <a:endParaRPr lang="fr-FR" sz="1600" kern="1200" baseline="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3</a:t>
            </a:fld>
            <a:endParaRPr lang="fr-FR"/>
          </a:p>
        </p:txBody>
      </p:sp>
    </p:spTree>
    <p:extLst>
      <p:ext uri="{BB962C8B-B14F-4D97-AF65-F5344CB8AC3E}">
        <p14:creationId xmlns:p14="http://schemas.microsoft.com/office/powerpoint/2010/main" val="3990659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4</a:t>
            </a:fld>
            <a:endParaRPr lang="fr-FR"/>
          </a:p>
        </p:txBody>
      </p:sp>
    </p:spTree>
    <p:extLst>
      <p:ext uri="{BB962C8B-B14F-4D97-AF65-F5344CB8AC3E}">
        <p14:creationId xmlns:p14="http://schemas.microsoft.com/office/powerpoint/2010/main" val="1016478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5</a:t>
            </a:fld>
            <a:endParaRPr lang="fr-FR"/>
          </a:p>
        </p:txBody>
      </p:sp>
    </p:spTree>
    <p:extLst>
      <p:ext uri="{BB962C8B-B14F-4D97-AF65-F5344CB8AC3E}">
        <p14:creationId xmlns:p14="http://schemas.microsoft.com/office/powerpoint/2010/main" val="2981614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6</a:t>
            </a:fld>
            <a:endParaRPr lang="fr-FR"/>
          </a:p>
        </p:txBody>
      </p:sp>
    </p:spTree>
    <p:extLst>
      <p:ext uri="{BB962C8B-B14F-4D97-AF65-F5344CB8AC3E}">
        <p14:creationId xmlns:p14="http://schemas.microsoft.com/office/powerpoint/2010/main" val="2626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7</a:t>
            </a:fld>
            <a:endParaRPr lang="fr-FR"/>
          </a:p>
        </p:txBody>
      </p:sp>
    </p:spTree>
    <p:extLst>
      <p:ext uri="{BB962C8B-B14F-4D97-AF65-F5344CB8AC3E}">
        <p14:creationId xmlns:p14="http://schemas.microsoft.com/office/powerpoint/2010/main" val="2420163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8</a:t>
            </a:fld>
            <a:endParaRPr lang="fr-FR"/>
          </a:p>
        </p:txBody>
      </p:sp>
    </p:spTree>
    <p:extLst>
      <p:ext uri="{BB962C8B-B14F-4D97-AF65-F5344CB8AC3E}">
        <p14:creationId xmlns:p14="http://schemas.microsoft.com/office/powerpoint/2010/main" val="3425558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BE"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BE"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DF88103-B9DC-9949-A459-167396EFB943}" type="slidenum">
              <a:rPr lang="fr-FR" smtClean="0"/>
              <a:t>9</a:t>
            </a:fld>
            <a:endParaRPr lang="fr-FR"/>
          </a:p>
        </p:txBody>
      </p:sp>
    </p:spTree>
    <p:extLst>
      <p:ext uri="{BB962C8B-B14F-4D97-AF65-F5344CB8AC3E}">
        <p14:creationId xmlns:p14="http://schemas.microsoft.com/office/powerpoint/2010/main" val="2420163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et modifiez le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DADC3E5B-FAC5-4749-A8B4-39C53E602E94}" type="datetimeFigureOut">
              <a:rPr lang="fr-FR" smtClean="0"/>
              <a:t>18/05/2020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ECEFC1A-4E64-BF4C-BDFC-1B325542F11B}" type="slidenum">
              <a:rPr lang="fr-FR" smtClean="0"/>
              <a:t>‹N°›</a:t>
            </a:fld>
            <a:endParaRPr lang="fr-FR"/>
          </a:p>
        </p:txBody>
      </p:sp>
    </p:spTree>
    <p:extLst>
      <p:ext uri="{BB962C8B-B14F-4D97-AF65-F5344CB8AC3E}">
        <p14:creationId xmlns:p14="http://schemas.microsoft.com/office/powerpoint/2010/main" val="3107685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ADC3E5B-FAC5-4749-A8B4-39C53E602E94}" type="datetimeFigureOut">
              <a:rPr lang="fr-FR" smtClean="0"/>
              <a:t>18/05/2020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ECEFC1A-4E64-BF4C-BDFC-1B325542F11B}" type="slidenum">
              <a:rPr lang="fr-FR" smtClean="0"/>
              <a:t>‹N°›</a:t>
            </a:fld>
            <a:endParaRPr lang="fr-FR"/>
          </a:p>
        </p:txBody>
      </p:sp>
    </p:spTree>
    <p:extLst>
      <p:ext uri="{BB962C8B-B14F-4D97-AF65-F5344CB8AC3E}">
        <p14:creationId xmlns:p14="http://schemas.microsoft.com/office/powerpoint/2010/main" val="2271510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ADC3E5B-FAC5-4749-A8B4-39C53E602E94}" type="datetimeFigureOut">
              <a:rPr lang="fr-FR" smtClean="0"/>
              <a:t>18/05/2020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ECEFC1A-4E64-BF4C-BDFC-1B325542F11B}" type="slidenum">
              <a:rPr lang="fr-FR" smtClean="0"/>
              <a:t>‹N°›</a:t>
            </a:fld>
            <a:endParaRPr lang="fr-FR"/>
          </a:p>
        </p:txBody>
      </p:sp>
    </p:spTree>
    <p:extLst>
      <p:ext uri="{BB962C8B-B14F-4D97-AF65-F5344CB8AC3E}">
        <p14:creationId xmlns:p14="http://schemas.microsoft.com/office/powerpoint/2010/main" val="388840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pic>
        <p:nvPicPr>
          <p:cNvPr id="5" name="Image 4" descr="SaintLouis.jpg"/>
          <p:cNvPicPr>
            <a:picLocks noChangeAspect="1"/>
          </p:cNvPicPr>
          <p:nvPr userDrawn="1"/>
        </p:nvPicPr>
        <p:blipFill>
          <a:blip r:embed="rId2">
            <a:alphaModFix amt="15000"/>
            <a:extLst>
              <a:ext uri="{28A0092B-C50C-407E-A947-70E740481C1C}">
                <a14:useLocalDpi xmlns:a14="http://schemas.microsoft.com/office/drawing/2010/main" val="0"/>
              </a:ext>
            </a:extLst>
          </a:blip>
          <a:stretch>
            <a:fillRect/>
          </a:stretch>
        </p:blipFill>
        <p:spPr>
          <a:xfrm>
            <a:off x="342900" y="-1317165"/>
            <a:ext cx="8801100" cy="9318165"/>
          </a:xfrm>
          <a:prstGeom prst="rect">
            <a:avLst/>
          </a:prstGeom>
        </p:spPr>
      </p:pic>
      <p:pic>
        <p:nvPicPr>
          <p:cNvPr id="3" name="Image 2" descr="bandeau.jpg"/>
          <p:cNvPicPr>
            <a:picLocks/>
          </p:cNvPicPr>
          <p:nvPr userDrawn="1"/>
        </p:nvPicPr>
        <p:blipFill>
          <a:blip r:embed="rId3">
            <a:extLst>
              <a:ext uri="{28A0092B-C50C-407E-A947-70E740481C1C}">
                <a14:useLocalDpi xmlns:a14="http://schemas.microsoft.com/office/drawing/2010/main" val="0"/>
              </a:ext>
            </a:extLst>
          </a:blip>
          <a:stretch>
            <a:fillRect/>
          </a:stretch>
        </p:blipFill>
        <p:spPr>
          <a:xfrm rot="5400000">
            <a:off x="-3258000" y="3258000"/>
            <a:ext cx="6876000" cy="360000"/>
          </a:xfrm>
          <a:prstGeom prst="rect">
            <a:avLst/>
          </a:prstGeom>
        </p:spPr>
      </p:pic>
      <p:pic>
        <p:nvPicPr>
          <p:cNvPr id="4" name="Image 3" descr="USLBlogoQ.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581900" y="5255318"/>
            <a:ext cx="1255183" cy="1255183"/>
          </a:xfrm>
          <a:prstGeom prst="rect">
            <a:avLst/>
          </a:prstGeom>
        </p:spPr>
      </p:pic>
    </p:spTree>
    <p:extLst>
      <p:ext uri="{BB962C8B-B14F-4D97-AF65-F5344CB8AC3E}">
        <p14:creationId xmlns:p14="http://schemas.microsoft.com/office/powerpoint/2010/main" val="3388201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ADC3E5B-FAC5-4749-A8B4-39C53E602E94}" type="datetimeFigureOut">
              <a:rPr lang="fr-FR" smtClean="0"/>
              <a:t>18/05/2020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ECEFC1A-4E64-BF4C-BDFC-1B325542F11B}" type="slidenum">
              <a:rPr lang="fr-FR" smtClean="0"/>
              <a:t>‹N°›</a:t>
            </a:fld>
            <a:endParaRPr lang="fr-FR"/>
          </a:p>
        </p:txBody>
      </p:sp>
    </p:spTree>
    <p:extLst>
      <p:ext uri="{BB962C8B-B14F-4D97-AF65-F5344CB8AC3E}">
        <p14:creationId xmlns:p14="http://schemas.microsoft.com/office/powerpoint/2010/main" val="169798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DADC3E5B-FAC5-4749-A8B4-39C53E602E94}" type="datetimeFigureOut">
              <a:rPr lang="fr-FR" smtClean="0"/>
              <a:t>18/05/2020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ECEFC1A-4E64-BF4C-BDFC-1B325542F11B}" type="slidenum">
              <a:rPr lang="fr-FR" smtClean="0"/>
              <a:t>‹N°›</a:t>
            </a:fld>
            <a:endParaRPr lang="fr-FR"/>
          </a:p>
        </p:txBody>
      </p:sp>
    </p:spTree>
    <p:extLst>
      <p:ext uri="{BB962C8B-B14F-4D97-AF65-F5344CB8AC3E}">
        <p14:creationId xmlns:p14="http://schemas.microsoft.com/office/powerpoint/2010/main" val="2164179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DADC3E5B-FAC5-4749-A8B4-39C53E602E94}" type="datetimeFigureOut">
              <a:rPr lang="fr-FR" smtClean="0"/>
              <a:t>18/05/2020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ECEFC1A-4E64-BF4C-BDFC-1B325542F11B}" type="slidenum">
              <a:rPr lang="fr-FR" smtClean="0"/>
              <a:t>‹N°›</a:t>
            </a:fld>
            <a:endParaRPr lang="fr-FR"/>
          </a:p>
        </p:txBody>
      </p:sp>
    </p:spTree>
    <p:extLst>
      <p:ext uri="{BB962C8B-B14F-4D97-AF65-F5344CB8AC3E}">
        <p14:creationId xmlns:p14="http://schemas.microsoft.com/office/powerpoint/2010/main" val="1414461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DADC3E5B-FAC5-4749-A8B4-39C53E602E94}" type="datetimeFigureOut">
              <a:rPr lang="fr-FR" smtClean="0"/>
              <a:t>18/05/2020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ECEFC1A-4E64-BF4C-BDFC-1B325542F11B}" type="slidenum">
              <a:rPr lang="fr-FR" smtClean="0"/>
              <a:t>‹N°›</a:t>
            </a:fld>
            <a:endParaRPr lang="fr-FR"/>
          </a:p>
        </p:txBody>
      </p:sp>
    </p:spTree>
    <p:extLst>
      <p:ext uri="{BB962C8B-B14F-4D97-AF65-F5344CB8AC3E}">
        <p14:creationId xmlns:p14="http://schemas.microsoft.com/office/powerpoint/2010/main" val="3033710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p>
            <a:fld id="{DADC3E5B-FAC5-4749-A8B4-39C53E602E94}" type="datetimeFigureOut">
              <a:rPr lang="fr-FR" smtClean="0"/>
              <a:t>18/05/2020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ECEFC1A-4E64-BF4C-BDFC-1B325542F11B}" type="slidenum">
              <a:rPr lang="fr-FR" smtClean="0"/>
              <a:t>‹N°›</a:t>
            </a:fld>
            <a:endParaRPr lang="fr-FR"/>
          </a:p>
        </p:txBody>
      </p:sp>
    </p:spTree>
    <p:extLst>
      <p:ext uri="{BB962C8B-B14F-4D97-AF65-F5344CB8AC3E}">
        <p14:creationId xmlns:p14="http://schemas.microsoft.com/office/powerpoint/2010/main" val="1369342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ADC3E5B-FAC5-4749-A8B4-39C53E602E94}" type="datetimeFigureOut">
              <a:rPr lang="fr-FR" smtClean="0"/>
              <a:t>18/05/2020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ECEFC1A-4E64-BF4C-BDFC-1B325542F11B}" type="slidenum">
              <a:rPr lang="fr-FR" smtClean="0"/>
              <a:t>‹N°›</a:t>
            </a:fld>
            <a:endParaRPr lang="fr-FR"/>
          </a:p>
        </p:txBody>
      </p:sp>
    </p:spTree>
    <p:extLst>
      <p:ext uri="{BB962C8B-B14F-4D97-AF65-F5344CB8AC3E}">
        <p14:creationId xmlns:p14="http://schemas.microsoft.com/office/powerpoint/2010/main" val="4274927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DADC3E5B-FAC5-4749-A8B4-39C53E602E94}" type="datetimeFigureOut">
              <a:rPr lang="fr-FR" smtClean="0"/>
              <a:t>18/05/2020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ECEFC1A-4E64-BF4C-BDFC-1B325542F11B}" type="slidenum">
              <a:rPr lang="fr-FR" smtClean="0"/>
              <a:t>‹N°›</a:t>
            </a:fld>
            <a:endParaRPr lang="fr-FR"/>
          </a:p>
        </p:txBody>
      </p:sp>
    </p:spTree>
    <p:extLst>
      <p:ext uri="{BB962C8B-B14F-4D97-AF65-F5344CB8AC3E}">
        <p14:creationId xmlns:p14="http://schemas.microsoft.com/office/powerpoint/2010/main" val="3531483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DADC3E5B-FAC5-4749-A8B4-39C53E602E94}" type="datetimeFigureOut">
              <a:rPr lang="fr-FR" smtClean="0"/>
              <a:t>18/05/2020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ECEFC1A-4E64-BF4C-BDFC-1B325542F11B}" type="slidenum">
              <a:rPr lang="fr-FR" smtClean="0"/>
              <a:t>‹N°›</a:t>
            </a:fld>
            <a:endParaRPr lang="fr-FR"/>
          </a:p>
        </p:txBody>
      </p:sp>
    </p:spTree>
    <p:extLst>
      <p:ext uri="{BB962C8B-B14F-4D97-AF65-F5344CB8AC3E}">
        <p14:creationId xmlns:p14="http://schemas.microsoft.com/office/powerpoint/2010/main" val="3982395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et modifiez le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DC3E5B-FAC5-4749-A8B4-39C53E602E94}" type="datetimeFigureOut">
              <a:rPr lang="fr-FR" smtClean="0"/>
              <a:t>18/05/2020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CEFC1A-4E64-BF4C-BDFC-1B325542F11B}" type="slidenum">
              <a:rPr lang="fr-FR" smtClean="0"/>
              <a:t>‹N°›</a:t>
            </a:fld>
            <a:endParaRPr lang="fr-FR"/>
          </a:p>
        </p:txBody>
      </p:sp>
    </p:spTree>
    <p:extLst>
      <p:ext uri="{BB962C8B-B14F-4D97-AF65-F5344CB8AC3E}">
        <p14:creationId xmlns:p14="http://schemas.microsoft.com/office/powerpoint/2010/main" val="2687591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customXml" Target="../ink/ink10.xml"/><Relationship Id="rId7" Type="http://schemas.openxmlformats.org/officeDocument/2006/relationships/customXml" Target="../ink/ink13.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customXml" Target="../ink/ink12.xml"/><Relationship Id="rId5" Type="http://schemas.openxmlformats.org/officeDocument/2006/relationships/customXml" Target="../ink/ink11.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customXml" Target="../ink/ink14.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customXml" Target="../ink/ink15.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customXml" Target="../ink/ink6.xml"/><Relationship Id="rId3" Type="http://schemas.openxmlformats.org/officeDocument/2006/relationships/customXml" Target="../ink/ink1.xml"/><Relationship Id="rId7" Type="http://schemas.openxmlformats.org/officeDocument/2006/relationships/customXml" Target="../ink/ink2.xml"/><Relationship Id="rId12" Type="http://schemas.openxmlformats.org/officeDocument/2006/relationships/customXml" Target="../ink/ink5.xml"/><Relationship Id="rId17" Type="http://schemas.openxmlformats.org/officeDocument/2006/relationships/customXml" Target="../ink/ink9.xml"/><Relationship Id="rId2" Type="http://schemas.openxmlformats.org/officeDocument/2006/relationships/notesSlide" Target="../notesSlides/notesSlide9.xml"/><Relationship Id="rId16" Type="http://schemas.openxmlformats.org/officeDocument/2006/relationships/customXml" Target="../ink/ink8.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customXml" Target="../ink/ink4.xml"/><Relationship Id="rId15" Type="http://schemas.openxmlformats.org/officeDocument/2006/relationships/customXml" Target="../ink/ink7.xml"/><Relationship Id="rId10" Type="http://schemas.openxmlformats.org/officeDocument/2006/relationships/image" Target="../media/image7.png"/><Relationship Id="rId9" Type="http://schemas.openxmlformats.org/officeDocument/2006/relationships/customXml" Target="../ink/ink3.xml"/><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5764" y="2115163"/>
            <a:ext cx="8289636" cy="1470025"/>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fr-FR" sz="2800" b="1" dirty="0">
              <a:solidFill>
                <a:schemeClr val="tx2">
                  <a:lumMod val="75000"/>
                </a:schemeClr>
              </a:solidFill>
              <a:latin typeface="Avenir Next Demi Bold"/>
            </a:endParaRPr>
          </a:p>
          <a:p>
            <a:endParaRPr lang="fr-FR" sz="2800" b="1" dirty="0">
              <a:solidFill>
                <a:schemeClr val="tx2">
                  <a:lumMod val="75000"/>
                </a:schemeClr>
              </a:solidFill>
              <a:latin typeface="Avenir Next Demi Bold"/>
            </a:endParaRPr>
          </a:p>
          <a:p>
            <a:endParaRPr lang="fr-FR" sz="2800" b="1" dirty="0">
              <a:solidFill>
                <a:schemeClr val="tx2">
                  <a:lumMod val="75000"/>
                </a:schemeClr>
              </a:solidFill>
              <a:latin typeface="Avenir Next Demi Bold"/>
            </a:endParaRPr>
          </a:p>
          <a:p>
            <a:r>
              <a:rPr lang="fr-FR" sz="2800" b="1" dirty="0">
                <a:solidFill>
                  <a:schemeClr val="tx2">
                    <a:lumMod val="75000"/>
                  </a:schemeClr>
                </a:solidFill>
                <a:latin typeface="Avenir Next Demi Bold"/>
              </a:rPr>
              <a:t>UB3, 18 mai 2020</a:t>
            </a:r>
          </a:p>
        </p:txBody>
      </p:sp>
      <p:sp>
        <p:nvSpPr>
          <p:cNvPr id="6" name="Titre 1"/>
          <p:cNvSpPr txBox="1">
            <a:spLocks/>
          </p:cNvSpPr>
          <p:nvPr/>
        </p:nvSpPr>
        <p:spPr>
          <a:xfrm>
            <a:off x="625764" y="3541964"/>
            <a:ext cx="8289636" cy="1638089"/>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fr-FR" sz="3200" dirty="0">
              <a:solidFill>
                <a:srgbClr val="AD0A28"/>
              </a:solidFill>
              <a:latin typeface="Avenir Next Demi Bold"/>
              <a:cs typeface="Avenir Next Demi Bold"/>
            </a:endParaRPr>
          </a:p>
          <a:p>
            <a:endParaRPr lang="fr-FR" sz="3200" dirty="0">
              <a:solidFill>
                <a:srgbClr val="AD0A28"/>
              </a:solidFill>
              <a:latin typeface="Avenir Next Demi Bold"/>
              <a:cs typeface="Avenir Next Demi Bold"/>
            </a:endParaRPr>
          </a:p>
          <a:p>
            <a:endParaRPr lang="fr-FR" sz="3200" dirty="0">
              <a:solidFill>
                <a:srgbClr val="AD0A28"/>
              </a:solidFill>
              <a:latin typeface="Avenir Next Demi Bold"/>
              <a:cs typeface="Avenir Next Demi Bold"/>
            </a:endParaRPr>
          </a:p>
          <a:p>
            <a:r>
              <a:rPr lang="fr-FR" sz="3200" dirty="0">
                <a:solidFill>
                  <a:srgbClr val="AD0A28"/>
                </a:solidFill>
                <a:latin typeface="Avenir Next Demi Bold"/>
                <a:cs typeface="Avenir Next Demi Bold"/>
              </a:rPr>
              <a:t>Christine Guillain</a:t>
            </a:r>
          </a:p>
        </p:txBody>
      </p:sp>
      <p:sp>
        <p:nvSpPr>
          <p:cNvPr id="3" name="ZoneTexte 2"/>
          <p:cNvSpPr txBox="1"/>
          <p:nvPr/>
        </p:nvSpPr>
        <p:spPr>
          <a:xfrm>
            <a:off x="977061" y="1853553"/>
            <a:ext cx="7587042" cy="5232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fr-FR" sz="2800" dirty="0">
                <a:solidFill>
                  <a:srgbClr val="010201"/>
                </a:solidFill>
              </a:rPr>
              <a:t>Questions de droit pénal général</a:t>
            </a:r>
          </a:p>
        </p:txBody>
      </p:sp>
      <p:sp>
        <p:nvSpPr>
          <p:cNvPr id="7" name="ZoneTexte 6"/>
          <p:cNvSpPr txBox="1"/>
          <p:nvPr/>
        </p:nvSpPr>
        <p:spPr>
          <a:xfrm>
            <a:off x="6311900" y="4953000"/>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36436972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idx="4294967295"/>
          </p:nvPr>
        </p:nvSpPr>
        <p:spPr>
          <a:xfrm>
            <a:off x="0" y="399525"/>
            <a:ext cx="8229600" cy="373062"/>
          </a:xfrm>
        </p:spPr>
        <p:txBody>
          <a:bodyPr>
            <a:noAutofit/>
          </a:bodyPr>
          <a:lstStyle/>
          <a:p>
            <a:r>
              <a:rPr lang="fr-FR" sz="2800" b="1" dirty="0">
                <a:solidFill>
                  <a:srgbClr val="FF0000"/>
                </a:solidFill>
              </a:rPr>
              <a:t>(Nouvelles) Discriminations quant à fixation peine</a:t>
            </a:r>
          </a:p>
        </p:txBody>
      </p:sp>
      <p:sp>
        <p:nvSpPr>
          <p:cNvPr id="8" name="Espace réservé du contenu 7"/>
          <p:cNvSpPr>
            <a:spLocks noGrp="1"/>
          </p:cNvSpPr>
          <p:nvPr>
            <p:ph idx="4294967295"/>
          </p:nvPr>
        </p:nvSpPr>
        <p:spPr>
          <a:xfrm>
            <a:off x="177800" y="914400"/>
            <a:ext cx="8229600" cy="4525963"/>
          </a:xfrm>
        </p:spPr>
        <p:txBody>
          <a:bodyPr>
            <a:normAutofit/>
          </a:bodyPr>
          <a:lstStyle/>
          <a:p>
            <a:pPr algn="just"/>
            <a:endParaRPr lang="fr-BE" dirty="0"/>
          </a:p>
          <a:p>
            <a:pPr algn="just"/>
            <a:endParaRPr lang="fr-BE" dirty="0"/>
          </a:p>
        </p:txBody>
      </p:sp>
      <p:sp>
        <p:nvSpPr>
          <p:cNvPr id="6" name="ZoneTexte 5"/>
          <p:cNvSpPr txBox="1"/>
          <p:nvPr/>
        </p:nvSpPr>
        <p:spPr>
          <a:xfrm>
            <a:off x="266700" y="2595982"/>
            <a:ext cx="9080500" cy="369332"/>
          </a:xfrm>
          <a:prstGeom prst="rect">
            <a:avLst/>
          </a:prstGeom>
          <a:noFill/>
        </p:spPr>
        <p:txBody>
          <a:bodyPr wrap="square" rtlCol="0">
            <a:spAutoFit/>
          </a:bodyPr>
          <a:lstStyle/>
          <a:p>
            <a:endParaRPr lang="fr-FR" dirty="0"/>
          </a:p>
        </p:txBody>
      </p:sp>
      <p:graphicFrame>
        <p:nvGraphicFramePr>
          <p:cNvPr id="3" name="Tableau 2">
            <a:extLst>
              <a:ext uri="{FF2B5EF4-FFF2-40B4-BE49-F238E27FC236}">
                <a16:creationId xmlns:a16="http://schemas.microsoft.com/office/drawing/2014/main" id="{452B32E5-3689-6D48-8673-3984BE358171}"/>
              </a:ext>
            </a:extLst>
          </p:cNvPr>
          <p:cNvGraphicFramePr>
            <a:graphicFrameLocks noGrp="1"/>
          </p:cNvGraphicFramePr>
          <p:nvPr>
            <p:extLst>
              <p:ext uri="{D42A27DB-BD31-4B8C-83A1-F6EECF244321}">
                <p14:modId xmlns:p14="http://schemas.microsoft.com/office/powerpoint/2010/main" val="3163109421"/>
              </p:ext>
            </p:extLst>
          </p:nvPr>
        </p:nvGraphicFramePr>
        <p:xfrm>
          <a:off x="457510" y="1122339"/>
          <a:ext cx="7949890" cy="5471128"/>
        </p:xfrm>
        <a:graphic>
          <a:graphicData uri="http://schemas.openxmlformats.org/drawingml/2006/table">
            <a:tbl>
              <a:tblPr firstRow="1" firstCol="1" bandRow="1">
                <a:tableStyleId>{5C22544A-7EE6-4342-B048-85BDC9FD1C3A}</a:tableStyleId>
              </a:tblPr>
              <a:tblGrid>
                <a:gridCol w="1241732">
                  <a:extLst>
                    <a:ext uri="{9D8B030D-6E8A-4147-A177-3AD203B41FA5}">
                      <a16:colId xmlns:a16="http://schemas.microsoft.com/office/drawing/2014/main" val="3190779249"/>
                    </a:ext>
                  </a:extLst>
                </a:gridCol>
                <a:gridCol w="1241732">
                  <a:extLst>
                    <a:ext uri="{9D8B030D-6E8A-4147-A177-3AD203B41FA5}">
                      <a16:colId xmlns:a16="http://schemas.microsoft.com/office/drawing/2014/main" val="3620095702"/>
                    </a:ext>
                  </a:extLst>
                </a:gridCol>
                <a:gridCol w="2982086">
                  <a:extLst>
                    <a:ext uri="{9D8B030D-6E8A-4147-A177-3AD203B41FA5}">
                      <a16:colId xmlns:a16="http://schemas.microsoft.com/office/drawing/2014/main" val="635384120"/>
                    </a:ext>
                  </a:extLst>
                </a:gridCol>
                <a:gridCol w="2484340">
                  <a:extLst>
                    <a:ext uri="{9D8B030D-6E8A-4147-A177-3AD203B41FA5}">
                      <a16:colId xmlns:a16="http://schemas.microsoft.com/office/drawing/2014/main" val="446262931"/>
                    </a:ext>
                  </a:extLst>
                </a:gridCol>
              </a:tblGrid>
              <a:tr h="596900">
                <a:tc gridSpan="4">
                  <a:txBody>
                    <a:bodyPr/>
                    <a:lstStyle/>
                    <a:p>
                      <a:pPr algn="ctr">
                        <a:spcAft>
                          <a:spcPts val="0"/>
                        </a:spcAft>
                      </a:pPr>
                      <a:r>
                        <a:rPr lang="fr-BE" sz="1600" dirty="0">
                          <a:effectLst/>
                        </a:rPr>
                        <a:t>Tableau 4. Comparaison récidive crime correctionnalisé sur délit et récidive de crime non correctionnalisé sur délit</a:t>
                      </a:r>
                    </a:p>
                    <a:p>
                      <a:pPr algn="ctr">
                        <a:spcAft>
                          <a:spcPts val="0"/>
                        </a:spcAft>
                      </a:pPr>
                      <a:r>
                        <a:rPr lang="fr-BE" sz="1600" dirty="0">
                          <a:effectLst/>
                        </a:rPr>
                        <a:t> </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140213063"/>
                  </a:ext>
                </a:extLst>
              </a:tr>
              <a:tr h="1149633">
                <a:tc>
                  <a:txBody>
                    <a:bodyPr/>
                    <a:lstStyle/>
                    <a:p>
                      <a:pPr algn="ctr">
                        <a:spcAft>
                          <a:spcPts val="0"/>
                        </a:spcAft>
                      </a:pPr>
                      <a:r>
                        <a:rPr lang="fr-BE" sz="1600" b="1" dirty="0">
                          <a:effectLst/>
                        </a:rPr>
                        <a:t>Antécédent Judiciaire</a:t>
                      </a:r>
                      <a:endParaRPr lang="fr-BE" sz="16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b="1" dirty="0">
                          <a:effectLst/>
                        </a:rPr>
                        <a:t>Nouvelle Infraction</a:t>
                      </a:r>
                      <a:endParaRPr lang="fr-BE" sz="16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b="1" dirty="0">
                          <a:effectLst/>
                        </a:rPr>
                        <a:t>Tribunal correctionnel</a:t>
                      </a:r>
                    </a:p>
                    <a:p>
                      <a:pPr algn="ctr">
                        <a:spcAft>
                          <a:spcPts val="0"/>
                        </a:spcAft>
                      </a:pPr>
                      <a:r>
                        <a:rPr lang="fr-BE" sz="1600" b="1" dirty="0">
                          <a:effectLst/>
                        </a:rPr>
                        <a:t>(Art. 25 et 56 CP)</a:t>
                      </a:r>
                    </a:p>
                    <a:p>
                      <a:pPr algn="ctr">
                        <a:spcAft>
                          <a:spcPts val="0"/>
                        </a:spcAft>
                      </a:pPr>
                      <a:r>
                        <a:rPr lang="fr-BE" sz="1600" b="1" dirty="0">
                          <a:effectLst/>
                        </a:rPr>
                        <a:t>= Récidive de délit sur délit</a:t>
                      </a:r>
                      <a:endParaRPr lang="fr-BE" sz="1600" b="0" dirty="0">
                        <a:effectLst/>
                      </a:endParaRPr>
                    </a:p>
                  </a:txBody>
                  <a:tcPr marL="68580" marR="68580" marT="0" marB="0">
                    <a:solidFill>
                      <a:schemeClr val="accent6"/>
                    </a:solidFill>
                  </a:tcPr>
                </a:tc>
                <a:tc>
                  <a:txBody>
                    <a:bodyPr/>
                    <a:lstStyle/>
                    <a:p>
                      <a:pPr algn="ctr">
                        <a:spcAft>
                          <a:spcPts val="0"/>
                        </a:spcAft>
                      </a:pPr>
                      <a:r>
                        <a:rPr lang="fr-BE" sz="1600" b="1" dirty="0">
                          <a:effectLst/>
                        </a:rPr>
                        <a:t>Cour d’assises</a:t>
                      </a:r>
                    </a:p>
                    <a:p>
                      <a:pPr algn="ctr">
                        <a:spcAft>
                          <a:spcPts val="0"/>
                        </a:spcAft>
                      </a:pPr>
                      <a:r>
                        <a:rPr lang="fr-BE" sz="1600" b="1" dirty="0">
                          <a:effectLst/>
                        </a:rPr>
                        <a:t>(Art. 55b</a:t>
                      </a:r>
                      <a:r>
                        <a:rPr lang="fr-BE" sz="1600" b="1" i="1" dirty="0">
                          <a:effectLst/>
                        </a:rPr>
                        <a:t>is </a:t>
                      </a:r>
                      <a:r>
                        <a:rPr lang="fr-BE" sz="1600" b="1" dirty="0">
                          <a:effectLst/>
                        </a:rPr>
                        <a:t>et 80 CP)</a:t>
                      </a:r>
                    </a:p>
                    <a:p>
                      <a:pPr algn="ctr">
                        <a:spcAft>
                          <a:spcPts val="0"/>
                        </a:spcAft>
                      </a:pPr>
                      <a:r>
                        <a:rPr lang="fr-BE" sz="1600" b="1" dirty="0">
                          <a:effectLst/>
                        </a:rPr>
                        <a:t> = </a:t>
                      </a:r>
                      <a:r>
                        <a:rPr lang="fr-BE" sz="1600" b="1" kern="1200" dirty="0">
                          <a:solidFill>
                            <a:schemeClr val="dk1"/>
                          </a:solidFill>
                          <a:effectLst/>
                          <a:latin typeface="+mn-lt"/>
                          <a:ea typeface="+mn-ea"/>
                          <a:cs typeface="+mn-cs"/>
                        </a:rPr>
                        <a:t>Récidive de crime sur délit</a:t>
                      </a:r>
                      <a:r>
                        <a:rPr lang="fr-BE" sz="1600" dirty="0">
                          <a:effectLst/>
                        </a:rPr>
                        <a:t> </a:t>
                      </a:r>
                      <a:endParaRPr lang="fr-BE" sz="1600" b="1"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1530265148"/>
                  </a:ext>
                </a:extLst>
              </a:tr>
              <a:tr h="717995">
                <a:tc>
                  <a:txBody>
                    <a:bodyPr/>
                    <a:lstStyle/>
                    <a:p>
                      <a:pPr algn="ctr">
                        <a:spcAft>
                          <a:spcPts val="0"/>
                        </a:spcAft>
                      </a:pPr>
                      <a:r>
                        <a:rPr lang="fr-BE" sz="1600" dirty="0" err="1">
                          <a:effectLst/>
                        </a:rPr>
                        <a:t>Emp</a:t>
                      </a:r>
                      <a:r>
                        <a:rPr lang="fr-BE" sz="1600" dirty="0">
                          <a:effectLst/>
                        </a:rPr>
                        <a:t> </a:t>
                      </a:r>
                    </a:p>
                    <a:p>
                      <a:pPr algn="ctr">
                        <a:spcAft>
                          <a:spcPts val="0"/>
                        </a:spcAft>
                      </a:pPr>
                      <a:r>
                        <a:rPr lang="fr-BE" sz="1600" dirty="0">
                          <a:effectLst/>
                        </a:rPr>
                        <a:t>min. 1 an </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dirty="0">
                          <a:effectLst/>
                        </a:rPr>
                        <a:t>5 à 10 ans</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err="1">
                          <a:effectLst/>
                        </a:rPr>
                        <a:t>Emp</a:t>
                      </a:r>
                      <a:endParaRPr lang="fr-BE" sz="1600" dirty="0">
                        <a:effectLst/>
                      </a:endParaRPr>
                    </a:p>
                    <a:p>
                      <a:pPr algn="ctr">
                        <a:spcAft>
                          <a:spcPts val="0"/>
                        </a:spcAft>
                      </a:pPr>
                      <a:r>
                        <a:rPr lang="fr-BE" sz="1600" dirty="0">
                          <a:effectLst/>
                        </a:rPr>
                        <a:t> </a:t>
                      </a:r>
                      <a:r>
                        <a:rPr lang="fr-BE" sz="1600" u="sng" dirty="0">
                          <a:effectLst/>
                        </a:rPr>
                        <a:t>10</a:t>
                      </a:r>
                      <a:r>
                        <a:rPr lang="fr-BE" sz="1600" dirty="0">
                          <a:effectLst/>
                        </a:rPr>
                        <a:t> 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dirty="0">
                          <a:effectLst/>
                        </a:rPr>
                        <a:t>Réclusion</a:t>
                      </a:r>
                    </a:p>
                    <a:p>
                      <a:pPr algn="ctr">
                        <a:spcAft>
                          <a:spcPts val="0"/>
                        </a:spcAft>
                      </a:pPr>
                      <a:r>
                        <a:rPr lang="fr-BE" sz="1600" u="sng" dirty="0">
                          <a:effectLst/>
                        </a:rPr>
                        <a:t>10</a:t>
                      </a:r>
                      <a:r>
                        <a:rPr lang="fr-BE" sz="1600" dirty="0">
                          <a:effectLst/>
                        </a:rPr>
                        <a:t> 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2746791822"/>
                  </a:ext>
                </a:extLst>
              </a:tr>
              <a:tr h="717995">
                <a:tc>
                  <a:txBody>
                    <a:bodyPr/>
                    <a:lstStyle/>
                    <a:p>
                      <a:pPr algn="ctr">
                        <a:spcAft>
                          <a:spcPts val="0"/>
                        </a:spcAft>
                      </a:pPr>
                      <a:r>
                        <a:rPr lang="fr-BE" sz="1600">
                          <a:effectLst/>
                        </a:rPr>
                        <a:t>Emp </a:t>
                      </a:r>
                    </a:p>
                    <a:p>
                      <a:pPr algn="ctr">
                        <a:spcAft>
                          <a:spcPts val="0"/>
                        </a:spcAft>
                      </a:pPr>
                      <a:r>
                        <a:rPr lang="fr-BE" sz="1600">
                          <a:effectLst/>
                        </a:rPr>
                        <a:t>min. 1 an</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dirty="0">
                          <a:effectLst/>
                        </a:rPr>
                        <a:t> 10 à 15 ans</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err="1">
                          <a:effectLst/>
                        </a:rPr>
                        <a:t>Emp</a:t>
                      </a:r>
                      <a:endParaRPr lang="fr-BE" sz="1600" dirty="0">
                        <a:effectLst/>
                      </a:endParaRPr>
                    </a:p>
                    <a:p>
                      <a:pPr algn="ctr">
                        <a:spcAft>
                          <a:spcPts val="0"/>
                        </a:spcAft>
                      </a:pPr>
                      <a:r>
                        <a:rPr lang="fr-BE" sz="1600" u="sng" dirty="0">
                          <a:effectLst/>
                        </a:rPr>
                        <a:t> 15</a:t>
                      </a:r>
                      <a:r>
                        <a:rPr lang="fr-BE" sz="1600" dirty="0">
                          <a:effectLst/>
                        </a:rPr>
                        <a:t> 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dirty="0">
                          <a:effectLst/>
                        </a:rPr>
                        <a:t>Réclusion</a:t>
                      </a:r>
                    </a:p>
                    <a:p>
                      <a:pPr algn="ctr">
                        <a:spcAft>
                          <a:spcPts val="0"/>
                        </a:spcAft>
                      </a:pPr>
                      <a:r>
                        <a:rPr lang="fr-BE" sz="1600" u="sng" dirty="0">
                          <a:effectLst/>
                        </a:rPr>
                        <a:t>15</a:t>
                      </a:r>
                      <a:r>
                        <a:rPr lang="fr-BE" sz="1600" dirty="0">
                          <a:effectLst/>
                        </a:rPr>
                        <a:t> 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1706941928"/>
                  </a:ext>
                </a:extLst>
              </a:tr>
              <a:tr h="717995">
                <a:tc>
                  <a:txBody>
                    <a:bodyPr/>
                    <a:lstStyle/>
                    <a:p>
                      <a:pPr algn="ctr">
                        <a:spcAft>
                          <a:spcPts val="0"/>
                        </a:spcAft>
                      </a:pPr>
                      <a:r>
                        <a:rPr lang="fr-BE" sz="1600">
                          <a:effectLst/>
                        </a:rPr>
                        <a:t>Emp </a:t>
                      </a:r>
                    </a:p>
                    <a:p>
                      <a:pPr algn="ctr">
                        <a:spcAft>
                          <a:spcPts val="0"/>
                        </a:spcAft>
                      </a:pPr>
                      <a:r>
                        <a:rPr lang="fr-BE" sz="1600">
                          <a:effectLst/>
                        </a:rPr>
                        <a:t>min. 1 an </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dirty="0">
                          <a:effectLst/>
                        </a:rPr>
                        <a:t>15 à 20 ans</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err="1">
                          <a:solidFill>
                            <a:schemeClr val="tx1"/>
                          </a:solidFill>
                          <a:effectLst/>
                        </a:rPr>
                        <a:t>Emp</a:t>
                      </a:r>
                      <a:endParaRPr lang="fr-BE" sz="1600" dirty="0">
                        <a:solidFill>
                          <a:schemeClr val="tx1"/>
                        </a:solidFill>
                        <a:effectLst/>
                      </a:endParaRPr>
                    </a:p>
                    <a:p>
                      <a:pPr algn="ctr">
                        <a:spcAft>
                          <a:spcPts val="0"/>
                        </a:spcAft>
                      </a:pPr>
                      <a:r>
                        <a:rPr lang="fr-BE" sz="1600" u="sng" dirty="0">
                          <a:solidFill>
                            <a:schemeClr val="tx1"/>
                          </a:solidFill>
                          <a:effectLst/>
                        </a:rPr>
                        <a:t> 20</a:t>
                      </a:r>
                      <a:r>
                        <a:rPr lang="fr-BE" sz="1600" dirty="0">
                          <a:solidFill>
                            <a:schemeClr val="tx1"/>
                          </a:solidFill>
                          <a:effectLst/>
                        </a:rPr>
                        <a:t> ans max</a:t>
                      </a:r>
                      <a:endParaRPr lang="fr-BE"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b="1" i="1" dirty="0">
                          <a:solidFill>
                            <a:schemeClr val="tx1"/>
                          </a:solidFill>
                          <a:effectLst/>
                        </a:rPr>
                        <a:t>Réclusion</a:t>
                      </a:r>
                    </a:p>
                    <a:p>
                      <a:pPr algn="ctr">
                        <a:spcAft>
                          <a:spcPts val="0"/>
                        </a:spcAft>
                      </a:pPr>
                      <a:r>
                        <a:rPr lang="fr-BE" sz="1600" b="1" i="1" u="sng" dirty="0">
                          <a:solidFill>
                            <a:schemeClr val="tx1"/>
                          </a:solidFill>
                          <a:effectLst/>
                        </a:rPr>
                        <a:t>15</a:t>
                      </a:r>
                      <a:r>
                        <a:rPr lang="fr-BE" sz="1600" b="1" i="1" dirty="0">
                          <a:solidFill>
                            <a:schemeClr val="tx1"/>
                          </a:solidFill>
                          <a:effectLst/>
                        </a:rPr>
                        <a:t> ans max</a:t>
                      </a:r>
                      <a:endParaRPr lang="fr-BE" sz="1600" b="1" i="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793329731"/>
                  </a:ext>
                </a:extLst>
              </a:tr>
              <a:tr h="717995">
                <a:tc>
                  <a:txBody>
                    <a:bodyPr/>
                    <a:lstStyle/>
                    <a:p>
                      <a:pPr algn="ctr">
                        <a:spcAft>
                          <a:spcPts val="0"/>
                        </a:spcAft>
                      </a:pPr>
                      <a:r>
                        <a:rPr lang="fr-BE" sz="1600">
                          <a:effectLst/>
                        </a:rPr>
                        <a:t>Emp </a:t>
                      </a:r>
                    </a:p>
                    <a:p>
                      <a:pPr algn="ctr">
                        <a:spcAft>
                          <a:spcPts val="0"/>
                        </a:spcAft>
                      </a:pPr>
                      <a:r>
                        <a:rPr lang="fr-BE" sz="1600">
                          <a:effectLst/>
                        </a:rPr>
                        <a:t>min. 1 an</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dirty="0">
                          <a:effectLst/>
                        </a:rPr>
                        <a:t>20 à 30 ans</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err="1">
                          <a:solidFill>
                            <a:schemeClr val="tx1"/>
                          </a:solidFill>
                          <a:effectLst/>
                        </a:rPr>
                        <a:t>Emp</a:t>
                      </a:r>
                      <a:endParaRPr lang="fr-BE" sz="1600" dirty="0">
                        <a:solidFill>
                          <a:schemeClr val="tx1"/>
                        </a:solidFill>
                        <a:effectLst/>
                      </a:endParaRPr>
                    </a:p>
                    <a:p>
                      <a:pPr algn="ctr">
                        <a:spcAft>
                          <a:spcPts val="0"/>
                        </a:spcAft>
                      </a:pPr>
                      <a:r>
                        <a:rPr lang="fr-BE" sz="1600" dirty="0">
                          <a:solidFill>
                            <a:schemeClr val="tx1"/>
                          </a:solidFill>
                          <a:effectLst/>
                        </a:rPr>
                        <a:t> </a:t>
                      </a:r>
                      <a:r>
                        <a:rPr lang="fr-BE" sz="1600" u="sng" dirty="0">
                          <a:solidFill>
                            <a:schemeClr val="tx1"/>
                          </a:solidFill>
                          <a:effectLst/>
                        </a:rPr>
                        <a:t>30 </a:t>
                      </a:r>
                      <a:r>
                        <a:rPr lang="fr-BE" sz="1600" dirty="0">
                          <a:solidFill>
                            <a:schemeClr val="tx1"/>
                          </a:solidFill>
                          <a:effectLst/>
                        </a:rPr>
                        <a:t>ans max</a:t>
                      </a:r>
                      <a:endParaRPr lang="fr-BE"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b="1" i="1" dirty="0">
                          <a:solidFill>
                            <a:schemeClr val="tx1"/>
                          </a:solidFill>
                          <a:effectLst/>
                        </a:rPr>
                        <a:t>Réclusion</a:t>
                      </a:r>
                    </a:p>
                    <a:p>
                      <a:pPr algn="ctr">
                        <a:spcAft>
                          <a:spcPts val="0"/>
                        </a:spcAft>
                      </a:pPr>
                      <a:r>
                        <a:rPr lang="fr-BE" sz="1600" b="1" i="1" u="sng" dirty="0">
                          <a:solidFill>
                            <a:schemeClr val="tx1"/>
                          </a:solidFill>
                          <a:effectLst/>
                        </a:rPr>
                        <a:t>20</a:t>
                      </a:r>
                      <a:r>
                        <a:rPr lang="fr-BE" sz="1600" b="1" i="1" dirty="0">
                          <a:solidFill>
                            <a:schemeClr val="tx1"/>
                          </a:solidFill>
                          <a:effectLst/>
                        </a:rPr>
                        <a:t> ans max</a:t>
                      </a:r>
                      <a:endParaRPr lang="fr-BE" sz="1600" b="1" i="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1226411730"/>
                  </a:ext>
                </a:extLst>
              </a:tr>
              <a:tr h="717995">
                <a:tc>
                  <a:txBody>
                    <a:bodyPr/>
                    <a:lstStyle/>
                    <a:p>
                      <a:pPr algn="ctr">
                        <a:spcAft>
                          <a:spcPts val="0"/>
                        </a:spcAft>
                      </a:pPr>
                      <a:r>
                        <a:rPr lang="fr-BE" sz="1600">
                          <a:effectLst/>
                        </a:rPr>
                        <a:t>Emp </a:t>
                      </a:r>
                    </a:p>
                    <a:p>
                      <a:pPr algn="ctr">
                        <a:spcAft>
                          <a:spcPts val="0"/>
                        </a:spcAft>
                      </a:pPr>
                      <a:r>
                        <a:rPr lang="fr-BE" sz="1600">
                          <a:effectLst/>
                        </a:rPr>
                        <a:t>min. 1 an</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a:effectLst/>
                        </a:rPr>
                        <a:t>Réclusion</a:t>
                      </a:r>
                    </a:p>
                    <a:p>
                      <a:pPr algn="ctr">
                        <a:spcAft>
                          <a:spcPts val="0"/>
                        </a:spcAft>
                      </a:pPr>
                      <a:r>
                        <a:rPr lang="fr-BE" sz="1600">
                          <a:effectLst/>
                        </a:rPr>
                        <a:t>à perpétuité</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err="1">
                          <a:solidFill>
                            <a:schemeClr val="tx1"/>
                          </a:solidFill>
                          <a:effectLst/>
                        </a:rPr>
                        <a:t>Emp</a:t>
                      </a:r>
                      <a:endParaRPr lang="fr-BE" sz="1600" dirty="0">
                        <a:solidFill>
                          <a:schemeClr val="tx1"/>
                        </a:solidFill>
                        <a:effectLst/>
                      </a:endParaRPr>
                    </a:p>
                    <a:p>
                      <a:pPr algn="ctr">
                        <a:spcAft>
                          <a:spcPts val="0"/>
                        </a:spcAft>
                      </a:pPr>
                      <a:r>
                        <a:rPr lang="fr-BE" sz="1600" dirty="0">
                          <a:solidFill>
                            <a:schemeClr val="tx1"/>
                          </a:solidFill>
                          <a:effectLst/>
                        </a:rPr>
                        <a:t> </a:t>
                      </a:r>
                      <a:r>
                        <a:rPr lang="fr-BE" sz="1600" u="sng" dirty="0">
                          <a:solidFill>
                            <a:schemeClr val="tx1"/>
                          </a:solidFill>
                          <a:effectLst/>
                        </a:rPr>
                        <a:t>40 </a:t>
                      </a:r>
                      <a:r>
                        <a:rPr lang="fr-BE" sz="1600" dirty="0">
                          <a:solidFill>
                            <a:schemeClr val="tx1"/>
                          </a:solidFill>
                          <a:effectLst/>
                        </a:rPr>
                        <a:t>ans max</a:t>
                      </a:r>
                      <a:endParaRPr lang="fr-BE"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b="1" i="1" dirty="0">
                          <a:solidFill>
                            <a:schemeClr val="tx1"/>
                          </a:solidFill>
                          <a:effectLst/>
                        </a:rPr>
                        <a:t>Réclusion</a:t>
                      </a:r>
                    </a:p>
                    <a:p>
                      <a:pPr algn="ctr">
                        <a:spcAft>
                          <a:spcPts val="0"/>
                        </a:spcAft>
                      </a:pPr>
                      <a:r>
                        <a:rPr lang="fr-BE" sz="1600" b="1" i="1" u="sng" dirty="0">
                          <a:solidFill>
                            <a:schemeClr val="tx1"/>
                          </a:solidFill>
                          <a:effectLst/>
                        </a:rPr>
                        <a:t>30 </a:t>
                      </a:r>
                      <a:r>
                        <a:rPr lang="fr-BE" sz="1600" b="1" i="1" dirty="0">
                          <a:solidFill>
                            <a:schemeClr val="tx1"/>
                          </a:solidFill>
                          <a:effectLst/>
                        </a:rPr>
                        <a:t>ans max</a:t>
                      </a:r>
                      <a:endParaRPr lang="fr-BE" sz="1600" b="1" i="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1536692470"/>
                  </a:ext>
                </a:extLst>
              </a:tr>
            </a:tbl>
          </a:graphicData>
        </a:graphic>
      </p:graphicFrame>
      <p:sp>
        <p:nvSpPr>
          <p:cNvPr id="4" name="Rectangle 1">
            <a:extLst>
              <a:ext uri="{FF2B5EF4-FFF2-40B4-BE49-F238E27FC236}">
                <a16:creationId xmlns:a16="http://schemas.microsoft.com/office/drawing/2014/main" id="{3642849B-8576-174A-9565-856FCCA865B6}"/>
              </a:ext>
            </a:extLst>
          </p:cNvPr>
          <p:cNvSpPr>
            <a:spLocks noChangeArrowheads="1"/>
          </p:cNvSpPr>
          <p:nvPr/>
        </p:nvSpPr>
        <p:spPr bwMode="auto">
          <a:xfrm>
            <a:off x="1690688" y="24003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fr-FR" altLang="fr-FR" sz="1800" b="0" i="0" u="none" strike="noStrike" cap="none" normalizeH="0" baseline="0">
              <a:ln>
                <a:noFill/>
              </a:ln>
              <a:solidFill>
                <a:schemeClr val="tx1"/>
              </a:solidFill>
              <a:effectLst/>
              <a:latin typeface="Arial" panose="020B0604020202020204" pitchFamily="34" charset="0"/>
            </a:endParaRPr>
          </a:p>
        </p:txBody>
      </p:sp>
      <mc:AlternateContent xmlns:mc="http://schemas.openxmlformats.org/markup-compatibility/2006" xmlns:p14="http://schemas.microsoft.com/office/powerpoint/2010/main">
        <mc:Choice Requires="p14">
          <p:contentPart p14:bwMode="auto" r:id="rId3">
            <p14:nvContentPartPr>
              <p14:cNvPr id="12" name="Encre 11">
                <a:extLst>
                  <a:ext uri="{FF2B5EF4-FFF2-40B4-BE49-F238E27FC236}">
                    <a16:creationId xmlns:a16="http://schemas.microsoft.com/office/drawing/2014/main" id="{0913C922-085B-074F-B7FD-159D7A0FD99C}"/>
                  </a:ext>
                </a:extLst>
              </p14:cNvPr>
              <p14:cNvContentPartPr/>
              <p14:nvPr/>
            </p14:nvContentPartPr>
            <p14:xfrm>
              <a:off x="11321945" y="4778935"/>
              <a:ext cx="360" cy="360"/>
            </p14:xfrm>
          </p:contentPart>
        </mc:Choice>
        <mc:Fallback xmlns="">
          <p:pic>
            <p:nvPicPr>
              <p:cNvPr id="12" name="Encre 11">
                <a:extLst>
                  <a:ext uri="{FF2B5EF4-FFF2-40B4-BE49-F238E27FC236}">
                    <a16:creationId xmlns:a16="http://schemas.microsoft.com/office/drawing/2014/main" id="{0913C922-085B-074F-B7FD-159D7A0FD99C}"/>
                  </a:ext>
                </a:extLst>
              </p:cNvPr>
              <p:cNvPicPr/>
              <p:nvPr/>
            </p:nvPicPr>
            <p:blipFill>
              <a:blip r:embed="rId4"/>
              <a:stretch>
                <a:fillRect/>
              </a:stretch>
            </p:blipFill>
            <p:spPr>
              <a:xfrm>
                <a:off x="11312945" y="477029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7" name="Encre 16">
                <a:extLst>
                  <a:ext uri="{FF2B5EF4-FFF2-40B4-BE49-F238E27FC236}">
                    <a16:creationId xmlns:a16="http://schemas.microsoft.com/office/drawing/2014/main" id="{33A8EC40-8788-574C-9194-AE3C636587DD}"/>
                  </a:ext>
                </a:extLst>
              </p14:cNvPr>
              <p14:cNvContentPartPr/>
              <p14:nvPr/>
            </p14:nvContentPartPr>
            <p14:xfrm>
              <a:off x="3735305" y="5762095"/>
              <a:ext cx="360" cy="360"/>
            </p14:xfrm>
          </p:contentPart>
        </mc:Choice>
        <mc:Fallback xmlns="">
          <p:pic>
            <p:nvPicPr>
              <p:cNvPr id="17" name="Encre 16">
                <a:extLst>
                  <a:ext uri="{FF2B5EF4-FFF2-40B4-BE49-F238E27FC236}">
                    <a16:creationId xmlns:a16="http://schemas.microsoft.com/office/drawing/2014/main" id="{33A8EC40-8788-574C-9194-AE3C636587DD}"/>
                  </a:ext>
                </a:extLst>
              </p:cNvPr>
              <p:cNvPicPr/>
              <p:nvPr/>
            </p:nvPicPr>
            <p:blipFill>
              <a:blip r:embed="rId4"/>
              <a:stretch>
                <a:fillRect/>
              </a:stretch>
            </p:blipFill>
            <p:spPr>
              <a:xfrm>
                <a:off x="3726665" y="575309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4" name="Encre 33">
                <a:extLst>
                  <a:ext uri="{FF2B5EF4-FFF2-40B4-BE49-F238E27FC236}">
                    <a16:creationId xmlns:a16="http://schemas.microsoft.com/office/drawing/2014/main" id="{8DA04BEC-F8AB-4C47-AC38-ECEED9CF205B}"/>
                  </a:ext>
                </a:extLst>
              </p14:cNvPr>
              <p14:cNvContentPartPr/>
              <p14:nvPr/>
            </p14:nvContentPartPr>
            <p14:xfrm>
              <a:off x="10313945" y="4330375"/>
              <a:ext cx="360" cy="360"/>
            </p14:xfrm>
          </p:contentPart>
        </mc:Choice>
        <mc:Fallback xmlns="">
          <p:pic>
            <p:nvPicPr>
              <p:cNvPr id="34" name="Encre 33">
                <a:extLst>
                  <a:ext uri="{FF2B5EF4-FFF2-40B4-BE49-F238E27FC236}">
                    <a16:creationId xmlns:a16="http://schemas.microsoft.com/office/drawing/2014/main" id="{8DA04BEC-F8AB-4C47-AC38-ECEED9CF205B}"/>
                  </a:ext>
                </a:extLst>
              </p:cNvPr>
              <p:cNvPicPr/>
              <p:nvPr/>
            </p:nvPicPr>
            <p:blipFill>
              <a:blip r:embed="rId4"/>
              <a:stretch>
                <a:fillRect/>
              </a:stretch>
            </p:blipFill>
            <p:spPr>
              <a:xfrm>
                <a:off x="10304945" y="432137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38" name="Encre 37">
                <a:extLst>
                  <a:ext uri="{FF2B5EF4-FFF2-40B4-BE49-F238E27FC236}">
                    <a16:creationId xmlns:a16="http://schemas.microsoft.com/office/drawing/2014/main" id="{F1B3F2FB-DA27-894A-B176-A7B20C23B32E}"/>
                  </a:ext>
                </a:extLst>
              </p14:cNvPr>
              <p14:cNvContentPartPr/>
              <p14:nvPr/>
            </p14:nvContentPartPr>
            <p14:xfrm>
              <a:off x="3647105" y="4364575"/>
              <a:ext cx="4674240" cy="2409480"/>
            </p14:xfrm>
          </p:contentPart>
        </mc:Choice>
        <mc:Fallback xmlns="">
          <p:pic>
            <p:nvPicPr>
              <p:cNvPr id="38" name="Encre 37">
                <a:extLst>
                  <a:ext uri="{FF2B5EF4-FFF2-40B4-BE49-F238E27FC236}">
                    <a16:creationId xmlns:a16="http://schemas.microsoft.com/office/drawing/2014/main" id="{F1B3F2FB-DA27-894A-B176-A7B20C23B32E}"/>
                  </a:ext>
                </a:extLst>
              </p:cNvPr>
              <p:cNvPicPr/>
              <p:nvPr/>
            </p:nvPicPr>
            <p:blipFill>
              <a:blip r:embed="rId8"/>
              <a:stretch>
                <a:fillRect/>
              </a:stretch>
            </p:blipFill>
            <p:spPr>
              <a:xfrm>
                <a:off x="3638105" y="4355935"/>
                <a:ext cx="4691880" cy="2427120"/>
              </a:xfrm>
              <a:prstGeom prst="rect">
                <a:avLst/>
              </a:prstGeom>
            </p:spPr>
          </p:pic>
        </mc:Fallback>
      </mc:AlternateContent>
    </p:spTree>
    <p:extLst>
      <p:ext uri="{BB962C8B-B14F-4D97-AF65-F5344CB8AC3E}">
        <p14:creationId xmlns:p14="http://schemas.microsoft.com/office/powerpoint/2010/main" val="2951917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idx="4294967295"/>
          </p:nvPr>
        </p:nvSpPr>
        <p:spPr>
          <a:xfrm>
            <a:off x="0" y="274638"/>
            <a:ext cx="8229600" cy="373062"/>
          </a:xfrm>
        </p:spPr>
        <p:txBody>
          <a:bodyPr>
            <a:noAutofit/>
          </a:bodyPr>
          <a:lstStyle/>
          <a:p>
            <a:r>
              <a:rPr lang="fr-FR" sz="2800" b="1" dirty="0">
                <a:solidFill>
                  <a:srgbClr val="FF0000"/>
                </a:solidFill>
              </a:rPr>
              <a:t>(Nouvelles) Discriminations quant à exécution peine</a:t>
            </a:r>
          </a:p>
        </p:txBody>
      </p:sp>
      <p:sp>
        <p:nvSpPr>
          <p:cNvPr id="8" name="Espace réservé du contenu 7"/>
          <p:cNvSpPr>
            <a:spLocks noGrp="1"/>
          </p:cNvSpPr>
          <p:nvPr>
            <p:ph idx="4294967295"/>
          </p:nvPr>
        </p:nvSpPr>
        <p:spPr>
          <a:xfrm>
            <a:off x="177800" y="914400"/>
            <a:ext cx="8229600" cy="4525963"/>
          </a:xfrm>
        </p:spPr>
        <p:txBody>
          <a:bodyPr>
            <a:normAutofit/>
          </a:bodyPr>
          <a:lstStyle/>
          <a:p>
            <a:pPr algn="just"/>
            <a:endParaRPr lang="fr-BE" dirty="0"/>
          </a:p>
          <a:p>
            <a:pPr algn="just"/>
            <a:endParaRPr lang="fr-BE" dirty="0"/>
          </a:p>
        </p:txBody>
      </p:sp>
      <p:sp>
        <p:nvSpPr>
          <p:cNvPr id="6" name="ZoneTexte 5"/>
          <p:cNvSpPr txBox="1"/>
          <p:nvPr/>
        </p:nvSpPr>
        <p:spPr>
          <a:xfrm>
            <a:off x="266700" y="2595982"/>
            <a:ext cx="9080500" cy="369332"/>
          </a:xfrm>
          <a:prstGeom prst="rect">
            <a:avLst/>
          </a:prstGeom>
          <a:noFill/>
        </p:spPr>
        <p:txBody>
          <a:bodyPr wrap="square" rtlCol="0">
            <a:spAutoFit/>
          </a:bodyPr>
          <a:lstStyle/>
          <a:p>
            <a:endParaRPr lang="fr-FR" dirty="0"/>
          </a:p>
        </p:txBody>
      </p:sp>
      <p:graphicFrame>
        <p:nvGraphicFramePr>
          <p:cNvPr id="3" name="Tableau 2">
            <a:extLst>
              <a:ext uri="{FF2B5EF4-FFF2-40B4-BE49-F238E27FC236}">
                <a16:creationId xmlns:a16="http://schemas.microsoft.com/office/drawing/2014/main" id="{FF517C26-6EA4-2A4E-842D-12ED99679EA1}"/>
              </a:ext>
            </a:extLst>
          </p:cNvPr>
          <p:cNvGraphicFramePr>
            <a:graphicFrameLocks noGrp="1"/>
          </p:cNvGraphicFramePr>
          <p:nvPr>
            <p:extLst>
              <p:ext uri="{D42A27DB-BD31-4B8C-83A1-F6EECF244321}">
                <p14:modId xmlns:p14="http://schemas.microsoft.com/office/powerpoint/2010/main" val="1654269767"/>
              </p:ext>
            </p:extLst>
          </p:nvPr>
        </p:nvGraphicFramePr>
        <p:xfrm>
          <a:off x="266700" y="914400"/>
          <a:ext cx="8775700" cy="5911850"/>
        </p:xfrm>
        <a:graphic>
          <a:graphicData uri="http://schemas.openxmlformats.org/drawingml/2006/table">
            <a:tbl>
              <a:tblPr firstRow="1" firstCol="1" bandRow="1">
                <a:tableStyleId>{5C22544A-7EE6-4342-B048-85BDC9FD1C3A}</a:tableStyleId>
              </a:tblPr>
              <a:tblGrid>
                <a:gridCol w="1285390">
                  <a:extLst>
                    <a:ext uri="{9D8B030D-6E8A-4147-A177-3AD203B41FA5}">
                      <a16:colId xmlns:a16="http://schemas.microsoft.com/office/drawing/2014/main" val="3291688325"/>
                    </a:ext>
                  </a:extLst>
                </a:gridCol>
                <a:gridCol w="1249037">
                  <a:extLst>
                    <a:ext uri="{9D8B030D-6E8A-4147-A177-3AD203B41FA5}">
                      <a16:colId xmlns:a16="http://schemas.microsoft.com/office/drawing/2014/main" val="2568731787"/>
                    </a:ext>
                  </a:extLst>
                </a:gridCol>
                <a:gridCol w="3330439">
                  <a:extLst>
                    <a:ext uri="{9D8B030D-6E8A-4147-A177-3AD203B41FA5}">
                      <a16:colId xmlns:a16="http://schemas.microsoft.com/office/drawing/2014/main" val="2186903704"/>
                    </a:ext>
                  </a:extLst>
                </a:gridCol>
                <a:gridCol w="2910834">
                  <a:extLst>
                    <a:ext uri="{9D8B030D-6E8A-4147-A177-3AD203B41FA5}">
                      <a16:colId xmlns:a16="http://schemas.microsoft.com/office/drawing/2014/main" val="38483096"/>
                    </a:ext>
                  </a:extLst>
                </a:gridCol>
              </a:tblGrid>
              <a:tr h="1057291">
                <a:tc gridSpan="4">
                  <a:txBody>
                    <a:bodyPr/>
                    <a:lstStyle/>
                    <a:p>
                      <a:pPr algn="ctr">
                        <a:spcAft>
                          <a:spcPts val="0"/>
                        </a:spcAft>
                      </a:pPr>
                      <a:r>
                        <a:rPr lang="fr-BE" sz="1600" b="1" dirty="0">
                          <a:effectLst/>
                        </a:rPr>
                        <a:t>Tableau 5. Comparaison seuils d’admissibilité à la libération conditionnelle en cas de condamnation par le tribunal correctionnel  (récidive de délit sur délit)  ou la cour d’assises  (récidive de crime sur délit)</a:t>
                      </a:r>
                    </a:p>
                    <a:p>
                      <a:pPr algn="ctr">
                        <a:spcAft>
                          <a:spcPts val="0"/>
                        </a:spcAft>
                      </a:pPr>
                      <a:r>
                        <a:rPr lang="fr-BE" sz="1600" b="1" dirty="0">
                          <a:effectLst/>
                        </a:rPr>
                        <a:t>(avant et après l’entrée en vigueur de la loi du 5 mai 2019)</a:t>
                      </a:r>
                      <a:endParaRPr lang="fr-BE" sz="1600" b="1"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237931984"/>
                  </a:ext>
                </a:extLst>
              </a:tr>
              <a:tr h="541333">
                <a:tc>
                  <a:txBody>
                    <a:bodyPr/>
                    <a:lstStyle/>
                    <a:p>
                      <a:pPr algn="ctr">
                        <a:spcAft>
                          <a:spcPts val="0"/>
                        </a:spcAft>
                      </a:pPr>
                      <a:r>
                        <a:rPr lang="fr-BE" sz="1600" dirty="0">
                          <a:effectLst/>
                        </a:rPr>
                        <a:t>Antécédent Judiciaire</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a:effectLst/>
                        </a:rPr>
                        <a:t>Nouvelle Infraction</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b="1" dirty="0">
                          <a:effectLst/>
                        </a:rPr>
                        <a:t>Avant 7 juin 2019</a:t>
                      </a:r>
                    </a:p>
                    <a:p>
                      <a:pPr algn="ctr">
                        <a:spcAft>
                          <a:spcPts val="0"/>
                        </a:spcAft>
                      </a:pPr>
                      <a:r>
                        <a:rPr lang="fr-BE" sz="1600" b="1" dirty="0">
                          <a:effectLst/>
                        </a:rPr>
                        <a:t> </a:t>
                      </a:r>
                      <a:endParaRPr lang="fr-BE" sz="16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b="1" dirty="0">
                          <a:effectLst/>
                        </a:rPr>
                        <a:t>Après 7 juin 2019</a:t>
                      </a:r>
                    </a:p>
                    <a:p>
                      <a:pPr algn="ctr">
                        <a:spcAft>
                          <a:spcPts val="0"/>
                        </a:spcAft>
                      </a:pPr>
                      <a:r>
                        <a:rPr lang="fr-BE" sz="1600" b="1" dirty="0">
                          <a:effectLst/>
                        </a:rPr>
                        <a:t> </a:t>
                      </a:r>
                      <a:endParaRPr lang="fr-BE" sz="1600" b="1"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21151975"/>
                  </a:ext>
                </a:extLst>
              </a:tr>
              <a:tr h="541333">
                <a:tc>
                  <a:txBody>
                    <a:bodyPr/>
                    <a:lstStyle/>
                    <a:p>
                      <a:pPr algn="ctr">
                        <a:spcAft>
                          <a:spcPts val="0"/>
                        </a:spcAft>
                      </a:pPr>
                      <a:r>
                        <a:rPr lang="fr-BE" sz="1600">
                          <a:effectLst/>
                        </a:rPr>
                        <a:t>Emp </a:t>
                      </a:r>
                    </a:p>
                    <a:p>
                      <a:pPr algn="ctr">
                        <a:spcAft>
                          <a:spcPts val="0"/>
                        </a:spcAft>
                      </a:pPr>
                      <a:r>
                        <a:rPr lang="fr-BE" sz="1600">
                          <a:effectLst/>
                        </a:rPr>
                        <a:t>min. 1 an </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dirty="0">
                          <a:effectLst/>
                        </a:rPr>
                        <a:t>5 à 10 ans</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1/3 si peine de réclusion </a:t>
                      </a:r>
                    </a:p>
                    <a:p>
                      <a:pPr algn="ctr">
                        <a:spcAft>
                          <a:spcPts val="0"/>
                        </a:spcAft>
                      </a:pPr>
                      <a:r>
                        <a:rPr lang="fr-BE" sz="1600" dirty="0">
                          <a:effectLst/>
                        </a:rPr>
                        <a:t>2/3 si peine d’emprisonnement  </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b="1" dirty="0">
                          <a:effectLst/>
                        </a:rPr>
                        <a:t>2/3 Peine </a:t>
                      </a:r>
                    </a:p>
                    <a:p>
                      <a:pPr algn="ctr">
                        <a:spcAft>
                          <a:spcPts val="0"/>
                        </a:spcAft>
                      </a:pPr>
                      <a:r>
                        <a:rPr lang="fr-BE" sz="1600" dirty="0">
                          <a:effectLst/>
                        </a:rPr>
                        <a:t>Réclusion/ </a:t>
                      </a:r>
                      <a:r>
                        <a:rPr lang="fr-BE" sz="1600" dirty="0" err="1">
                          <a:effectLst/>
                        </a:rPr>
                        <a:t>Emp</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945737289"/>
                  </a:ext>
                </a:extLst>
              </a:tr>
              <a:tr h="707230">
                <a:tc>
                  <a:txBody>
                    <a:bodyPr/>
                    <a:lstStyle/>
                    <a:p>
                      <a:pPr algn="ctr">
                        <a:spcAft>
                          <a:spcPts val="0"/>
                        </a:spcAft>
                      </a:pPr>
                      <a:r>
                        <a:rPr lang="fr-BE" sz="1600">
                          <a:effectLst/>
                        </a:rPr>
                        <a:t>Emp </a:t>
                      </a:r>
                    </a:p>
                    <a:p>
                      <a:pPr algn="ctr">
                        <a:spcAft>
                          <a:spcPts val="0"/>
                        </a:spcAft>
                      </a:pPr>
                      <a:r>
                        <a:rPr lang="fr-BE" sz="1600">
                          <a:effectLst/>
                        </a:rPr>
                        <a:t>min. 1 an</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dirty="0">
                          <a:effectLst/>
                        </a:rPr>
                        <a:t> 10 à 15 ans</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1/3 si peine de réclusion </a:t>
                      </a:r>
                    </a:p>
                    <a:p>
                      <a:pPr algn="ctr">
                        <a:spcAft>
                          <a:spcPts val="0"/>
                        </a:spcAft>
                      </a:pPr>
                      <a:r>
                        <a:rPr lang="fr-BE" sz="1600" dirty="0">
                          <a:effectLst/>
                        </a:rPr>
                        <a:t>2/3 si peine d’emprisonnement</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b="1" dirty="0">
                          <a:effectLst/>
                        </a:rPr>
                        <a:t>2/3 Peine</a:t>
                      </a:r>
                    </a:p>
                    <a:p>
                      <a:pPr algn="ctr">
                        <a:spcAft>
                          <a:spcPts val="0"/>
                        </a:spcAft>
                      </a:pPr>
                      <a:r>
                        <a:rPr lang="fr-BE" sz="1600" dirty="0">
                          <a:effectLst/>
                        </a:rPr>
                        <a:t>Réclusion/ </a:t>
                      </a:r>
                      <a:r>
                        <a:rPr lang="fr-BE" sz="1600" dirty="0" err="1">
                          <a:effectLst/>
                        </a:rPr>
                        <a:t>Emp</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605612054"/>
                  </a:ext>
                </a:extLst>
              </a:tr>
              <a:tr h="707230">
                <a:tc>
                  <a:txBody>
                    <a:bodyPr/>
                    <a:lstStyle/>
                    <a:p>
                      <a:pPr algn="ctr">
                        <a:spcAft>
                          <a:spcPts val="0"/>
                        </a:spcAft>
                      </a:pPr>
                      <a:r>
                        <a:rPr lang="fr-BE" sz="1600">
                          <a:effectLst/>
                        </a:rPr>
                        <a:t>Emp </a:t>
                      </a:r>
                    </a:p>
                    <a:p>
                      <a:pPr algn="ctr">
                        <a:spcAft>
                          <a:spcPts val="0"/>
                        </a:spcAft>
                      </a:pPr>
                      <a:r>
                        <a:rPr lang="fr-BE" sz="1600">
                          <a:effectLst/>
                        </a:rPr>
                        <a:t>min. 1 an </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a:effectLst/>
                        </a:rPr>
                        <a:t>Réclusion</a:t>
                      </a:r>
                    </a:p>
                    <a:p>
                      <a:pPr algn="ctr">
                        <a:spcAft>
                          <a:spcPts val="0"/>
                        </a:spcAft>
                      </a:pPr>
                      <a:r>
                        <a:rPr lang="fr-BE" sz="1600">
                          <a:effectLst/>
                        </a:rPr>
                        <a:t>15 à 20 ans</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1/3 si peine de réclusion </a:t>
                      </a:r>
                    </a:p>
                    <a:p>
                      <a:pPr algn="ctr">
                        <a:spcAft>
                          <a:spcPts val="0"/>
                        </a:spcAft>
                      </a:pPr>
                      <a:r>
                        <a:rPr lang="fr-BE" sz="1600" dirty="0">
                          <a:effectLst/>
                        </a:rPr>
                        <a:t>2/3 si peine d’emprisonnement</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b="1" dirty="0">
                          <a:effectLst/>
                        </a:rPr>
                        <a:t>2/3 Peine</a:t>
                      </a:r>
                    </a:p>
                    <a:p>
                      <a:pPr algn="ctr">
                        <a:spcAft>
                          <a:spcPts val="0"/>
                        </a:spcAft>
                      </a:pPr>
                      <a:r>
                        <a:rPr lang="fr-BE" sz="1600" dirty="0">
                          <a:effectLst/>
                        </a:rPr>
                        <a:t>Réclusion/ </a:t>
                      </a:r>
                      <a:r>
                        <a:rPr lang="fr-BE" sz="1600" dirty="0" err="1">
                          <a:effectLst/>
                        </a:rPr>
                        <a:t>Emp</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3412530244"/>
                  </a:ext>
                </a:extLst>
              </a:tr>
              <a:tr h="707230">
                <a:tc>
                  <a:txBody>
                    <a:bodyPr/>
                    <a:lstStyle/>
                    <a:p>
                      <a:pPr algn="ctr">
                        <a:spcAft>
                          <a:spcPts val="0"/>
                        </a:spcAft>
                      </a:pPr>
                      <a:r>
                        <a:rPr lang="fr-BE" sz="1600">
                          <a:effectLst/>
                        </a:rPr>
                        <a:t>Emp </a:t>
                      </a:r>
                    </a:p>
                    <a:p>
                      <a:pPr algn="ctr">
                        <a:spcAft>
                          <a:spcPts val="0"/>
                        </a:spcAft>
                      </a:pPr>
                      <a:r>
                        <a:rPr lang="fr-BE" sz="1600">
                          <a:effectLst/>
                        </a:rPr>
                        <a:t>min. 1 an</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a:effectLst/>
                        </a:rPr>
                        <a:t>Réclusion</a:t>
                      </a:r>
                    </a:p>
                    <a:p>
                      <a:pPr algn="ctr">
                        <a:spcAft>
                          <a:spcPts val="0"/>
                        </a:spcAft>
                      </a:pPr>
                      <a:r>
                        <a:rPr lang="fr-BE" sz="1600">
                          <a:effectLst/>
                        </a:rPr>
                        <a:t>20 à 30 ans</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1/3 si peine de réclusion </a:t>
                      </a:r>
                    </a:p>
                    <a:p>
                      <a:pPr algn="ctr">
                        <a:spcAft>
                          <a:spcPts val="0"/>
                        </a:spcAft>
                      </a:pPr>
                      <a:r>
                        <a:rPr lang="fr-BE" sz="1600" dirty="0">
                          <a:effectLst/>
                        </a:rPr>
                        <a:t>2/3 si peine d’emprisonnement</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dirty="0">
                          <a:effectLst/>
                        </a:rPr>
                        <a:t>1/3 si peine de réclusion </a:t>
                      </a:r>
                    </a:p>
                    <a:p>
                      <a:pPr algn="ctr">
                        <a:spcAft>
                          <a:spcPts val="0"/>
                        </a:spcAft>
                      </a:pPr>
                      <a:r>
                        <a:rPr lang="fr-BE" sz="1600" dirty="0">
                          <a:effectLst/>
                        </a:rPr>
                        <a:t>2/3 si peine d’emprisonnement</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1909216932"/>
                  </a:ext>
                </a:extLst>
              </a:tr>
              <a:tr h="1650203">
                <a:tc>
                  <a:txBody>
                    <a:bodyPr/>
                    <a:lstStyle/>
                    <a:p>
                      <a:pPr algn="ctr">
                        <a:spcAft>
                          <a:spcPts val="0"/>
                        </a:spcAft>
                      </a:pPr>
                      <a:r>
                        <a:rPr lang="fr-BE" sz="1600">
                          <a:effectLst/>
                        </a:rPr>
                        <a:t>Emp </a:t>
                      </a:r>
                    </a:p>
                    <a:p>
                      <a:pPr algn="ctr">
                        <a:spcAft>
                          <a:spcPts val="0"/>
                        </a:spcAft>
                      </a:pPr>
                      <a:r>
                        <a:rPr lang="fr-BE" sz="1600">
                          <a:effectLst/>
                        </a:rPr>
                        <a:t>min. 1 an</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a:effectLst/>
                        </a:rPr>
                        <a:t>Réclusion</a:t>
                      </a:r>
                    </a:p>
                    <a:p>
                      <a:pPr algn="ctr">
                        <a:spcAft>
                          <a:spcPts val="0"/>
                        </a:spcAft>
                      </a:pPr>
                      <a:r>
                        <a:rPr lang="fr-BE" sz="1600">
                          <a:effectLst/>
                        </a:rPr>
                        <a:t>à perpétuité</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1/3 si peine de réclusion </a:t>
                      </a:r>
                    </a:p>
                    <a:p>
                      <a:pPr algn="ctr">
                        <a:spcAft>
                          <a:spcPts val="0"/>
                        </a:spcAft>
                      </a:pPr>
                      <a:r>
                        <a:rPr lang="fr-BE" sz="1600" dirty="0">
                          <a:effectLst/>
                        </a:rPr>
                        <a:t>2/3 si peine d’emprisonnement</a:t>
                      </a:r>
                    </a:p>
                    <a:p>
                      <a:pPr algn="ctr">
                        <a:spcAft>
                          <a:spcPts val="0"/>
                        </a:spcAft>
                      </a:pPr>
                      <a:r>
                        <a:rPr lang="fr-BE" sz="1600" dirty="0">
                          <a:effectLst/>
                        </a:rPr>
                        <a:t>OU au minimum </a:t>
                      </a:r>
                    </a:p>
                    <a:p>
                      <a:pPr algn="ctr">
                        <a:spcAft>
                          <a:spcPts val="0"/>
                        </a:spcAft>
                      </a:pPr>
                      <a:r>
                        <a:rPr lang="fr-BE" sz="1600" dirty="0">
                          <a:effectLst/>
                        </a:rPr>
                        <a:t>15, 19 ou 23 ans </a:t>
                      </a:r>
                    </a:p>
                    <a:p>
                      <a:pPr algn="ctr">
                        <a:spcAft>
                          <a:spcPts val="0"/>
                        </a:spcAft>
                      </a:pPr>
                      <a:r>
                        <a:rPr lang="fr-BE" sz="1600" dirty="0">
                          <a:effectLst/>
                        </a:rPr>
                        <a:t>(si peine supérieure à 30 ans)</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dirty="0">
                          <a:effectLst/>
                        </a:rPr>
                        <a:t>1/3 si peine de réclusion </a:t>
                      </a:r>
                    </a:p>
                    <a:p>
                      <a:pPr algn="ctr">
                        <a:spcAft>
                          <a:spcPts val="0"/>
                        </a:spcAft>
                      </a:pPr>
                      <a:r>
                        <a:rPr lang="fr-BE" sz="1600" dirty="0">
                          <a:effectLst/>
                        </a:rPr>
                        <a:t>2/3 si peine d’emprisonnement</a:t>
                      </a:r>
                    </a:p>
                    <a:p>
                      <a:pPr algn="ctr">
                        <a:spcAft>
                          <a:spcPts val="0"/>
                        </a:spcAft>
                      </a:pPr>
                      <a:r>
                        <a:rPr lang="fr-BE" sz="1600" dirty="0">
                          <a:effectLst/>
                        </a:rPr>
                        <a:t>OU au minimum </a:t>
                      </a:r>
                    </a:p>
                    <a:p>
                      <a:pPr algn="ctr">
                        <a:spcAft>
                          <a:spcPts val="0"/>
                        </a:spcAft>
                      </a:pPr>
                      <a:r>
                        <a:rPr lang="fr-BE" sz="1600" dirty="0">
                          <a:effectLst/>
                        </a:rPr>
                        <a:t>15, 19 ou 23 ans </a:t>
                      </a:r>
                    </a:p>
                    <a:p>
                      <a:pPr algn="ctr">
                        <a:spcAft>
                          <a:spcPts val="0"/>
                        </a:spcAft>
                      </a:pPr>
                      <a:r>
                        <a:rPr lang="fr-BE" sz="1600" dirty="0">
                          <a:effectLst/>
                        </a:rPr>
                        <a:t>(si peine supérieure à 30 ans)</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3524917587"/>
                  </a:ext>
                </a:extLst>
              </a:tr>
            </a:tbl>
          </a:graphicData>
        </a:graphic>
      </p:graphicFrame>
      <p:sp>
        <p:nvSpPr>
          <p:cNvPr id="4" name="Rectangle 1">
            <a:extLst>
              <a:ext uri="{FF2B5EF4-FFF2-40B4-BE49-F238E27FC236}">
                <a16:creationId xmlns:a16="http://schemas.microsoft.com/office/drawing/2014/main" id="{9CAD9135-3EE2-7E4A-A1B2-7719655C7230}"/>
              </a:ext>
            </a:extLst>
          </p:cNvPr>
          <p:cNvSpPr>
            <a:spLocks noChangeArrowheads="1"/>
          </p:cNvSpPr>
          <p:nvPr/>
        </p:nvSpPr>
        <p:spPr bwMode="auto">
          <a:xfrm>
            <a:off x="1690688" y="17589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mc:AlternateContent xmlns:mc="http://schemas.openxmlformats.org/markup-compatibility/2006" xmlns:p14="http://schemas.microsoft.com/office/powerpoint/2010/main">
        <mc:Choice Requires="p14">
          <p:contentPart p14:bwMode="auto" r:id="rId3">
            <p14:nvContentPartPr>
              <p14:cNvPr id="2" name="Encre 1">
                <a:extLst>
                  <a:ext uri="{FF2B5EF4-FFF2-40B4-BE49-F238E27FC236}">
                    <a16:creationId xmlns:a16="http://schemas.microsoft.com/office/drawing/2014/main" id="{4B94A3CA-1FCF-7E4C-B80F-857D74DD7070}"/>
                  </a:ext>
                </a:extLst>
              </p14:cNvPr>
              <p14:cNvContentPartPr/>
              <p14:nvPr/>
            </p14:nvContentPartPr>
            <p14:xfrm>
              <a:off x="6464664" y="2404512"/>
              <a:ext cx="2443680" cy="1991160"/>
            </p14:xfrm>
          </p:contentPart>
        </mc:Choice>
        <mc:Fallback xmlns="">
          <p:pic>
            <p:nvPicPr>
              <p:cNvPr id="2" name="Encre 1">
                <a:extLst>
                  <a:ext uri="{FF2B5EF4-FFF2-40B4-BE49-F238E27FC236}">
                    <a16:creationId xmlns:a16="http://schemas.microsoft.com/office/drawing/2014/main" id="{4B94A3CA-1FCF-7E4C-B80F-857D74DD7070}"/>
                  </a:ext>
                </a:extLst>
              </p:cNvPr>
              <p:cNvPicPr/>
              <p:nvPr/>
            </p:nvPicPr>
            <p:blipFill>
              <a:blip r:embed="rId4"/>
              <a:stretch>
                <a:fillRect/>
              </a:stretch>
            </p:blipFill>
            <p:spPr>
              <a:xfrm>
                <a:off x="6456024" y="2395512"/>
                <a:ext cx="2461320" cy="20088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9" name="Encre 18">
                <a:extLst>
                  <a:ext uri="{FF2B5EF4-FFF2-40B4-BE49-F238E27FC236}">
                    <a16:creationId xmlns:a16="http://schemas.microsoft.com/office/drawing/2014/main" id="{01466EC8-8BB5-1846-A2E8-C34D5BE79C51}"/>
                  </a:ext>
                </a:extLst>
              </p14:cNvPr>
              <p14:cNvContentPartPr/>
              <p14:nvPr/>
            </p14:nvContentPartPr>
            <p14:xfrm>
              <a:off x="9083304" y="3537792"/>
              <a:ext cx="72720" cy="1514880"/>
            </p14:xfrm>
          </p:contentPart>
        </mc:Choice>
        <mc:Fallback xmlns="">
          <p:pic>
            <p:nvPicPr>
              <p:cNvPr id="19" name="Encre 18">
                <a:extLst>
                  <a:ext uri="{FF2B5EF4-FFF2-40B4-BE49-F238E27FC236}">
                    <a16:creationId xmlns:a16="http://schemas.microsoft.com/office/drawing/2014/main" id="{01466EC8-8BB5-1846-A2E8-C34D5BE79C51}"/>
                  </a:ext>
                </a:extLst>
              </p:cNvPr>
              <p:cNvPicPr/>
              <p:nvPr/>
            </p:nvPicPr>
            <p:blipFill>
              <a:blip r:embed="rId6"/>
              <a:stretch>
                <a:fillRect/>
              </a:stretch>
            </p:blipFill>
            <p:spPr>
              <a:xfrm>
                <a:off x="9029664" y="3429792"/>
                <a:ext cx="180360" cy="1730520"/>
              </a:xfrm>
              <a:prstGeom prst="rect">
                <a:avLst/>
              </a:prstGeom>
            </p:spPr>
          </p:pic>
        </mc:Fallback>
      </mc:AlternateContent>
    </p:spTree>
    <p:extLst>
      <p:ext uri="{BB962C8B-B14F-4D97-AF65-F5344CB8AC3E}">
        <p14:creationId xmlns:p14="http://schemas.microsoft.com/office/powerpoint/2010/main" val="1242182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idx="4294967295"/>
          </p:nvPr>
        </p:nvSpPr>
        <p:spPr>
          <a:xfrm>
            <a:off x="0" y="274638"/>
            <a:ext cx="8229600" cy="373062"/>
          </a:xfrm>
        </p:spPr>
        <p:txBody>
          <a:bodyPr>
            <a:noAutofit/>
          </a:bodyPr>
          <a:lstStyle/>
          <a:p>
            <a:r>
              <a:rPr lang="fr-FR" sz="2800" b="1" dirty="0">
                <a:solidFill>
                  <a:srgbClr val="FF0000"/>
                </a:solidFill>
              </a:rPr>
              <a:t>Du côté de l’administration pénitentiaire </a:t>
            </a:r>
          </a:p>
        </p:txBody>
      </p:sp>
      <p:sp>
        <p:nvSpPr>
          <p:cNvPr id="8" name="Espace réservé du contenu 7"/>
          <p:cNvSpPr>
            <a:spLocks noGrp="1"/>
          </p:cNvSpPr>
          <p:nvPr>
            <p:ph idx="4294967295"/>
          </p:nvPr>
        </p:nvSpPr>
        <p:spPr>
          <a:xfrm>
            <a:off x="177800" y="914400"/>
            <a:ext cx="8229600" cy="4525963"/>
          </a:xfrm>
        </p:spPr>
        <p:txBody>
          <a:bodyPr>
            <a:normAutofit/>
          </a:bodyPr>
          <a:lstStyle/>
          <a:p>
            <a:pPr algn="just"/>
            <a:endParaRPr lang="fr-BE" dirty="0"/>
          </a:p>
          <a:p>
            <a:pPr algn="just"/>
            <a:endParaRPr lang="fr-BE" dirty="0"/>
          </a:p>
        </p:txBody>
      </p:sp>
      <p:sp>
        <p:nvSpPr>
          <p:cNvPr id="2" name="ZoneTexte 1"/>
          <p:cNvSpPr txBox="1"/>
          <p:nvPr/>
        </p:nvSpPr>
        <p:spPr>
          <a:xfrm>
            <a:off x="104322" y="1318022"/>
            <a:ext cx="8852664" cy="7017306"/>
          </a:xfrm>
          <a:prstGeom prst="rect">
            <a:avLst/>
          </a:prstGeom>
          <a:noFill/>
        </p:spPr>
        <p:txBody>
          <a:bodyPr wrap="square" rtlCol="0">
            <a:spAutoFit/>
          </a:bodyPr>
          <a:lstStyle/>
          <a:p>
            <a:pPr marL="342900" indent="-342900" algn="just">
              <a:buFont typeface="Wingdings" charset="2"/>
              <a:buChar char="Ø"/>
            </a:pPr>
            <a:r>
              <a:rPr lang="fr-FR" sz="2400" b="1" dirty="0">
                <a:solidFill>
                  <a:srgbClr val="FF0000"/>
                </a:solidFill>
              </a:rPr>
              <a:t>Avant la loi du 5 mai 2019: </a:t>
            </a:r>
            <a:r>
              <a:rPr lang="fr-BE" sz="2400" dirty="0"/>
              <a:t>tous les condamnés étaient admissibles à LB au 1/3 peine </a:t>
            </a:r>
            <a:r>
              <a:rPr lang="fr-BE" sz="2400" dirty="0" err="1"/>
              <a:t>qu</a:t>
            </a:r>
            <a:r>
              <a:rPr lang="fr-FR" sz="2400" dirty="0"/>
              <a:t>'ils soient condamnés ou non en état de récidive (suite à jurisprudence CC).</a:t>
            </a:r>
          </a:p>
          <a:p>
            <a:pPr algn="just"/>
            <a:endParaRPr lang="fr-FR" sz="2400" b="1" dirty="0">
              <a:solidFill>
                <a:srgbClr val="FF0000"/>
              </a:solidFill>
            </a:endParaRPr>
          </a:p>
          <a:p>
            <a:pPr marL="342900" indent="-342900" algn="just">
              <a:buFont typeface="Wingdings" charset="2"/>
              <a:buChar char="Ø"/>
            </a:pPr>
            <a:r>
              <a:rPr lang="fr-FR" sz="2400" b="1" dirty="0">
                <a:solidFill>
                  <a:srgbClr val="FF0000"/>
                </a:solidFill>
              </a:rPr>
              <a:t>Depuis  la loi du 5 mai 2019 :</a:t>
            </a:r>
          </a:p>
          <a:p>
            <a:pPr marL="342900" indent="-342900" algn="just">
              <a:buFont typeface="Wingdings" charset="2"/>
              <a:buChar char="Ø"/>
            </a:pPr>
            <a:endParaRPr lang="fr-FR" sz="2400" b="1" dirty="0">
              <a:solidFill>
                <a:srgbClr val="FF0000"/>
              </a:solidFill>
            </a:endParaRPr>
          </a:p>
          <a:p>
            <a:pPr algn="just"/>
            <a:r>
              <a:rPr lang="fr-FR" sz="2400" b="1" dirty="0"/>
              <a:t> - Instructions </a:t>
            </a:r>
            <a:r>
              <a:rPr lang="fr-BE" sz="2400" b="1" dirty="0"/>
              <a:t>DGEI  du 28 mai 2019</a:t>
            </a:r>
            <a:r>
              <a:rPr lang="fr-BE" sz="2400" dirty="0"/>
              <a:t>: Prise en compte de l’état de récidive dans le calcul de l’admissibilité à la libération conditionnelle pour les </a:t>
            </a:r>
            <a:r>
              <a:rPr lang="fr-BE" sz="2400" u="sng" dirty="0"/>
              <a:t>condamnations retenant la récidive prononcées à partir du 7 juin 2019 </a:t>
            </a:r>
          </a:p>
          <a:p>
            <a:pPr algn="just"/>
            <a:endParaRPr lang="fr-BE" sz="2400" dirty="0"/>
          </a:p>
          <a:p>
            <a:pPr algn="just"/>
            <a:r>
              <a:rPr lang="fr-BE" sz="2400" dirty="0"/>
              <a:t>- </a:t>
            </a:r>
            <a:r>
              <a:rPr lang="fr-BE" sz="2400" b="1" dirty="0"/>
              <a:t>Instructions DGEI du 13 novembre 2019</a:t>
            </a:r>
            <a:r>
              <a:rPr lang="fr-BE" sz="2400" dirty="0"/>
              <a:t>: Etat de récidive ne doit être pris en considération, dans le calcul de l’admissibilité à la libération conditionnelle que pour les condamnations fondées sur des </a:t>
            </a:r>
            <a:r>
              <a:rPr lang="fr-BE" sz="2400" u="sng" dirty="0"/>
              <a:t>faits qui ont été commis à partir du 7 juin 2019</a:t>
            </a:r>
          </a:p>
          <a:p>
            <a:pPr marL="342900" indent="-342900" algn="just">
              <a:buFont typeface="Wingdings" charset="2"/>
              <a:buChar char="Ø"/>
            </a:pPr>
            <a:endParaRPr lang="fr-BE" sz="2400" dirty="0"/>
          </a:p>
          <a:p>
            <a:pPr marL="342900" indent="-342900" algn="just">
              <a:buFont typeface="Wingdings" charset="2"/>
              <a:buChar char="Ø"/>
            </a:pPr>
            <a:endParaRPr lang="fr-FR" sz="2400" dirty="0"/>
          </a:p>
          <a:p>
            <a:pPr marL="342900" indent="-342900" algn="just">
              <a:buFont typeface="Wingdings" charset="2"/>
              <a:buChar char="Ø"/>
            </a:pPr>
            <a:endParaRPr lang="fr-BE" sz="2400" dirty="0"/>
          </a:p>
          <a:p>
            <a:r>
              <a:rPr lang="fr-FR" dirty="0"/>
              <a:t> </a:t>
            </a:r>
          </a:p>
        </p:txBody>
      </p:sp>
    </p:spTree>
    <p:extLst>
      <p:ext uri="{BB962C8B-B14F-4D97-AF65-F5344CB8AC3E}">
        <p14:creationId xmlns:p14="http://schemas.microsoft.com/office/powerpoint/2010/main" val="2579485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idx="4294967295"/>
          </p:nvPr>
        </p:nvSpPr>
        <p:spPr>
          <a:xfrm>
            <a:off x="0" y="274638"/>
            <a:ext cx="8229600" cy="373062"/>
          </a:xfrm>
        </p:spPr>
        <p:txBody>
          <a:bodyPr>
            <a:noAutofit/>
          </a:bodyPr>
          <a:lstStyle/>
          <a:p>
            <a:r>
              <a:rPr lang="fr-FR" sz="2800" b="1" dirty="0">
                <a:solidFill>
                  <a:srgbClr val="FF0000"/>
                </a:solidFill>
              </a:rPr>
              <a:t>Conclusions/ Loi 5 mai 2019</a:t>
            </a:r>
          </a:p>
        </p:txBody>
      </p:sp>
      <p:sp>
        <p:nvSpPr>
          <p:cNvPr id="8" name="Espace réservé du contenu 7"/>
          <p:cNvSpPr>
            <a:spLocks noGrp="1"/>
          </p:cNvSpPr>
          <p:nvPr>
            <p:ph idx="4294967295"/>
          </p:nvPr>
        </p:nvSpPr>
        <p:spPr>
          <a:xfrm>
            <a:off x="177800" y="914400"/>
            <a:ext cx="8229600" cy="4525963"/>
          </a:xfrm>
        </p:spPr>
        <p:txBody>
          <a:bodyPr>
            <a:normAutofit/>
          </a:bodyPr>
          <a:lstStyle/>
          <a:p>
            <a:pPr algn="just"/>
            <a:endParaRPr lang="fr-BE" dirty="0"/>
          </a:p>
          <a:p>
            <a:pPr algn="just"/>
            <a:endParaRPr lang="fr-BE" dirty="0"/>
          </a:p>
        </p:txBody>
      </p:sp>
      <p:sp>
        <p:nvSpPr>
          <p:cNvPr id="2" name="ZoneTexte 1"/>
          <p:cNvSpPr txBox="1"/>
          <p:nvPr/>
        </p:nvSpPr>
        <p:spPr>
          <a:xfrm>
            <a:off x="104322" y="1318022"/>
            <a:ext cx="8852664" cy="5909310"/>
          </a:xfrm>
          <a:prstGeom prst="rect">
            <a:avLst/>
          </a:prstGeom>
          <a:noFill/>
        </p:spPr>
        <p:txBody>
          <a:bodyPr wrap="square" rtlCol="0">
            <a:spAutoFit/>
          </a:bodyPr>
          <a:lstStyle/>
          <a:p>
            <a:pPr marL="342900" indent="-342900">
              <a:buFont typeface="Arial" panose="020B0604020202020204" pitchFamily="34" charset="0"/>
              <a:buChar char="•"/>
            </a:pPr>
            <a:r>
              <a:rPr lang="fr-FR" sz="2400" dirty="0"/>
              <a:t>Législation en dépit du bon sens = Loi n’a pas mis fin à toutes les discriminations et en a créé d’autres</a:t>
            </a:r>
          </a:p>
          <a:p>
            <a:endParaRPr lang="fr-FR" sz="2400" dirty="0"/>
          </a:p>
          <a:p>
            <a:pPr marL="342900" indent="-342900">
              <a:buFont typeface="Wingdings" pitchFamily="2" charset="2"/>
              <a:buChar char="Ø"/>
            </a:pPr>
            <a:r>
              <a:rPr lang="fr-FR" sz="2400" b="1" dirty="0">
                <a:solidFill>
                  <a:srgbClr val="FF0000"/>
                </a:solidFill>
              </a:rPr>
              <a:t>Fixation Peine: </a:t>
            </a:r>
            <a:r>
              <a:rPr lang="fr-FR" sz="2400" dirty="0"/>
              <a:t>: Loi  ne devrait pas avoir beaucoup d’impact en pratique vu le peu de crimes déférés à la cour d’assises</a:t>
            </a:r>
          </a:p>
          <a:p>
            <a:endParaRPr lang="fr-FR" sz="2400" dirty="0"/>
          </a:p>
          <a:p>
            <a:pPr marL="342900" indent="-342900" algn="just">
              <a:buFont typeface="Wingdings" charset="2"/>
              <a:buChar char="Ø"/>
            </a:pPr>
            <a:r>
              <a:rPr lang="fr-FR" sz="2400" b="1" dirty="0">
                <a:solidFill>
                  <a:srgbClr val="FF0000"/>
                </a:solidFill>
              </a:rPr>
              <a:t>Exécution Peine: </a:t>
            </a:r>
            <a:r>
              <a:rPr lang="fr-FR" sz="2400" dirty="0"/>
              <a:t>Impact considérable puisque tous </a:t>
            </a:r>
            <a:r>
              <a:rPr lang="fr-BE" sz="2400" dirty="0"/>
              <a:t>les condamnés </a:t>
            </a:r>
            <a:r>
              <a:rPr lang="fr-FR" sz="2400" dirty="0"/>
              <a:t>en état de récidive </a:t>
            </a:r>
            <a:r>
              <a:rPr lang="fr-BE" sz="2400" dirty="0"/>
              <a:t>sont admissibles à LC aux 2/3 Peine</a:t>
            </a:r>
          </a:p>
          <a:p>
            <a:pPr algn="just"/>
            <a:endParaRPr lang="fr-BE" sz="2400" dirty="0"/>
          </a:p>
          <a:p>
            <a:pPr algn="just"/>
            <a:r>
              <a:rPr lang="fr-FR" sz="2400" dirty="0"/>
              <a:t>!Attention à l’application de la loi pénale dans le temps (crimes commis après le 7 juin 2019). </a:t>
            </a:r>
          </a:p>
          <a:p>
            <a:r>
              <a:rPr lang="fr-BE" sz="2400" dirty="0"/>
              <a:t>! </a:t>
            </a:r>
            <a:r>
              <a:rPr lang="fr-FR" sz="2400" dirty="0"/>
              <a:t>Attention aux nouvelles discriminations lorsque le crime est correctionnalisé (application jurisprudence de la CC)</a:t>
            </a:r>
          </a:p>
          <a:p>
            <a:pPr algn="just"/>
            <a:endParaRPr lang="fr-BE" sz="2400" dirty="0"/>
          </a:p>
          <a:p>
            <a:pPr marL="342900" indent="-342900" algn="just">
              <a:buFont typeface="Wingdings" charset="2"/>
              <a:buChar char="Ø"/>
            </a:pPr>
            <a:r>
              <a:rPr lang="fr-BE" sz="2400" dirty="0"/>
              <a:t>Recours introduit par la LDH le 29 novembre 2019.</a:t>
            </a:r>
            <a:endParaRPr lang="fr-FR" sz="2400" dirty="0"/>
          </a:p>
          <a:p>
            <a:r>
              <a:rPr lang="fr-FR" dirty="0"/>
              <a:t> </a:t>
            </a:r>
          </a:p>
        </p:txBody>
      </p:sp>
    </p:spTree>
    <p:extLst>
      <p:ext uri="{BB962C8B-B14F-4D97-AF65-F5344CB8AC3E}">
        <p14:creationId xmlns:p14="http://schemas.microsoft.com/office/powerpoint/2010/main" val="36660796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idx="4294967295"/>
          </p:nvPr>
        </p:nvSpPr>
        <p:spPr>
          <a:xfrm>
            <a:off x="0" y="274638"/>
            <a:ext cx="8229600" cy="373062"/>
          </a:xfrm>
        </p:spPr>
        <p:txBody>
          <a:bodyPr>
            <a:noAutofit/>
          </a:bodyPr>
          <a:lstStyle/>
          <a:p>
            <a:r>
              <a:rPr lang="fr-FR" sz="2800" b="1" dirty="0">
                <a:solidFill>
                  <a:srgbClr val="FF0000"/>
                </a:solidFill>
              </a:rPr>
              <a:t>Concours d’infractions</a:t>
            </a:r>
          </a:p>
        </p:txBody>
      </p:sp>
      <p:sp>
        <p:nvSpPr>
          <p:cNvPr id="8" name="Espace réservé du contenu 7"/>
          <p:cNvSpPr>
            <a:spLocks noGrp="1"/>
          </p:cNvSpPr>
          <p:nvPr>
            <p:ph idx="4294967295"/>
          </p:nvPr>
        </p:nvSpPr>
        <p:spPr>
          <a:xfrm>
            <a:off x="177800" y="914400"/>
            <a:ext cx="8229600" cy="4525963"/>
          </a:xfrm>
        </p:spPr>
        <p:txBody>
          <a:bodyPr>
            <a:normAutofit/>
          </a:bodyPr>
          <a:lstStyle/>
          <a:p>
            <a:pPr algn="just"/>
            <a:endParaRPr lang="fr-BE" dirty="0"/>
          </a:p>
          <a:p>
            <a:pPr algn="just"/>
            <a:endParaRPr lang="fr-BE" dirty="0"/>
          </a:p>
        </p:txBody>
      </p:sp>
      <p:sp>
        <p:nvSpPr>
          <p:cNvPr id="2" name="ZoneTexte 1"/>
          <p:cNvSpPr txBox="1"/>
          <p:nvPr/>
        </p:nvSpPr>
        <p:spPr>
          <a:xfrm>
            <a:off x="113536" y="752619"/>
            <a:ext cx="8852664" cy="6370975"/>
          </a:xfrm>
          <a:prstGeom prst="rect">
            <a:avLst/>
          </a:prstGeom>
          <a:noFill/>
        </p:spPr>
        <p:txBody>
          <a:bodyPr wrap="square" rtlCol="0">
            <a:spAutoFit/>
          </a:bodyPr>
          <a:lstStyle/>
          <a:p>
            <a:pPr marL="342900" indent="-342900" algn="just">
              <a:buFont typeface="Arial" panose="020B0604020202020204" pitchFamily="34" charset="0"/>
              <a:buChar char="•"/>
            </a:pPr>
            <a:r>
              <a:rPr lang="fr-BE" sz="2400" b="1" dirty="0"/>
              <a:t>La loi du 5 mai 2019 </a:t>
            </a:r>
            <a:r>
              <a:rPr lang="fr-BE" sz="2400" dirty="0"/>
              <a:t>a supprimé l’article 61 du Code pénal en matière de concours matériel d’infractions.</a:t>
            </a:r>
          </a:p>
          <a:p>
            <a:pPr marL="342900" indent="-342900" algn="just">
              <a:buFont typeface="Arial" panose="020B0604020202020204" pitchFamily="34" charset="0"/>
              <a:buChar char="•"/>
            </a:pPr>
            <a:endParaRPr lang="fr-BE" sz="2400" dirty="0"/>
          </a:p>
          <a:p>
            <a:pPr marL="342900" indent="-342900" algn="just">
              <a:buFont typeface="Arial" panose="020B0604020202020204" pitchFamily="34" charset="0"/>
              <a:buChar char="•"/>
            </a:pPr>
            <a:r>
              <a:rPr lang="fr-BE" sz="2400" dirty="0"/>
              <a:t>L’article 61 prévoyait que lorsqu’un crime concourait avec un ou plusieurs délits ou une ou plusieurs contraventions, la peine du crime était seule prononcée, par application de la règle de l’absorption </a:t>
            </a:r>
          </a:p>
          <a:p>
            <a:pPr marL="342900" indent="-342900" algn="just">
              <a:buFont typeface="Arial" panose="020B0604020202020204" pitchFamily="34" charset="0"/>
              <a:buChar char="•"/>
            </a:pPr>
            <a:endParaRPr lang="fr-BE" sz="2400" dirty="0"/>
          </a:p>
          <a:p>
            <a:pPr marL="342900" indent="-342900" algn="just">
              <a:buFont typeface="Arial" panose="020B0604020202020204" pitchFamily="34" charset="0"/>
              <a:buChar char="•"/>
            </a:pPr>
            <a:r>
              <a:rPr lang="fr-BE" sz="2400" b="1" dirty="0"/>
              <a:t>Avis 20 juin 2018 Collège des PG</a:t>
            </a:r>
            <a:r>
              <a:rPr lang="fr-BE" sz="2400" dirty="0"/>
              <a:t>: « toutes les décisions correctionnelles et/ou de police définitives intervenues entre la date de la commission des faits criminels et la date de l’arrêt de la cour d’assises font l’objet d’un rapport en grâce d’office en vue d’absorption, c’est-à-dire d’une remise de peine par arrêté royal ». </a:t>
            </a:r>
          </a:p>
          <a:p>
            <a:pPr marL="342900" indent="-342900" algn="just">
              <a:buFont typeface="Arial" panose="020B0604020202020204" pitchFamily="34" charset="0"/>
              <a:buChar char="•"/>
            </a:pPr>
            <a:endParaRPr lang="fr-BE" sz="2400" dirty="0"/>
          </a:p>
          <a:p>
            <a:pPr marL="342900" indent="-342900" algn="just">
              <a:buFont typeface="Arial" panose="020B0604020202020204" pitchFamily="34" charset="0"/>
              <a:buChar char="•"/>
            </a:pPr>
            <a:r>
              <a:rPr lang="fr-BE" sz="2400" dirty="0">
                <a:solidFill>
                  <a:srgbClr val="0000FF"/>
                </a:solidFill>
              </a:rPr>
              <a:t>Conséquence? = Cumul des peines de police, correctionnelles et criminelle </a:t>
            </a:r>
          </a:p>
          <a:p>
            <a:pPr marL="342900" indent="-342900">
              <a:buFont typeface="Arial" panose="020B0604020202020204" pitchFamily="34" charset="0"/>
              <a:buChar char="•"/>
            </a:pPr>
            <a:endParaRPr lang="fr-BE" sz="2400" dirty="0"/>
          </a:p>
        </p:txBody>
      </p:sp>
    </p:spTree>
    <p:extLst>
      <p:ext uri="{BB962C8B-B14F-4D97-AF65-F5344CB8AC3E}">
        <p14:creationId xmlns:p14="http://schemas.microsoft.com/office/powerpoint/2010/main" val="3034241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idx="4294967295"/>
          </p:nvPr>
        </p:nvSpPr>
        <p:spPr>
          <a:xfrm>
            <a:off x="0" y="274638"/>
            <a:ext cx="8229600" cy="373062"/>
          </a:xfrm>
        </p:spPr>
        <p:txBody>
          <a:bodyPr>
            <a:noAutofit/>
          </a:bodyPr>
          <a:lstStyle/>
          <a:p>
            <a:r>
              <a:rPr lang="fr-FR" sz="2800" b="1" dirty="0">
                <a:solidFill>
                  <a:srgbClr val="FF0000"/>
                </a:solidFill>
              </a:rPr>
              <a:t>Concours d’infractions</a:t>
            </a:r>
          </a:p>
        </p:txBody>
      </p:sp>
      <p:sp>
        <p:nvSpPr>
          <p:cNvPr id="8" name="Espace réservé du contenu 7"/>
          <p:cNvSpPr>
            <a:spLocks noGrp="1"/>
          </p:cNvSpPr>
          <p:nvPr>
            <p:ph idx="4294967295"/>
          </p:nvPr>
        </p:nvSpPr>
        <p:spPr>
          <a:xfrm>
            <a:off x="177800" y="914400"/>
            <a:ext cx="8229600" cy="4525963"/>
          </a:xfrm>
        </p:spPr>
        <p:txBody>
          <a:bodyPr>
            <a:normAutofit/>
          </a:bodyPr>
          <a:lstStyle/>
          <a:p>
            <a:pPr algn="just"/>
            <a:endParaRPr lang="fr-BE" dirty="0"/>
          </a:p>
          <a:p>
            <a:pPr algn="just"/>
            <a:endParaRPr lang="fr-BE" dirty="0"/>
          </a:p>
        </p:txBody>
      </p:sp>
      <p:sp>
        <p:nvSpPr>
          <p:cNvPr id="2" name="ZoneTexte 1"/>
          <p:cNvSpPr txBox="1"/>
          <p:nvPr/>
        </p:nvSpPr>
        <p:spPr>
          <a:xfrm>
            <a:off x="113536" y="1417637"/>
            <a:ext cx="8852664" cy="5478423"/>
          </a:xfrm>
          <a:prstGeom prst="rect">
            <a:avLst/>
          </a:prstGeom>
          <a:noFill/>
        </p:spPr>
        <p:txBody>
          <a:bodyPr wrap="square" rtlCol="0">
            <a:spAutoFit/>
          </a:bodyPr>
          <a:lstStyle/>
          <a:p>
            <a:pPr marL="342900" indent="-342900" algn="just">
              <a:buFont typeface="Arial" panose="020B0604020202020204" pitchFamily="34" charset="0"/>
              <a:buChar char="•"/>
            </a:pPr>
            <a:r>
              <a:rPr lang="fr-BE" sz="2400" dirty="0"/>
              <a:t>Discrimination avec l’article 62 CP?</a:t>
            </a:r>
          </a:p>
          <a:p>
            <a:pPr marL="342900" indent="-342900" algn="just">
              <a:buFont typeface="Arial" panose="020B0604020202020204" pitchFamily="34" charset="0"/>
              <a:buChar char="•"/>
            </a:pPr>
            <a:endParaRPr lang="fr-BE" sz="2400" dirty="0"/>
          </a:p>
          <a:p>
            <a:pPr marL="342900" indent="-342900" algn="just">
              <a:buFont typeface="Arial" panose="020B0604020202020204" pitchFamily="34" charset="0"/>
              <a:buChar char="•"/>
            </a:pPr>
            <a:r>
              <a:rPr lang="fr-BE" sz="2400" dirty="0"/>
              <a:t>Art. 62 concerne le concours de plusieurs crimes =  une seule peine, la plus forte, éventuellement majorée d’un plafond de cinq ans de réclusion.   </a:t>
            </a:r>
          </a:p>
          <a:p>
            <a:pPr marL="342900" indent="-342900" algn="just">
              <a:buFont typeface="Arial" panose="020B0604020202020204" pitchFamily="34" charset="0"/>
              <a:buChar char="•"/>
            </a:pPr>
            <a:endParaRPr lang="fr-BE" sz="2400" dirty="0"/>
          </a:p>
          <a:p>
            <a:pPr marL="342900" indent="-342900" algn="just">
              <a:buFont typeface="Arial" panose="020B0604020202020204" pitchFamily="34" charset="0"/>
              <a:buChar char="•"/>
            </a:pPr>
            <a:r>
              <a:rPr lang="fr-BE" sz="2400" dirty="0"/>
              <a:t>Pour éviter toute discrimination, il faut dès lors veiller à ce que le total des peines correctionnelles, cumulées avec la peine criminelle, n’excède pas l’augmentation de cinq ans prévue à l’article 62 du Code pénal.</a:t>
            </a:r>
          </a:p>
          <a:p>
            <a:pPr marL="342900" indent="-342900" algn="just">
              <a:buFont typeface="Arial" panose="020B0604020202020204" pitchFamily="34" charset="0"/>
              <a:buChar char="•"/>
            </a:pPr>
            <a:endParaRPr lang="fr-BE" sz="2400" dirty="0"/>
          </a:p>
          <a:p>
            <a:pPr marL="342900" indent="-342900" algn="just">
              <a:buFont typeface="Arial" panose="020B0604020202020204" pitchFamily="34" charset="0"/>
              <a:buChar char="•"/>
            </a:pPr>
            <a:r>
              <a:rPr lang="fr-BE" sz="2400" dirty="0"/>
              <a:t>Ne concerne pas le concours idéal d’infractions (= art. 65 du Code pénal).</a:t>
            </a:r>
          </a:p>
          <a:p>
            <a:pPr marL="342900" indent="-342900">
              <a:buFont typeface="Arial" panose="020B0604020202020204" pitchFamily="34" charset="0"/>
              <a:buChar char="•"/>
            </a:pPr>
            <a:endParaRPr lang="fr-BE" dirty="0"/>
          </a:p>
          <a:p>
            <a:pPr marL="342900" indent="-342900">
              <a:buFont typeface="Arial" panose="020B0604020202020204" pitchFamily="34" charset="0"/>
              <a:buChar char="•"/>
            </a:pPr>
            <a:endParaRPr lang="fr-FR" sz="2000" dirty="0"/>
          </a:p>
        </p:txBody>
      </p:sp>
    </p:spTree>
    <p:extLst>
      <p:ext uri="{BB962C8B-B14F-4D97-AF65-F5344CB8AC3E}">
        <p14:creationId xmlns:p14="http://schemas.microsoft.com/office/powerpoint/2010/main" val="1299616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idx="4294967295"/>
          </p:nvPr>
        </p:nvSpPr>
        <p:spPr>
          <a:xfrm>
            <a:off x="0" y="274638"/>
            <a:ext cx="8229600" cy="373062"/>
          </a:xfrm>
        </p:spPr>
        <p:txBody>
          <a:bodyPr>
            <a:noAutofit/>
          </a:bodyPr>
          <a:lstStyle/>
          <a:p>
            <a:endParaRPr lang="fr-FR" sz="2800" b="1" dirty="0">
              <a:solidFill>
                <a:srgbClr val="FF0000"/>
              </a:solidFill>
            </a:endParaRPr>
          </a:p>
        </p:txBody>
      </p:sp>
      <p:sp>
        <p:nvSpPr>
          <p:cNvPr id="8" name="Espace réservé du contenu 7"/>
          <p:cNvSpPr>
            <a:spLocks noGrp="1"/>
          </p:cNvSpPr>
          <p:nvPr>
            <p:ph idx="4294967295"/>
          </p:nvPr>
        </p:nvSpPr>
        <p:spPr>
          <a:xfrm>
            <a:off x="177800" y="914400"/>
            <a:ext cx="8229600" cy="4525963"/>
          </a:xfrm>
        </p:spPr>
        <p:txBody>
          <a:bodyPr>
            <a:normAutofit/>
          </a:bodyPr>
          <a:lstStyle/>
          <a:p>
            <a:pPr algn="just"/>
            <a:endParaRPr lang="fr-BE" dirty="0"/>
          </a:p>
          <a:p>
            <a:pPr algn="just"/>
            <a:endParaRPr lang="fr-BE" dirty="0"/>
          </a:p>
        </p:txBody>
      </p:sp>
      <p:sp>
        <p:nvSpPr>
          <p:cNvPr id="2" name="ZoneTexte 1"/>
          <p:cNvSpPr txBox="1"/>
          <p:nvPr/>
        </p:nvSpPr>
        <p:spPr>
          <a:xfrm>
            <a:off x="0" y="2382560"/>
            <a:ext cx="8852664" cy="1046440"/>
          </a:xfrm>
          <a:prstGeom prst="rect">
            <a:avLst/>
          </a:prstGeom>
          <a:noFill/>
        </p:spPr>
        <p:txBody>
          <a:bodyPr wrap="square" rtlCol="0">
            <a:spAutoFit/>
          </a:bodyPr>
          <a:lstStyle/>
          <a:p>
            <a:pPr algn="ctr"/>
            <a:r>
              <a:rPr lang="fr-BE" sz="2400" dirty="0">
                <a:solidFill>
                  <a:srgbClr val="FF0000"/>
                </a:solidFill>
              </a:rPr>
              <a:t>MERCI DE VOTRE ECOUTE!</a:t>
            </a:r>
          </a:p>
          <a:p>
            <a:pPr marL="342900" indent="-342900" algn="ctr">
              <a:buFont typeface="Arial" panose="020B0604020202020204" pitchFamily="34" charset="0"/>
              <a:buChar char="•"/>
            </a:pPr>
            <a:endParaRPr lang="fr-BE" dirty="0">
              <a:solidFill>
                <a:srgbClr val="FF0000"/>
              </a:solidFill>
            </a:endParaRPr>
          </a:p>
          <a:p>
            <a:pPr marL="342900" indent="-342900">
              <a:buFont typeface="Arial" panose="020B0604020202020204" pitchFamily="34" charset="0"/>
              <a:buChar char="•"/>
            </a:pPr>
            <a:endParaRPr lang="fr-FR" sz="2000" dirty="0"/>
          </a:p>
        </p:txBody>
      </p:sp>
    </p:spTree>
    <p:extLst>
      <p:ext uri="{BB962C8B-B14F-4D97-AF65-F5344CB8AC3E}">
        <p14:creationId xmlns:p14="http://schemas.microsoft.com/office/powerpoint/2010/main" val="836732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57200" y="274638"/>
            <a:ext cx="8229600" cy="893762"/>
          </a:xfrm>
        </p:spPr>
        <p:txBody>
          <a:bodyPr>
            <a:noAutofit/>
          </a:bodyPr>
          <a:lstStyle/>
          <a:p>
            <a:r>
              <a:rPr lang="fr-BE" sz="2800" b="1" dirty="0">
                <a:solidFill>
                  <a:srgbClr val="FF0000"/>
                </a:solidFill>
              </a:rPr>
              <a:t>PLAN</a:t>
            </a:r>
            <a:endParaRPr lang="fr-FR" sz="2800" b="1" dirty="0">
              <a:solidFill>
                <a:srgbClr val="FF0000"/>
              </a:solidFill>
            </a:endParaRPr>
          </a:p>
        </p:txBody>
      </p:sp>
      <p:sp>
        <p:nvSpPr>
          <p:cNvPr id="3" name="Espace réservé du contenu 2"/>
          <p:cNvSpPr>
            <a:spLocks noGrp="1"/>
          </p:cNvSpPr>
          <p:nvPr>
            <p:ph idx="1"/>
          </p:nvPr>
        </p:nvSpPr>
        <p:spPr>
          <a:xfrm>
            <a:off x="457200" y="1054100"/>
            <a:ext cx="8229600" cy="5072063"/>
          </a:xfrm>
        </p:spPr>
        <p:txBody>
          <a:bodyPr>
            <a:noAutofit/>
          </a:bodyPr>
          <a:lstStyle/>
          <a:p>
            <a:pPr algn="just">
              <a:buFont typeface="Arial" panose="020B0604020202020204" pitchFamily="34" charset="0"/>
              <a:buChar char="•"/>
            </a:pPr>
            <a:r>
              <a:rPr lang="fr-BE" sz="2800" dirty="0"/>
              <a:t>Loi du 5 mai 2019 insérant dans le Code pénal un article 55</a:t>
            </a:r>
            <a:r>
              <a:rPr lang="fr-BE" sz="2800" i="1" dirty="0"/>
              <a:t>bis</a:t>
            </a:r>
            <a:r>
              <a:rPr lang="fr-BE" sz="2800" dirty="0"/>
              <a:t>, en ce qui concerne la récidive, qui introduit la </a:t>
            </a:r>
            <a:r>
              <a:rPr lang="fr-BE" sz="2800" b="1" dirty="0"/>
              <a:t>récidive de crime sur délit </a:t>
            </a:r>
          </a:p>
          <a:p>
            <a:pPr algn="just">
              <a:buFont typeface="Arial" panose="020B0604020202020204" pitchFamily="34" charset="0"/>
              <a:buChar char="•"/>
            </a:pPr>
            <a:r>
              <a:rPr lang="fr-BE" sz="2800" dirty="0"/>
              <a:t>Loi du 5 mai 2019 portant des dispositions diverses en matière pénale qui supprime l’article 61 du Code pénal concernant le </a:t>
            </a:r>
            <a:r>
              <a:rPr lang="fr-BE" sz="2800" b="1" dirty="0"/>
              <a:t>concours matériel d’infractions </a:t>
            </a:r>
          </a:p>
          <a:p>
            <a:pPr algn="just">
              <a:buFont typeface="Arial" panose="020B0604020202020204" pitchFamily="34" charset="0"/>
              <a:buChar char="•"/>
            </a:pPr>
            <a:r>
              <a:rPr lang="fr-BE" sz="2800" i="1" dirty="0"/>
              <a:t>La même loi du 5 mai 2019 concernant le contenu de la </a:t>
            </a:r>
            <a:r>
              <a:rPr lang="fr-BE" sz="2800" b="1" i="1" dirty="0"/>
              <a:t>peine de travail </a:t>
            </a:r>
            <a:r>
              <a:rPr lang="fr-BE" sz="2800" i="1" dirty="0"/>
              <a:t>ou de la </a:t>
            </a:r>
            <a:r>
              <a:rPr lang="fr-BE" sz="2800" b="1" i="1" dirty="0"/>
              <a:t>peine de probation autonome </a:t>
            </a:r>
            <a:r>
              <a:rPr lang="fr-BE" sz="2800" i="1" dirty="0"/>
              <a:t>pour les condamnations en matière de racisme, xénophobie, négationnisme, discrimination ou sexisme</a:t>
            </a:r>
          </a:p>
        </p:txBody>
      </p:sp>
      <p:sp>
        <p:nvSpPr>
          <p:cNvPr id="6" name="ZoneTexte 5"/>
          <p:cNvSpPr txBox="1"/>
          <p:nvPr/>
        </p:nvSpPr>
        <p:spPr>
          <a:xfrm>
            <a:off x="4697732" y="2595982"/>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3344699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57200" y="274638"/>
            <a:ext cx="8229600" cy="893762"/>
          </a:xfrm>
        </p:spPr>
        <p:txBody>
          <a:bodyPr>
            <a:noAutofit/>
          </a:bodyPr>
          <a:lstStyle/>
          <a:p>
            <a:r>
              <a:rPr lang="fr-BE" sz="2800" b="1" dirty="0">
                <a:solidFill>
                  <a:srgbClr val="FF0000"/>
                </a:solidFill>
              </a:rPr>
              <a:t>Loi du 5 mai 2019: Récidive de crime sur délit</a:t>
            </a:r>
            <a:endParaRPr lang="fr-FR" sz="2800" b="1" dirty="0">
              <a:solidFill>
                <a:srgbClr val="FF0000"/>
              </a:solidFill>
            </a:endParaRPr>
          </a:p>
        </p:txBody>
      </p:sp>
      <p:sp>
        <p:nvSpPr>
          <p:cNvPr id="3" name="Espace réservé du contenu 2"/>
          <p:cNvSpPr>
            <a:spLocks noGrp="1"/>
          </p:cNvSpPr>
          <p:nvPr>
            <p:ph idx="1"/>
          </p:nvPr>
        </p:nvSpPr>
        <p:spPr>
          <a:xfrm>
            <a:off x="457200" y="1054100"/>
            <a:ext cx="8229600" cy="5072063"/>
          </a:xfrm>
        </p:spPr>
        <p:txBody>
          <a:bodyPr>
            <a:normAutofit fontScale="92500" lnSpcReduction="10000"/>
          </a:bodyPr>
          <a:lstStyle/>
          <a:p>
            <a:pPr marL="0" indent="0" algn="ctr">
              <a:buNone/>
            </a:pPr>
            <a:r>
              <a:rPr lang="fr-FR" sz="3000" b="1" dirty="0"/>
              <a:t>Préalable: Jurisprudence de la Cour constitutionnelle</a:t>
            </a:r>
          </a:p>
          <a:p>
            <a:pPr marL="0" indent="0">
              <a:buNone/>
            </a:pPr>
            <a:endParaRPr lang="fr-FR" u="sng" dirty="0"/>
          </a:p>
          <a:p>
            <a:pPr algn="just"/>
            <a:r>
              <a:rPr lang="fr-BE" dirty="0"/>
              <a:t>Dans plusieurs arrêts, la Cour constitutionnelle a estimé que le prévenu qui, après avoir encouru une </a:t>
            </a:r>
            <a:r>
              <a:rPr lang="fr-BE" b="1" dirty="0"/>
              <a:t>peine correctionnelle</a:t>
            </a:r>
            <a:r>
              <a:rPr lang="fr-BE" dirty="0"/>
              <a:t>, est renvoyé devant la </a:t>
            </a:r>
            <a:r>
              <a:rPr lang="fr-BE" u="sng" dirty="0"/>
              <a:t>cour d’assises </a:t>
            </a:r>
            <a:r>
              <a:rPr lang="fr-BE" dirty="0"/>
              <a:t>du chef d’un </a:t>
            </a:r>
            <a:r>
              <a:rPr lang="fr-BE" b="1" dirty="0"/>
              <a:t>crime </a:t>
            </a:r>
            <a:r>
              <a:rPr lang="fr-BE" dirty="0"/>
              <a:t>(non correctionnalisé), se trouve dans une situation nettement plus favorable que s’il était renvoyé devant le </a:t>
            </a:r>
            <a:r>
              <a:rPr lang="fr-BE" u="sng" dirty="0"/>
              <a:t>tribunal correctionnel </a:t>
            </a:r>
            <a:r>
              <a:rPr lang="fr-BE" dirty="0"/>
              <a:t>du chef du même crime (correctionnalisé), tant au niveau de la </a:t>
            </a:r>
            <a:r>
              <a:rPr lang="fr-BE" dirty="0">
                <a:solidFill>
                  <a:srgbClr val="0070C0"/>
                </a:solidFill>
              </a:rPr>
              <a:t>fixation</a:t>
            </a:r>
            <a:r>
              <a:rPr lang="fr-BE" dirty="0"/>
              <a:t> de la peine qu’au stade de son </a:t>
            </a:r>
            <a:r>
              <a:rPr lang="fr-BE" dirty="0">
                <a:solidFill>
                  <a:srgbClr val="0070C0"/>
                </a:solidFill>
              </a:rPr>
              <a:t>exécution</a:t>
            </a:r>
            <a:r>
              <a:rPr lang="fr-BE" dirty="0"/>
              <a:t>. </a:t>
            </a:r>
          </a:p>
        </p:txBody>
      </p:sp>
      <p:sp>
        <p:nvSpPr>
          <p:cNvPr id="6" name="ZoneTexte 5"/>
          <p:cNvSpPr txBox="1"/>
          <p:nvPr/>
        </p:nvSpPr>
        <p:spPr>
          <a:xfrm>
            <a:off x="4697732" y="2595982"/>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1113207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57200" y="274638"/>
            <a:ext cx="8229600" cy="893762"/>
          </a:xfrm>
        </p:spPr>
        <p:txBody>
          <a:bodyPr>
            <a:noAutofit/>
          </a:bodyPr>
          <a:lstStyle/>
          <a:p>
            <a:r>
              <a:rPr lang="fr-BE" sz="2800" b="1" dirty="0">
                <a:solidFill>
                  <a:srgbClr val="FF0000"/>
                </a:solidFill>
              </a:rPr>
              <a:t>Jurisprudence CC</a:t>
            </a:r>
            <a:endParaRPr lang="fr-FR" sz="2800" b="1" dirty="0">
              <a:solidFill>
                <a:srgbClr val="FF0000"/>
              </a:solidFill>
            </a:endParaRPr>
          </a:p>
        </p:txBody>
      </p:sp>
      <p:sp>
        <p:nvSpPr>
          <p:cNvPr id="3" name="Espace réservé du contenu 2"/>
          <p:cNvSpPr>
            <a:spLocks noGrp="1"/>
          </p:cNvSpPr>
          <p:nvPr>
            <p:ph idx="1"/>
          </p:nvPr>
        </p:nvSpPr>
        <p:spPr>
          <a:xfrm>
            <a:off x="457200" y="1054100"/>
            <a:ext cx="8229600" cy="5168900"/>
          </a:xfrm>
        </p:spPr>
        <p:txBody>
          <a:bodyPr>
            <a:normAutofit fontScale="85000" lnSpcReduction="20000"/>
          </a:bodyPr>
          <a:lstStyle/>
          <a:p>
            <a:pPr algn="just"/>
            <a:r>
              <a:rPr lang="fr-BE" sz="3000" dirty="0">
                <a:solidFill>
                  <a:srgbClr val="0070C0"/>
                </a:solidFill>
              </a:rPr>
              <a:t>Fixation Peine </a:t>
            </a:r>
            <a:r>
              <a:rPr lang="fr-BE" sz="3000" dirty="0"/>
              <a:t>= </a:t>
            </a:r>
            <a:r>
              <a:rPr lang="fr-BE" sz="3000" u="sng" dirty="0"/>
              <a:t>Prévenu renvoyé au tribunal correctionnel</a:t>
            </a:r>
            <a:r>
              <a:rPr lang="fr-BE" sz="3000" dirty="0"/>
              <a:t> (crime correctionnalisé) après avoir été condamné à une peine d’emprisonnement </a:t>
            </a:r>
            <a:r>
              <a:rPr lang="fr-BE" sz="3000" dirty="0">
                <a:solidFill>
                  <a:srgbClr val="0000FF"/>
                </a:solidFill>
              </a:rPr>
              <a:t>(= délit sur délit</a:t>
            </a:r>
            <a:r>
              <a:rPr lang="fr-BE" sz="3000" dirty="0"/>
              <a:t>) risquait d’encourir une </a:t>
            </a:r>
            <a:r>
              <a:rPr lang="fr-BE" sz="3000" u="sng" dirty="0"/>
              <a:t>peine supérieure </a:t>
            </a:r>
            <a:r>
              <a:rPr lang="fr-BE" sz="3000" dirty="0"/>
              <a:t>que celui renvoyé pour le même crime commis dans les mêmes circonstances à la </a:t>
            </a:r>
            <a:r>
              <a:rPr lang="fr-BE" sz="3000" u="sng" dirty="0"/>
              <a:t>cour d’assises</a:t>
            </a:r>
            <a:r>
              <a:rPr lang="fr-BE" sz="3000" dirty="0"/>
              <a:t> (</a:t>
            </a:r>
            <a:r>
              <a:rPr lang="fr-BE" sz="3000" dirty="0">
                <a:solidFill>
                  <a:srgbClr val="0000FF"/>
                </a:solidFill>
              </a:rPr>
              <a:t>pas récidive</a:t>
            </a:r>
            <a:r>
              <a:rPr lang="fr-BE" sz="3000" dirty="0"/>
              <a:t>).</a:t>
            </a:r>
          </a:p>
          <a:p>
            <a:pPr marL="0" indent="0" algn="just">
              <a:buNone/>
            </a:pPr>
            <a:endParaRPr lang="fr-BE" sz="3000" dirty="0"/>
          </a:p>
          <a:p>
            <a:pPr algn="just">
              <a:buFont typeface="Wingdings" pitchFamily="2" charset="2"/>
              <a:buChar char="Ø"/>
            </a:pPr>
            <a:r>
              <a:rPr lang="fr-BE" dirty="0">
                <a:solidFill>
                  <a:srgbClr val="FF0000"/>
                </a:solidFill>
              </a:rPr>
              <a:t>Violation articles 10 et 11 de la Constitution</a:t>
            </a:r>
          </a:p>
          <a:p>
            <a:pPr algn="just"/>
            <a:endParaRPr lang="fr-BE" sz="3000" dirty="0"/>
          </a:p>
          <a:p>
            <a:pPr marL="0" indent="0" algn="just">
              <a:buNone/>
            </a:pPr>
            <a:r>
              <a:rPr lang="fr-BE" sz="3000" dirty="0">
                <a:solidFill>
                  <a:srgbClr val="0070C0"/>
                </a:solidFill>
              </a:rPr>
              <a:t>Conséquence = </a:t>
            </a:r>
            <a:r>
              <a:rPr lang="fr-BE" dirty="0">
                <a:solidFill>
                  <a:srgbClr val="000000"/>
                </a:solidFill>
              </a:rPr>
              <a:t>TC ne pouvait plus condamner </a:t>
            </a:r>
            <a:r>
              <a:rPr lang="fr-BE" dirty="0"/>
              <a:t>le prévenu à une peine d’emprisonnement dont la durée excède le  maximum de la peine de réclusion qui aurait pu être imposée par la cour d’assises, ayant constaté des circonstances atténuantes </a:t>
            </a:r>
            <a:endParaRPr lang="fr-BE" b="1" dirty="0">
              <a:solidFill>
                <a:srgbClr val="FF0000"/>
              </a:solidFill>
            </a:endParaRPr>
          </a:p>
          <a:p>
            <a:pPr marL="0" indent="0" algn="just">
              <a:buNone/>
            </a:pPr>
            <a:endParaRPr lang="fr-BE" sz="3000" dirty="0">
              <a:solidFill>
                <a:srgbClr val="0070C0"/>
              </a:solidFill>
            </a:endParaRPr>
          </a:p>
          <a:p>
            <a:endParaRPr lang="fr-FR" sz="2800" dirty="0"/>
          </a:p>
        </p:txBody>
      </p:sp>
      <p:sp>
        <p:nvSpPr>
          <p:cNvPr id="6" name="ZoneTexte 5"/>
          <p:cNvSpPr txBox="1"/>
          <p:nvPr/>
        </p:nvSpPr>
        <p:spPr>
          <a:xfrm>
            <a:off x="4697732" y="2595982"/>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733682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57200" y="274638"/>
            <a:ext cx="8229600" cy="893762"/>
          </a:xfrm>
        </p:spPr>
        <p:txBody>
          <a:bodyPr>
            <a:noAutofit/>
          </a:bodyPr>
          <a:lstStyle/>
          <a:p>
            <a:r>
              <a:rPr lang="fr-BE" sz="2800" b="1" dirty="0">
                <a:solidFill>
                  <a:srgbClr val="FF0000"/>
                </a:solidFill>
              </a:rPr>
              <a:t>Jurisprudence CC</a:t>
            </a:r>
            <a:endParaRPr lang="fr-FR" sz="2800" b="1" dirty="0">
              <a:solidFill>
                <a:srgbClr val="FF0000"/>
              </a:solidFill>
            </a:endParaRPr>
          </a:p>
        </p:txBody>
      </p:sp>
      <p:sp>
        <p:nvSpPr>
          <p:cNvPr id="3" name="Espace réservé du contenu 2"/>
          <p:cNvSpPr>
            <a:spLocks noGrp="1"/>
          </p:cNvSpPr>
          <p:nvPr>
            <p:ph idx="1"/>
          </p:nvPr>
        </p:nvSpPr>
        <p:spPr>
          <a:xfrm>
            <a:off x="457200" y="1054100"/>
            <a:ext cx="8229600" cy="5168900"/>
          </a:xfrm>
        </p:spPr>
        <p:txBody>
          <a:bodyPr>
            <a:normAutofit fontScale="92500" lnSpcReduction="10000"/>
          </a:bodyPr>
          <a:lstStyle/>
          <a:p>
            <a:pPr marL="0" indent="0" algn="just">
              <a:buNone/>
            </a:pPr>
            <a:r>
              <a:rPr lang="fr-BE" sz="3000" dirty="0">
                <a:solidFill>
                  <a:srgbClr val="0070C0"/>
                </a:solidFill>
              </a:rPr>
              <a:t>Exécution Peine = </a:t>
            </a:r>
            <a:r>
              <a:rPr lang="fr-BE" dirty="0"/>
              <a:t>condamné en état de récidive par le tribunal correctionnel se trouvait dans une situation plus défavorable </a:t>
            </a:r>
            <a:r>
              <a:rPr lang="fr-BE" dirty="0">
                <a:solidFill>
                  <a:srgbClr val="0000FF"/>
                </a:solidFill>
              </a:rPr>
              <a:t>(= admissible à LC aux 2/3)</a:t>
            </a:r>
            <a:r>
              <a:rPr lang="fr-BE" dirty="0"/>
              <a:t> que s’il avait été renvoyé aux assises </a:t>
            </a:r>
            <a:r>
              <a:rPr lang="fr-BE" dirty="0">
                <a:solidFill>
                  <a:srgbClr val="0000FF"/>
                </a:solidFill>
              </a:rPr>
              <a:t>(= admissible au 1/3</a:t>
            </a:r>
            <a:r>
              <a:rPr lang="fr-BE" dirty="0"/>
              <a:t>)</a:t>
            </a:r>
          </a:p>
          <a:p>
            <a:pPr marL="0" indent="0" algn="just">
              <a:buNone/>
            </a:pPr>
            <a:endParaRPr lang="fr-FR" sz="3600" b="1" dirty="0">
              <a:solidFill>
                <a:srgbClr val="0000FF"/>
              </a:solidFill>
            </a:endParaRPr>
          </a:p>
          <a:p>
            <a:pPr algn="just">
              <a:buFont typeface="Wingdings" pitchFamily="2" charset="2"/>
              <a:buChar char="Ø"/>
            </a:pPr>
            <a:r>
              <a:rPr lang="fr-BE" dirty="0">
                <a:solidFill>
                  <a:srgbClr val="FF0000"/>
                </a:solidFill>
              </a:rPr>
              <a:t>Violation articles 10 et 11 de </a:t>
            </a:r>
            <a:r>
              <a:rPr lang="fr-BE">
                <a:solidFill>
                  <a:srgbClr val="FF0000"/>
                </a:solidFill>
              </a:rPr>
              <a:t>la Constitution</a:t>
            </a:r>
          </a:p>
          <a:p>
            <a:pPr marL="0" indent="0" algn="just">
              <a:buNone/>
            </a:pPr>
            <a:endParaRPr lang="fr-BE" sz="3000" dirty="0">
              <a:solidFill>
                <a:srgbClr val="0070C0"/>
              </a:solidFill>
            </a:endParaRPr>
          </a:p>
          <a:p>
            <a:pPr marL="0" indent="0" algn="just">
              <a:buNone/>
            </a:pPr>
            <a:r>
              <a:rPr lang="fr-BE" sz="2800" dirty="0">
                <a:solidFill>
                  <a:srgbClr val="0070C0"/>
                </a:solidFill>
              </a:rPr>
              <a:t>Conséquence = </a:t>
            </a:r>
            <a:r>
              <a:rPr lang="fr-BE" sz="2800" dirty="0"/>
              <a:t>Tous les condamnés étaient  admissibles au </a:t>
            </a:r>
            <a:r>
              <a:rPr lang="fr-BE" sz="2800" u="sng" dirty="0"/>
              <a:t>1/3 </a:t>
            </a:r>
            <a:r>
              <a:rPr lang="fr-BE" sz="2800" dirty="0"/>
              <a:t>Peine, </a:t>
            </a:r>
            <a:r>
              <a:rPr lang="fr-BE" sz="2800" dirty="0" err="1"/>
              <a:t>qu</a:t>
            </a:r>
            <a:r>
              <a:rPr lang="fr-FR" sz="2800" dirty="0"/>
              <a:t>'ils soient ou non en état de récidive </a:t>
            </a:r>
          </a:p>
          <a:p>
            <a:pPr marL="0" indent="0" algn="just">
              <a:buNone/>
            </a:pPr>
            <a:r>
              <a:rPr lang="fr-FR" sz="2800" dirty="0"/>
              <a:t>(en se sens: </a:t>
            </a:r>
            <a:r>
              <a:rPr lang="fr-FR" sz="2800" dirty="0" err="1"/>
              <a:t>Cass</a:t>
            </a:r>
            <a:r>
              <a:rPr lang="fr-FR" sz="2800" dirty="0"/>
              <a:t>, TAP, Instructions DGEI)</a:t>
            </a:r>
          </a:p>
          <a:p>
            <a:endParaRPr lang="fr-FR" sz="2800" dirty="0"/>
          </a:p>
        </p:txBody>
      </p:sp>
      <p:sp>
        <p:nvSpPr>
          <p:cNvPr id="6" name="ZoneTexte 5"/>
          <p:cNvSpPr txBox="1"/>
          <p:nvPr/>
        </p:nvSpPr>
        <p:spPr>
          <a:xfrm>
            <a:off x="4697732" y="2595982"/>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3188968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Autofit/>
          </a:bodyPr>
          <a:lstStyle/>
          <a:p>
            <a:r>
              <a:rPr lang="fr-BE" sz="2800" b="1" dirty="0">
                <a:solidFill>
                  <a:srgbClr val="FF0000"/>
                </a:solidFill>
              </a:rPr>
              <a:t>Loi du 5 mai 2019: Récidive de crime sur délit</a:t>
            </a:r>
            <a:endParaRPr lang="fr-FR" sz="2800" b="1" dirty="0"/>
          </a:p>
        </p:txBody>
      </p:sp>
      <p:sp>
        <p:nvSpPr>
          <p:cNvPr id="8" name="Espace réservé du contenu 7"/>
          <p:cNvSpPr>
            <a:spLocks noGrp="1"/>
          </p:cNvSpPr>
          <p:nvPr>
            <p:ph idx="1"/>
          </p:nvPr>
        </p:nvSpPr>
        <p:spPr/>
        <p:txBody>
          <a:bodyPr>
            <a:normAutofit/>
          </a:bodyPr>
          <a:lstStyle/>
          <a:p>
            <a:pPr algn="just"/>
            <a:r>
              <a:rPr lang="fr-BE" dirty="0"/>
              <a:t>Loi vise à éviter qu’un condamné puisse tirer « avantage » d’un renvoi devant la cour d’assises, en décrétant que l’aggravation de la peine et les conséquences qui en découlent, pourront dorénavant être prononcées indépendamment de la juridiction de renvoi </a:t>
            </a:r>
          </a:p>
        </p:txBody>
      </p:sp>
      <p:sp>
        <p:nvSpPr>
          <p:cNvPr id="6" name="ZoneTexte 5"/>
          <p:cNvSpPr txBox="1"/>
          <p:nvPr/>
        </p:nvSpPr>
        <p:spPr>
          <a:xfrm>
            <a:off x="4697732" y="2595982"/>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3406429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Autofit/>
          </a:bodyPr>
          <a:lstStyle/>
          <a:p>
            <a:r>
              <a:rPr lang="fr-BE" sz="2800" b="1">
                <a:solidFill>
                  <a:srgbClr val="FF0000"/>
                </a:solidFill>
              </a:rPr>
              <a:t>Loi du 5 mai 2019: Récidive de crime sur délit</a:t>
            </a:r>
            <a:endParaRPr lang="fr-FR" sz="2800" b="1" dirty="0"/>
          </a:p>
        </p:txBody>
      </p:sp>
      <p:sp>
        <p:nvSpPr>
          <p:cNvPr id="8" name="Espace réservé du contenu 7"/>
          <p:cNvSpPr>
            <a:spLocks noGrp="1"/>
          </p:cNvSpPr>
          <p:nvPr>
            <p:ph idx="1"/>
          </p:nvPr>
        </p:nvSpPr>
        <p:spPr>
          <a:xfrm>
            <a:off x="457200" y="1191492"/>
            <a:ext cx="8229600" cy="5391870"/>
          </a:xfrm>
        </p:spPr>
        <p:txBody>
          <a:bodyPr>
            <a:normAutofit fontScale="85000" lnSpcReduction="20000"/>
          </a:bodyPr>
          <a:lstStyle/>
          <a:p>
            <a:pPr algn="just"/>
            <a:endParaRPr lang="fr-FR" dirty="0"/>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buFont typeface="Wingdings" charset="2"/>
              <a:buChar char="Ø"/>
            </a:pPr>
            <a:endParaRPr lang="fr-FR" sz="2000" dirty="0">
              <a:solidFill>
                <a:srgbClr val="0000FF"/>
              </a:solidFill>
            </a:endParaRPr>
          </a:p>
          <a:p>
            <a:pPr algn="just">
              <a:buFont typeface="Wingdings" charset="2"/>
              <a:buChar char="Ø"/>
            </a:pPr>
            <a:endParaRPr lang="fr-FR" sz="2000" dirty="0">
              <a:solidFill>
                <a:srgbClr val="0000FF"/>
              </a:solidFill>
            </a:endParaRPr>
          </a:p>
          <a:p>
            <a:pPr algn="just">
              <a:buFont typeface="Wingdings" charset="2"/>
              <a:buChar char="Ø"/>
            </a:pPr>
            <a:endParaRPr lang="fr-FR" sz="2000" dirty="0">
              <a:solidFill>
                <a:srgbClr val="0000FF"/>
              </a:solidFill>
            </a:endParaRPr>
          </a:p>
          <a:p>
            <a:pPr algn="just">
              <a:buFont typeface="Wingdings" charset="2"/>
              <a:buChar char="Ø"/>
            </a:pPr>
            <a:endParaRPr lang="fr-FR" sz="2000" dirty="0">
              <a:solidFill>
                <a:srgbClr val="0000FF"/>
              </a:solidFill>
            </a:endParaRPr>
          </a:p>
          <a:p>
            <a:pPr algn="just">
              <a:buFont typeface="Wingdings" charset="2"/>
              <a:buChar char="Ø"/>
            </a:pPr>
            <a:endParaRPr lang="fr-FR" sz="2000" dirty="0">
              <a:solidFill>
                <a:srgbClr val="0000FF"/>
              </a:solidFill>
            </a:endParaRPr>
          </a:p>
          <a:p>
            <a:pPr algn="just">
              <a:buFont typeface="Wingdings" charset="2"/>
              <a:buChar char="Ø"/>
            </a:pPr>
            <a:endParaRPr lang="fr-FR" sz="2000" dirty="0">
              <a:solidFill>
                <a:srgbClr val="0000FF"/>
              </a:solidFill>
            </a:endParaRPr>
          </a:p>
          <a:p>
            <a:pPr algn="just">
              <a:buFont typeface="Wingdings" charset="2"/>
              <a:buChar char="Ø"/>
            </a:pPr>
            <a:endParaRPr lang="fr-FR" sz="2000" dirty="0">
              <a:solidFill>
                <a:srgbClr val="0000FF"/>
              </a:solidFill>
            </a:endParaRPr>
          </a:p>
          <a:p>
            <a:pPr algn="just">
              <a:buFont typeface="Wingdings" charset="2"/>
              <a:buChar char="Ø"/>
            </a:pPr>
            <a:endParaRPr lang="fr-FR" sz="2000" dirty="0">
              <a:solidFill>
                <a:srgbClr val="0000FF"/>
              </a:solidFill>
            </a:endParaRPr>
          </a:p>
          <a:p>
            <a:pPr algn="just">
              <a:buFont typeface="Wingdings" charset="2"/>
              <a:buChar char="Ø"/>
            </a:pPr>
            <a:r>
              <a:rPr lang="fr-FR" sz="2000" dirty="0">
                <a:solidFill>
                  <a:srgbClr val="0000FF"/>
                </a:solidFill>
              </a:rPr>
              <a:t>Calcul sur base peine appliquée (</a:t>
            </a:r>
            <a:r>
              <a:rPr lang="fr-FR" sz="2000" i="1" dirty="0">
                <a:solidFill>
                  <a:srgbClr val="0000FF"/>
                </a:solidFill>
              </a:rPr>
              <a:t>in </a:t>
            </a:r>
            <a:r>
              <a:rPr lang="fr-FR" sz="2000" i="1" dirty="0" err="1">
                <a:solidFill>
                  <a:srgbClr val="0000FF"/>
                </a:solidFill>
              </a:rPr>
              <a:t>concreto</a:t>
            </a:r>
            <a:r>
              <a:rPr lang="fr-FR" sz="2000" dirty="0">
                <a:solidFill>
                  <a:srgbClr val="0000FF"/>
                </a:solidFill>
              </a:rPr>
              <a:t>) et non sur base peine applicable (</a:t>
            </a:r>
            <a:r>
              <a:rPr lang="fr-FR" sz="2000" i="1" dirty="0">
                <a:solidFill>
                  <a:srgbClr val="0000FF"/>
                </a:solidFill>
              </a:rPr>
              <a:t>in abstracto</a:t>
            </a:r>
            <a:r>
              <a:rPr lang="fr-FR" sz="2000" dirty="0">
                <a:solidFill>
                  <a:srgbClr val="0000FF"/>
                </a:solidFill>
              </a:rPr>
              <a:t>)</a:t>
            </a:r>
          </a:p>
          <a:p>
            <a:pPr algn="just"/>
            <a:endParaRPr lang="fr-BE" dirty="0"/>
          </a:p>
          <a:p>
            <a:pPr algn="just"/>
            <a:endParaRPr lang="fr-BE" dirty="0"/>
          </a:p>
        </p:txBody>
      </p:sp>
      <p:sp>
        <p:nvSpPr>
          <p:cNvPr id="6" name="ZoneTexte 5"/>
          <p:cNvSpPr txBox="1"/>
          <p:nvPr/>
        </p:nvSpPr>
        <p:spPr>
          <a:xfrm>
            <a:off x="4697732" y="2595982"/>
            <a:ext cx="184666" cy="369332"/>
          </a:xfrm>
          <a:prstGeom prst="rect">
            <a:avLst/>
          </a:prstGeom>
          <a:noFill/>
        </p:spPr>
        <p:txBody>
          <a:bodyPr wrap="none" rtlCol="0">
            <a:spAutoFit/>
          </a:bodyPr>
          <a:lstStyle/>
          <a:p>
            <a:endParaRPr lang="fr-FR" dirty="0"/>
          </a:p>
        </p:txBody>
      </p:sp>
      <p:graphicFrame>
        <p:nvGraphicFramePr>
          <p:cNvPr id="2" name="Tableau 1">
            <a:extLst>
              <a:ext uri="{FF2B5EF4-FFF2-40B4-BE49-F238E27FC236}">
                <a16:creationId xmlns:a16="http://schemas.microsoft.com/office/drawing/2014/main" id="{1B96939B-12C0-2449-899F-7D29F39A024A}"/>
              </a:ext>
            </a:extLst>
          </p:cNvPr>
          <p:cNvGraphicFramePr>
            <a:graphicFrameLocks noGrp="1"/>
          </p:cNvGraphicFramePr>
          <p:nvPr>
            <p:extLst>
              <p:ext uri="{D42A27DB-BD31-4B8C-83A1-F6EECF244321}">
                <p14:modId xmlns:p14="http://schemas.microsoft.com/office/powerpoint/2010/main" val="1463983552"/>
              </p:ext>
            </p:extLst>
          </p:nvPr>
        </p:nvGraphicFramePr>
        <p:xfrm>
          <a:off x="457199" y="1191491"/>
          <a:ext cx="8229600" cy="4364179"/>
        </p:xfrm>
        <a:graphic>
          <a:graphicData uri="http://schemas.openxmlformats.org/drawingml/2006/table">
            <a:tbl>
              <a:tblPr firstRow="1" firstCol="1" bandRow="1">
                <a:tableStyleId>{5C22544A-7EE6-4342-B048-85BDC9FD1C3A}</a:tableStyleId>
              </a:tblPr>
              <a:tblGrid>
                <a:gridCol w="2742594">
                  <a:extLst>
                    <a:ext uri="{9D8B030D-6E8A-4147-A177-3AD203B41FA5}">
                      <a16:colId xmlns:a16="http://schemas.microsoft.com/office/drawing/2014/main" val="525291655"/>
                    </a:ext>
                  </a:extLst>
                </a:gridCol>
                <a:gridCol w="2743503">
                  <a:extLst>
                    <a:ext uri="{9D8B030D-6E8A-4147-A177-3AD203B41FA5}">
                      <a16:colId xmlns:a16="http://schemas.microsoft.com/office/drawing/2014/main" val="1552165108"/>
                    </a:ext>
                  </a:extLst>
                </a:gridCol>
                <a:gridCol w="2743503">
                  <a:extLst>
                    <a:ext uri="{9D8B030D-6E8A-4147-A177-3AD203B41FA5}">
                      <a16:colId xmlns:a16="http://schemas.microsoft.com/office/drawing/2014/main" val="168266528"/>
                    </a:ext>
                  </a:extLst>
                </a:gridCol>
              </a:tblGrid>
              <a:tr h="387928">
                <a:tc gridSpan="3">
                  <a:txBody>
                    <a:bodyPr/>
                    <a:lstStyle/>
                    <a:p>
                      <a:pPr algn="ctr">
                        <a:spcAft>
                          <a:spcPts val="0"/>
                        </a:spcAft>
                      </a:pPr>
                      <a:r>
                        <a:rPr lang="fr-BE" sz="1600" dirty="0">
                          <a:effectLst/>
                        </a:rPr>
                        <a:t>Tableau 1 : Types de Récidive dans le Code pénal</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099800785"/>
                  </a:ext>
                </a:extLst>
              </a:tr>
              <a:tr h="775855">
                <a:tc>
                  <a:txBody>
                    <a:bodyPr/>
                    <a:lstStyle/>
                    <a:p>
                      <a:pPr algn="ctr">
                        <a:spcAft>
                          <a:spcPts val="0"/>
                        </a:spcAft>
                      </a:pPr>
                      <a:r>
                        <a:rPr lang="fr-BE" sz="1600" dirty="0">
                          <a:effectLst/>
                        </a:rPr>
                        <a:t> </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1"/>
                    </a:solidFill>
                  </a:tcPr>
                </a:tc>
                <a:tc>
                  <a:txBody>
                    <a:bodyPr/>
                    <a:lstStyle/>
                    <a:p>
                      <a:pPr algn="ctr">
                        <a:spcAft>
                          <a:spcPts val="0"/>
                        </a:spcAft>
                      </a:pPr>
                      <a:r>
                        <a:rPr lang="fr-BE" sz="1600" b="1" dirty="0">
                          <a:effectLst/>
                        </a:rPr>
                        <a:t>1</a:t>
                      </a:r>
                      <a:r>
                        <a:rPr lang="fr-BE" sz="1600" b="1" baseline="30000" dirty="0">
                          <a:effectLst/>
                        </a:rPr>
                        <a:t>er</a:t>
                      </a:r>
                      <a:r>
                        <a:rPr lang="fr-BE" sz="1600" b="1" dirty="0">
                          <a:effectLst/>
                        </a:rPr>
                        <a:t> Terme Récidive</a:t>
                      </a:r>
                    </a:p>
                    <a:p>
                      <a:pPr algn="ctr">
                        <a:spcAft>
                          <a:spcPts val="0"/>
                        </a:spcAft>
                      </a:pPr>
                      <a:r>
                        <a:rPr lang="fr-BE" sz="1600" b="1" dirty="0">
                          <a:effectLst/>
                        </a:rPr>
                        <a:t>(Antécédent Judiciaire)</a:t>
                      </a:r>
                      <a:endParaRPr lang="fr-BE" sz="1600" b="1" dirty="0">
                        <a:effectLst/>
                        <a:latin typeface="Times New Roman" panose="02020603050405020304" pitchFamily="18" charset="0"/>
                        <a:ea typeface="Times New Roman" panose="02020603050405020304" pitchFamily="18" charset="0"/>
                      </a:endParaRPr>
                    </a:p>
                  </a:txBody>
                  <a:tcPr marL="68580" marR="68580" marT="0" marB="0">
                    <a:solidFill>
                      <a:schemeClr val="accent1"/>
                    </a:solidFill>
                  </a:tcPr>
                </a:tc>
                <a:tc>
                  <a:txBody>
                    <a:bodyPr/>
                    <a:lstStyle/>
                    <a:p>
                      <a:pPr algn="ctr">
                        <a:spcAft>
                          <a:spcPts val="0"/>
                        </a:spcAft>
                      </a:pPr>
                      <a:r>
                        <a:rPr lang="fr-BE" sz="1600" b="1" dirty="0">
                          <a:effectLst/>
                        </a:rPr>
                        <a:t>2</a:t>
                      </a:r>
                      <a:r>
                        <a:rPr lang="fr-BE" sz="1600" b="1" baseline="30000" dirty="0">
                          <a:effectLst/>
                        </a:rPr>
                        <a:t>ème</a:t>
                      </a:r>
                      <a:r>
                        <a:rPr lang="fr-BE" sz="1600" b="1" dirty="0">
                          <a:effectLst/>
                        </a:rPr>
                        <a:t> Terme Récidive</a:t>
                      </a:r>
                    </a:p>
                    <a:p>
                      <a:pPr algn="ctr">
                        <a:spcAft>
                          <a:spcPts val="0"/>
                        </a:spcAft>
                      </a:pPr>
                      <a:r>
                        <a:rPr lang="fr-BE" sz="1600" b="1" dirty="0">
                          <a:effectLst/>
                        </a:rPr>
                        <a:t>(Nouvelle Infraction)</a:t>
                      </a:r>
                      <a:endParaRPr lang="fr-BE" sz="1600" b="1" dirty="0">
                        <a:effectLst/>
                        <a:latin typeface="Times New Roman" panose="02020603050405020304" pitchFamily="18" charset="0"/>
                        <a:ea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2099669221"/>
                  </a:ext>
                </a:extLst>
              </a:tr>
              <a:tr h="711199">
                <a:tc>
                  <a:txBody>
                    <a:bodyPr/>
                    <a:lstStyle/>
                    <a:p>
                      <a:pPr algn="ctr">
                        <a:spcAft>
                          <a:spcPts val="0"/>
                        </a:spcAft>
                      </a:pPr>
                      <a:r>
                        <a:rPr lang="fr-BE" sz="1600" dirty="0">
                          <a:effectLst/>
                        </a:rPr>
                        <a:t>Art. 54 et 55</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tc>
                  <a:txBody>
                    <a:bodyPr/>
                    <a:lstStyle/>
                    <a:p>
                      <a:pPr algn="ctr">
                        <a:spcAft>
                          <a:spcPts val="0"/>
                        </a:spcAft>
                      </a:pPr>
                      <a:r>
                        <a:rPr lang="fr-BE" sz="1600" dirty="0">
                          <a:effectLst/>
                        </a:rPr>
                        <a:t>Crime </a:t>
                      </a:r>
                    </a:p>
                    <a:p>
                      <a:pPr algn="ctr">
                        <a:spcAft>
                          <a:spcPts val="0"/>
                        </a:spcAft>
                      </a:pPr>
                      <a:r>
                        <a:rPr lang="fr-BE" sz="1600" dirty="0">
                          <a:effectLst/>
                        </a:rPr>
                        <a:t>(non correctionnalisé)</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tc>
                  <a:txBody>
                    <a:bodyPr/>
                    <a:lstStyle/>
                    <a:p>
                      <a:pPr algn="ctr">
                        <a:spcAft>
                          <a:spcPts val="0"/>
                        </a:spcAft>
                      </a:pPr>
                      <a:r>
                        <a:rPr lang="fr-BE" sz="1600" dirty="0">
                          <a:effectLst/>
                        </a:rPr>
                        <a:t>Crime </a:t>
                      </a:r>
                    </a:p>
                    <a:p>
                      <a:pPr algn="ctr">
                        <a:spcAft>
                          <a:spcPts val="0"/>
                        </a:spcAft>
                      </a:pPr>
                      <a:r>
                        <a:rPr lang="fr-BE" sz="1600" dirty="0">
                          <a:effectLst/>
                        </a:rPr>
                        <a:t>(non correctionnalisé)</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3758033098"/>
                  </a:ext>
                </a:extLst>
              </a:tr>
              <a:tr h="711199">
                <a:tc>
                  <a:txBody>
                    <a:bodyPr/>
                    <a:lstStyle/>
                    <a:p>
                      <a:pPr algn="ctr">
                        <a:spcAft>
                          <a:spcPts val="0"/>
                        </a:spcAft>
                      </a:pPr>
                      <a:r>
                        <a:rPr lang="fr-BE" sz="1600" dirty="0">
                          <a:effectLst/>
                        </a:rPr>
                        <a:t>Art. 55bis (nouveau)</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3"/>
                    </a:solidFill>
                  </a:tcPr>
                </a:tc>
                <a:tc>
                  <a:txBody>
                    <a:bodyPr/>
                    <a:lstStyle/>
                    <a:p>
                      <a:pPr algn="ctr">
                        <a:spcAft>
                          <a:spcPts val="0"/>
                        </a:spcAft>
                      </a:pPr>
                      <a:r>
                        <a:rPr lang="fr-BE" sz="1600" dirty="0">
                          <a:effectLst/>
                        </a:rPr>
                        <a:t>Délit </a:t>
                      </a:r>
                    </a:p>
                    <a:p>
                      <a:pPr algn="ctr">
                        <a:spcAft>
                          <a:spcPts val="0"/>
                        </a:spcAft>
                      </a:pPr>
                      <a:r>
                        <a:rPr lang="fr-BE" sz="1600" dirty="0">
                          <a:effectLst/>
                        </a:rPr>
                        <a:t>(ou crime correctionnalisé)</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3"/>
                    </a:solidFill>
                  </a:tcPr>
                </a:tc>
                <a:tc>
                  <a:txBody>
                    <a:bodyPr/>
                    <a:lstStyle/>
                    <a:p>
                      <a:pPr algn="ctr">
                        <a:spcAft>
                          <a:spcPts val="0"/>
                        </a:spcAft>
                      </a:pPr>
                      <a:r>
                        <a:rPr lang="fr-BE" sz="1600" dirty="0">
                          <a:effectLst/>
                        </a:rPr>
                        <a:t>Crime </a:t>
                      </a:r>
                    </a:p>
                    <a:p>
                      <a:pPr algn="ctr">
                        <a:spcAft>
                          <a:spcPts val="0"/>
                        </a:spcAft>
                      </a:pPr>
                      <a:r>
                        <a:rPr lang="fr-BE" sz="1600" dirty="0">
                          <a:effectLst/>
                        </a:rPr>
                        <a:t>(non correctionnalisé)</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3"/>
                    </a:solidFill>
                  </a:tcPr>
                </a:tc>
                <a:extLst>
                  <a:ext uri="{0D108BD9-81ED-4DB2-BD59-A6C34878D82A}">
                    <a16:rowId xmlns:a16="http://schemas.microsoft.com/office/drawing/2014/main" val="784067165"/>
                  </a:ext>
                </a:extLst>
              </a:tr>
              <a:tr h="711199">
                <a:tc>
                  <a:txBody>
                    <a:bodyPr/>
                    <a:lstStyle/>
                    <a:p>
                      <a:pPr algn="ctr">
                        <a:spcAft>
                          <a:spcPts val="0"/>
                        </a:spcAft>
                      </a:pPr>
                      <a:r>
                        <a:rPr lang="fr-BE" sz="1600" dirty="0">
                          <a:effectLst/>
                        </a:rPr>
                        <a:t>Art. 56, al. 1</a:t>
                      </a:r>
                      <a:r>
                        <a:rPr lang="fr-BE" sz="1600" baseline="30000" dirty="0">
                          <a:effectLst/>
                        </a:rPr>
                        <a:t>er</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dirty="0">
                          <a:effectLst/>
                        </a:rPr>
                        <a:t>Crime</a:t>
                      </a:r>
                    </a:p>
                    <a:p>
                      <a:pPr algn="ctr">
                        <a:spcAft>
                          <a:spcPts val="0"/>
                        </a:spcAft>
                      </a:pPr>
                      <a:r>
                        <a:rPr lang="fr-BE" sz="1600" dirty="0">
                          <a:effectLst/>
                        </a:rPr>
                        <a:t>(non correctionnalisé)</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tc>
                  <a:txBody>
                    <a:bodyPr/>
                    <a:lstStyle/>
                    <a:p>
                      <a:pPr algn="ctr">
                        <a:spcAft>
                          <a:spcPts val="0"/>
                        </a:spcAft>
                      </a:pPr>
                      <a:r>
                        <a:rPr lang="fr-BE" sz="1600" dirty="0">
                          <a:effectLst/>
                        </a:rPr>
                        <a:t>Délit </a:t>
                      </a:r>
                    </a:p>
                    <a:p>
                      <a:pPr algn="ctr">
                        <a:spcAft>
                          <a:spcPts val="0"/>
                        </a:spcAft>
                      </a:pPr>
                      <a:r>
                        <a:rPr lang="fr-BE" sz="1600" dirty="0">
                          <a:effectLst/>
                        </a:rPr>
                        <a:t>(ou crime correctionnalisé)</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658552203"/>
                  </a:ext>
                </a:extLst>
              </a:tr>
              <a:tr h="711199">
                <a:tc>
                  <a:txBody>
                    <a:bodyPr/>
                    <a:lstStyle/>
                    <a:p>
                      <a:pPr algn="ctr">
                        <a:spcAft>
                          <a:spcPts val="0"/>
                        </a:spcAft>
                      </a:pPr>
                      <a:r>
                        <a:rPr lang="fr-BE" sz="1600" dirty="0">
                          <a:effectLst/>
                        </a:rPr>
                        <a:t>Art. 56, al. 2</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7030A0"/>
                    </a:solidFill>
                  </a:tcPr>
                </a:tc>
                <a:tc>
                  <a:txBody>
                    <a:bodyPr/>
                    <a:lstStyle/>
                    <a:p>
                      <a:pPr algn="ctr">
                        <a:spcAft>
                          <a:spcPts val="0"/>
                        </a:spcAft>
                      </a:pPr>
                      <a:r>
                        <a:rPr lang="fr-BE" sz="1600" dirty="0">
                          <a:effectLst/>
                        </a:rPr>
                        <a:t>Délit </a:t>
                      </a:r>
                    </a:p>
                    <a:p>
                      <a:pPr algn="ctr">
                        <a:spcAft>
                          <a:spcPts val="0"/>
                        </a:spcAft>
                      </a:pPr>
                      <a:r>
                        <a:rPr lang="fr-BE" sz="1600" dirty="0">
                          <a:effectLst/>
                        </a:rPr>
                        <a:t>(ou crime correctionnalisé)</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7030A0"/>
                    </a:solidFill>
                  </a:tcPr>
                </a:tc>
                <a:tc>
                  <a:txBody>
                    <a:bodyPr/>
                    <a:lstStyle/>
                    <a:p>
                      <a:pPr algn="ctr">
                        <a:spcAft>
                          <a:spcPts val="0"/>
                        </a:spcAft>
                      </a:pPr>
                      <a:r>
                        <a:rPr lang="fr-BE" sz="1600" dirty="0">
                          <a:effectLst/>
                        </a:rPr>
                        <a:t>Délit </a:t>
                      </a:r>
                    </a:p>
                    <a:p>
                      <a:pPr algn="ctr">
                        <a:spcAft>
                          <a:spcPts val="0"/>
                        </a:spcAft>
                      </a:pPr>
                      <a:r>
                        <a:rPr lang="fr-BE" sz="1600" dirty="0">
                          <a:effectLst/>
                        </a:rPr>
                        <a:t>(ou crime correctionnalisé)</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7030A0"/>
                    </a:solidFill>
                  </a:tcPr>
                </a:tc>
                <a:extLst>
                  <a:ext uri="{0D108BD9-81ED-4DB2-BD59-A6C34878D82A}">
                    <a16:rowId xmlns:a16="http://schemas.microsoft.com/office/drawing/2014/main" val="2327442552"/>
                  </a:ext>
                </a:extLst>
              </a:tr>
              <a:tr h="355600">
                <a:tc>
                  <a:txBody>
                    <a:bodyPr/>
                    <a:lstStyle/>
                    <a:p>
                      <a:pPr algn="ctr">
                        <a:spcAft>
                          <a:spcPts val="0"/>
                        </a:spcAft>
                      </a:pPr>
                      <a:r>
                        <a:rPr lang="fr-BE" sz="1600" dirty="0">
                          <a:effectLst/>
                        </a:rPr>
                        <a:t>Art. 565 </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C00000"/>
                    </a:solidFill>
                  </a:tcPr>
                </a:tc>
                <a:tc>
                  <a:txBody>
                    <a:bodyPr/>
                    <a:lstStyle/>
                    <a:p>
                      <a:pPr algn="ctr">
                        <a:spcAft>
                          <a:spcPts val="0"/>
                        </a:spcAft>
                      </a:pPr>
                      <a:r>
                        <a:rPr lang="fr-BE" sz="1600" dirty="0">
                          <a:effectLst/>
                        </a:rPr>
                        <a:t>Contravention</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C00000"/>
                    </a:solidFill>
                  </a:tcPr>
                </a:tc>
                <a:tc>
                  <a:txBody>
                    <a:bodyPr/>
                    <a:lstStyle/>
                    <a:p>
                      <a:pPr algn="ctr">
                        <a:spcAft>
                          <a:spcPts val="0"/>
                        </a:spcAft>
                      </a:pPr>
                      <a:r>
                        <a:rPr lang="fr-BE" sz="1600" dirty="0">
                          <a:effectLst/>
                        </a:rPr>
                        <a:t>Contravention</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C00000"/>
                    </a:solidFill>
                  </a:tcPr>
                </a:tc>
                <a:extLst>
                  <a:ext uri="{0D108BD9-81ED-4DB2-BD59-A6C34878D82A}">
                    <a16:rowId xmlns:a16="http://schemas.microsoft.com/office/drawing/2014/main" val="2852977100"/>
                  </a:ext>
                </a:extLst>
              </a:tr>
            </a:tbl>
          </a:graphicData>
        </a:graphic>
      </p:graphicFrame>
      <p:sp>
        <p:nvSpPr>
          <p:cNvPr id="3" name="Rectangle 1">
            <a:extLst>
              <a:ext uri="{FF2B5EF4-FFF2-40B4-BE49-F238E27FC236}">
                <a16:creationId xmlns:a16="http://schemas.microsoft.com/office/drawing/2014/main" id="{0147E20E-5D70-4747-9381-95CB9D2594C2}"/>
              </a:ext>
            </a:extLst>
          </p:cNvPr>
          <p:cNvSpPr>
            <a:spLocks noChangeArrowheads="1"/>
          </p:cNvSpPr>
          <p:nvPr/>
        </p:nvSpPr>
        <p:spPr bwMode="auto">
          <a:xfrm>
            <a:off x="1697038" y="28336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Tree>
    <p:extLst>
      <p:ext uri="{BB962C8B-B14F-4D97-AF65-F5344CB8AC3E}">
        <p14:creationId xmlns:p14="http://schemas.microsoft.com/office/powerpoint/2010/main" val="747431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Autofit/>
          </a:bodyPr>
          <a:lstStyle/>
          <a:p>
            <a:r>
              <a:rPr lang="fr-BE" sz="2800" b="1">
                <a:solidFill>
                  <a:srgbClr val="FF0000"/>
                </a:solidFill>
              </a:rPr>
              <a:t>Loi du 5 mai 2019: Récidive de crime sur délit</a:t>
            </a:r>
            <a:endParaRPr lang="fr-FR" sz="2800" b="1" dirty="0"/>
          </a:p>
        </p:txBody>
      </p:sp>
      <p:sp>
        <p:nvSpPr>
          <p:cNvPr id="8" name="Espace réservé du contenu 7"/>
          <p:cNvSpPr>
            <a:spLocks noGrp="1"/>
          </p:cNvSpPr>
          <p:nvPr>
            <p:ph idx="1"/>
          </p:nvPr>
        </p:nvSpPr>
        <p:spPr>
          <a:xfrm>
            <a:off x="457200" y="1191492"/>
            <a:ext cx="8229600" cy="4934672"/>
          </a:xfrm>
        </p:spPr>
        <p:txBody>
          <a:bodyPr>
            <a:normAutofit/>
          </a:bodyPr>
          <a:lstStyle/>
          <a:p>
            <a:pPr algn="just"/>
            <a:endParaRPr lang="fr-FR" dirty="0"/>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buFont typeface="Wingdings" charset="2"/>
              <a:buChar char="Ø"/>
            </a:pPr>
            <a:endParaRPr lang="fr-FR" sz="2600" dirty="0">
              <a:solidFill>
                <a:srgbClr val="0000FF"/>
              </a:solidFill>
            </a:endParaRPr>
          </a:p>
          <a:p>
            <a:pPr algn="just"/>
            <a:endParaRPr lang="fr-BE" dirty="0"/>
          </a:p>
          <a:p>
            <a:pPr algn="just"/>
            <a:endParaRPr lang="fr-BE" dirty="0"/>
          </a:p>
        </p:txBody>
      </p:sp>
      <p:sp>
        <p:nvSpPr>
          <p:cNvPr id="6" name="ZoneTexte 5"/>
          <p:cNvSpPr txBox="1"/>
          <p:nvPr/>
        </p:nvSpPr>
        <p:spPr>
          <a:xfrm>
            <a:off x="4697732" y="2595982"/>
            <a:ext cx="184666" cy="369332"/>
          </a:xfrm>
          <a:prstGeom prst="rect">
            <a:avLst/>
          </a:prstGeom>
          <a:noFill/>
        </p:spPr>
        <p:txBody>
          <a:bodyPr wrap="none" rtlCol="0">
            <a:spAutoFit/>
          </a:bodyPr>
          <a:lstStyle/>
          <a:p>
            <a:endParaRPr lang="fr-FR" dirty="0"/>
          </a:p>
        </p:txBody>
      </p:sp>
      <p:sp>
        <p:nvSpPr>
          <p:cNvPr id="3" name="Rectangle 1">
            <a:extLst>
              <a:ext uri="{FF2B5EF4-FFF2-40B4-BE49-F238E27FC236}">
                <a16:creationId xmlns:a16="http://schemas.microsoft.com/office/drawing/2014/main" id="{0147E20E-5D70-4747-9381-95CB9D2594C2}"/>
              </a:ext>
            </a:extLst>
          </p:cNvPr>
          <p:cNvSpPr>
            <a:spLocks noChangeArrowheads="1"/>
          </p:cNvSpPr>
          <p:nvPr/>
        </p:nvSpPr>
        <p:spPr bwMode="auto">
          <a:xfrm>
            <a:off x="1697038" y="28336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7" name="Tableau 6">
            <a:extLst>
              <a:ext uri="{FF2B5EF4-FFF2-40B4-BE49-F238E27FC236}">
                <a16:creationId xmlns:a16="http://schemas.microsoft.com/office/drawing/2014/main" id="{F969A2CD-6ED0-1C45-B114-A06539D3E45D}"/>
              </a:ext>
            </a:extLst>
          </p:cNvPr>
          <p:cNvGraphicFramePr>
            <a:graphicFrameLocks noGrp="1"/>
          </p:cNvGraphicFramePr>
          <p:nvPr>
            <p:extLst>
              <p:ext uri="{D42A27DB-BD31-4B8C-83A1-F6EECF244321}">
                <p14:modId xmlns:p14="http://schemas.microsoft.com/office/powerpoint/2010/main" val="3413775895"/>
              </p:ext>
            </p:extLst>
          </p:nvPr>
        </p:nvGraphicFramePr>
        <p:xfrm>
          <a:off x="934097" y="1313636"/>
          <a:ext cx="7488685" cy="4812528"/>
        </p:xfrm>
        <a:graphic>
          <a:graphicData uri="http://schemas.openxmlformats.org/drawingml/2006/table">
            <a:tbl>
              <a:tblPr firstRow="1" firstCol="1" bandRow="1">
                <a:tableStyleId>{5C22544A-7EE6-4342-B048-85BDC9FD1C3A}</a:tableStyleId>
              </a:tblPr>
              <a:tblGrid>
                <a:gridCol w="2193680">
                  <a:extLst>
                    <a:ext uri="{9D8B030D-6E8A-4147-A177-3AD203B41FA5}">
                      <a16:colId xmlns:a16="http://schemas.microsoft.com/office/drawing/2014/main" val="960429219"/>
                    </a:ext>
                  </a:extLst>
                </a:gridCol>
                <a:gridCol w="2405867">
                  <a:extLst>
                    <a:ext uri="{9D8B030D-6E8A-4147-A177-3AD203B41FA5}">
                      <a16:colId xmlns:a16="http://schemas.microsoft.com/office/drawing/2014/main" val="2587188435"/>
                    </a:ext>
                  </a:extLst>
                </a:gridCol>
                <a:gridCol w="2889138">
                  <a:extLst>
                    <a:ext uri="{9D8B030D-6E8A-4147-A177-3AD203B41FA5}">
                      <a16:colId xmlns:a16="http://schemas.microsoft.com/office/drawing/2014/main" val="2054585499"/>
                    </a:ext>
                  </a:extLst>
                </a:gridCol>
              </a:tblGrid>
              <a:tr h="802088">
                <a:tc gridSpan="3">
                  <a:txBody>
                    <a:bodyPr/>
                    <a:lstStyle/>
                    <a:p>
                      <a:pPr algn="ctr">
                        <a:spcAft>
                          <a:spcPts val="0"/>
                        </a:spcAft>
                      </a:pPr>
                      <a:r>
                        <a:rPr lang="fr-BE" sz="1600" dirty="0">
                          <a:effectLst/>
                        </a:rPr>
                        <a:t>Tableau 2. Récidive de crime sur délit (ou crime correctionnalisé)</a:t>
                      </a:r>
                    </a:p>
                    <a:p>
                      <a:pPr algn="ctr">
                        <a:spcAft>
                          <a:spcPts val="0"/>
                        </a:spcAft>
                      </a:pPr>
                      <a:r>
                        <a:rPr lang="fr-BE" sz="1600" dirty="0">
                          <a:effectLst/>
                        </a:rPr>
                        <a:t>Loi du 5 mai 2019</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680850272"/>
                  </a:ext>
                </a:extLst>
              </a:tr>
              <a:tr h="802088">
                <a:tc>
                  <a:txBody>
                    <a:bodyPr/>
                    <a:lstStyle/>
                    <a:p>
                      <a:pPr algn="ctr">
                        <a:spcAft>
                          <a:spcPts val="0"/>
                        </a:spcAft>
                      </a:pPr>
                      <a:r>
                        <a:rPr lang="fr-BE" sz="1600" b="1" dirty="0">
                          <a:effectLst/>
                        </a:rPr>
                        <a:t>1</a:t>
                      </a:r>
                      <a:r>
                        <a:rPr lang="fr-BE" sz="1600" b="1" baseline="30000" dirty="0">
                          <a:effectLst/>
                        </a:rPr>
                        <a:t>er</a:t>
                      </a:r>
                      <a:r>
                        <a:rPr lang="fr-BE" sz="1600" b="1" dirty="0">
                          <a:effectLst/>
                        </a:rPr>
                        <a:t> Terme Récidive</a:t>
                      </a:r>
                    </a:p>
                    <a:p>
                      <a:pPr algn="ctr">
                        <a:spcAft>
                          <a:spcPts val="0"/>
                        </a:spcAft>
                      </a:pPr>
                      <a:r>
                        <a:rPr lang="fr-BE" sz="1600" b="1" dirty="0">
                          <a:effectLst/>
                        </a:rPr>
                        <a:t>(Antécédent Judiciaire)</a:t>
                      </a:r>
                      <a:endParaRPr lang="fr-BE" sz="1600" b="1" dirty="0">
                        <a:effectLst/>
                        <a:latin typeface="Times New Roman" panose="02020603050405020304" pitchFamily="18" charset="0"/>
                        <a:ea typeface="Times New Roman" panose="02020603050405020304" pitchFamily="18" charset="0"/>
                      </a:endParaRPr>
                    </a:p>
                  </a:txBody>
                  <a:tcPr marL="68580" marR="68580" marT="0" marB="0">
                    <a:solidFill>
                      <a:srgbClr val="00B0F0"/>
                    </a:solidFill>
                  </a:tcPr>
                </a:tc>
                <a:tc>
                  <a:txBody>
                    <a:bodyPr/>
                    <a:lstStyle/>
                    <a:p>
                      <a:pPr algn="ctr">
                        <a:spcAft>
                          <a:spcPts val="0"/>
                        </a:spcAft>
                      </a:pPr>
                      <a:r>
                        <a:rPr lang="fr-BE" sz="1600" b="1" dirty="0">
                          <a:effectLst/>
                        </a:rPr>
                        <a:t>2</a:t>
                      </a:r>
                      <a:r>
                        <a:rPr lang="fr-BE" sz="1600" b="1" baseline="30000" dirty="0">
                          <a:effectLst/>
                        </a:rPr>
                        <a:t>ème</a:t>
                      </a:r>
                      <a:r>
                        <a:rPr lang="fr-BE" sz="1600" b="1" dirty="0">
                          <a:effectLst/>
                        </a:rPr>
                        <a:t> Terme Récidive</a:t>
                      </a:r>
                    </a:p>
                    <a:p>
                      <a:pPr algn="ctr">
                        <a:spcAft>
                          <a:spcPts val="0"/>
                        </a:spcAft>
                      </a:pPr>
                      <a:r>
                        <a:rPr lang="fr-BE" sz="1600" b="1" dirty="0">
                          <a:effectLst/>
                        </a:rPr>
                        <a:t>(Nouvelle Infraction dans les 5 ans)</a:t>
                      </a:r>
                      <a:endParaRPr lang="fr-BE" sz="1600" b="1" dirty="0">
                        <a:effectLst/>
                        <a:latin typeface="Times New Roman" panose="02020603050405020304" pitchFamily="18" charset="0"/>
                        <a:ea typeface="Times New Roman" panose="02020603050405020304" pitchFamily="18" charset="0"/>
                      </a:endParaRPr>
                    </a:p>
                  </a:txBody>
                  <a:tcPr marL="68580" marR="68580" marT="0" marB="0">
                    <a:solidFill>
                      <a:srgbClr val="00B0F0"/>
                    </a:solidFill>
                  </a:tcPr>
                </a:tc>
                <a:tc>
                  <a:txBody>
                    <a:bodyPr/>
                    <a:lstStyle/>
                    <a:p>
                      <a:pPr algn="ctr">
                        <a:spcAft>
                          <a:spcPts val="0"/>
                        </a:spcAft>
                      </a:pPr>
                      <a:r>
                        <a:rPr lang="fr-BE" sz="1600" b="1" dirty="0">
                          <a:effectLst/>
                        </a:rPr>
                        <a:t>Aggravation Peine</a:t>
                      </a:r>
                      <a:endParaRPr lang="fr-BE" sz="1600" b="1" dirty="0">
                        <a:effectLst/>
                        <a:latin typeface="Times New Roman" panose="02020603050405020304" pitchFamily="18" charset="0"/>
                        <a:ea typeface="Times New Roman" panose="02020603050405020304" pitchFamily="18" charset="0"/>
                      </a:endParaRPr>
                    </a:p>
                  </a:txBody>
                  <a:tcPr marL="68580" marR="68580" marT="0" marB="0">
                    <a:solidFill>
                      <a:srgbClr val="00B0F0"/>
                    </a:solidFill>
                  </a:tcPr>
                </a:tc>
                <a:extLst>
                  <a:ext uri="{0D108BD9-81ED-4DB2-BD59-A6C34878D82A}">
                    <a16:rowId xmlns:a16="http://schemas.microsoft.com/office/drawing/2014/main" val="173957465"/>
                  </a:ext>
                </a:extLst>
              </a:tr>
              <a:tr h="802088">
                <a:tc>
                  <a:txBody>
                    <a:bodyPr/>
                    <a:lstStyle/>
                    <a:p>
                      <a:pPr algn="ctr">
                        <a:spcAft>
                          <a:spcPts val="0"/>
                        </a:spcAft>
                      </a:pPr>
                      <a:r>
                        <a:rPr lang="de-DE" sz="1600" dirty="0" err="1">
                          <a:effectLst/>
                        </a:rPr>
                        <a:t>Emp</a:t>
                      </a:r>
                      <a:r>
                        <a:rPr lang="de-DE" sz="1600" dirty="0">
                          <a:effectLst/>
                        </a:rPr>
                        <a:t> min. 1 an </a:t>
                      </a:r>
                      <a:endParaRPr lang="fr-BE" sz="1600" dirty="0">
                        <a:effectLst/>
                      </a:endParaRPr>
                    </a:p>
                    <a:p>
                      <a:pPr algn="ctr">
                        <a:spcAft>
                          <a:spcPts val="0"/>
                        </a:spcAft>
                      </a:pPr>
                      <a:r>
                        <a:rPr lang="de-DE" sz="1600" dirty="0">
                          <a:effectLst/>
                        </a:rPr>
                        <a:t>(art. 55</a:t>
                      </a:r>
                      <a:r>
                        <a:rPr lang="de-DE" sz="1600" i="1" dirty="0">
                          <a:effectLst/>
                        </a:rPr>
                        <a:t>bi</a:t>
                      </a:r>
                      <a:r>
                        <a:rPr lang="de-DE" sz="1600" dirty="0">
                          <a:effectLst/>
                        </a:rPr>
                        <a:t>s, al. 1er)</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3"/>
                    </a:solidFill>
                  </a:tcPr>
                </a:tc>
                <a:tc>
                  <a:txBody>
                    <a:bodyPr/>
                    <a:lstStyle/>
                    <a:p>
                      <a:pPr algn="ctr">
                        <a:spcAft>
                          <a:spcPts val="0"/>
                        </a:spcAft>
                      </a:pPr>
                      <a:r>
                        <a:rPr lang="fr-BE" sz="1600" dirty="0">
                          <a:effectLst/>
                        </a:rPr>
                        <a:t>Réclusion 5 à 10 ans</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3"/>
                    </a:solidFill>
                  </a:tcPr>
                </a:tc>
                <a:tc>
                  <a:txBody>
                    <a:bodyPr/>
                    <a:lstStyle/>
                    <a:p>
                      <a:pPr algn="ctr">
                        <a:spcAft>
                          <a:spcPts val="0"/>
                        </a:spcAft>
                      </a:pPr>
                      <a:r>
                        <a:rPr lang="fr-BE" sz="1600" dirty="0">
                          <a:effectLst/>
                        </a:rPr>
                        <a:t>Réclusion 10 à 15 ans (Facultatif)</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3"/>
                    </a:solidFill>
                  </a:tcPr>
                </a:tc>
                <a:extLst>
                  <a:ext uri="{0D108BD9-81ED-4DB2-BD59-A6C34878D82A}">
                    <a16:rowId xmlns:a16="http://schemas.microsoft.com/office/drawing/2014/main" val="1487434086"/>
                  </a:ext>
                </a:extLst>
              </a:tr>
              <a:tr h="802088">
                <a:tc>
                  <a:txBody>
                    <a:bodyPr/>
                    <a:lstStyle/>
                    <a:p>
                      <a:pPr algn="ctr">
                        <a:spcAft>
                          <a:spcPts val="0"/>
                        </a:spcAft>
                      </a:pPr>
                      <a:r>
                        <a:rPr lang="de-DE" sz="1600" dirty="0" err="1">
                          <a:effectLst/>
                        </a:rPr>
                        <a:t>Emp</a:t>
                      </a:r>
                      <a:r>
                        <a:rPr lang="de-DE" sz="1600" dirty="0">
                          <a:effectLst/>
                        </a:rPr>
                        <a:t> min. 1 an</a:t>
                      </a:r>
                      <a:endParaRPr lang="fr-BE" sz="1600" dirty="0">
                        <a:effectLst/>
                      </a:endParaRPr>
                    </a:p>
                    <a:p>
                      <a:pPr algn="ctr">
                        <a:spcAft>
                          <a:spcPts val="0"/>
                        </a:spcAft>
                      </a:pPr>
                      <a:r>
                        <a:rPr lang="de-DE" sz="1600" dirty="0">
                          <a:effectLst/>
                        </a:rPr>
                        <a:t>(art. 55</a:t>
                      </a:r>
                      <a:r>
                        <a:rPr lang="de-DE" sz="1600" i="1" dirty="0">
                          <a:effectLst/>
                        </a:rPr>
                        <a:t>bis</a:t>
                      </a:r>
                      <a:r>
                        <a:rPr lang="de-DE" sz="1600" dirty="0">
                          <a:effectLst/>
                        </a:rPr>
                        <a:t>, al. 2)</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FFC000"/>
                    </a:solidFill>
                  </a:tcPr>
                </a:tc>
                <a:tc>
                  <a:txBody>
                    <a:bodyPr/>
                    <a:lstStyle/>
                    <a:p>
                      <a:pPr algn="ctr">
                        <a:spcAft>
                          <a:spcPts val="0"/>
                        </a:spcAft>
                      </a:pPr>
                      <a:r>
                        <a:rPr lang="fr-BE" sz="1600" dirty="0">
                          <a:effectLst/>
                        </a:rPr>
                        <a:t>Réclusion 10 à 15 ans</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FFC000"/>
                    </a:solidFill>
                  </a:tcPr>
                </a:tc>
                <a:tc>
                  <a:txBody>
                    <a:bodyPr/>
                    <a:lstStyle/>
                    <a:p>
                      <a:pPr algn="ctr">
                        <a:spcAft>
                          <a:spcPts val="0"/>
                        </a:spcAft>
                      </a:pPr>
                      <a:r>
                        <a:rPr lang="fr-BE" sz="1600" dirty="0">
                          <a:effectLst/>
                        </a:rPr>
                        <a:t>Réclusion 15 à 20 ans (Facultatif)</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FFC000"/>
                    </a:solidFill>
                  </a:tcPr>
                </a:tc>
                <a:extLst>
                  <a:ext uri="{0D108BD9-81ED-4DB2-BD59-A6C34878D82A}">
                    <a16:rowId xmlns:a16="http://schemas.microsoft.com/office/drawing/2014/main" val="3776099382"/>
                  </a:ext>
                </a:extLst>
              </a:tr>
              <a:tr h="802088">
                <a:tc>
                  <a:txBody>
                    <a:bodyPr/>
                    <a:lstStyle/>
                    <a:p>
                      <a:pPr algn="ctr">
                        <a:spcAft>
                          <a:spcPts val="0"/>
                        </a:spcAft>
                      </a:pPr>
                      <a:r>
                        <a:rPr lang="de-DE" sz="1600" dirty="0" err="1">
                          <a:effectLst/>
                        </a:rPr>
                        <a:t>Emp</a:t>
                      </a:r>
                      <a:r>
                        <a:rPr lang="de-DE" sz="1600" dirty="0">
                          <a:effectLst/>
                        </a:rPr>
                        <a:t> min. 1 an </a:t>
                      </a:r>
                      <a:endParaRPr lang="fr-BE" sz="1600" dirty="0">
                        <a:effectLst/>
                      </a:endParaRPr>
                    </a:p>
                    <a:p>
                      <a:pPr algn="ctr">
                        <a:spcAft>
                          <a:spcPts val="0"/>
                        </a:spcAft>
                      </a:pPr>
                      <a:r>
                        <a:rPr lang="de-DE" sz="1600" dirty="0">
                          <a:effectLst/>
                        </a:rPr>
                        <a:t>(art. 55b</a:t>
                      </a:r>
                      <a:r>
                        <a:rPr lang="de-DE" sz="1600" i="1" dirty="0">
                          <a:effectLst/>
                        </a:rPr>
                        <a:t>is</a:t>
                      </a:r>
                      <a:r>
                        <a:rPr lang="de-DE" sz="1600" dirty="0">
                          <a:effectLst/>
                        </a:rPr>
                        <a:t>, al. 3)</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tc>
                  <a:txBody>
                    <a:bodyPr/>
                    <a:lstStyle/>
                    <a:p>
                      <a:pPr algn="ctr">
                        <a:spcAft>
                          <a:spcPts val="0"/>
                        </a:spcAft>
                      </a:pPr>
                      <a:r>
                        <a:rPr lang="fr-BE" sz="1600" dirty="0">
                          <a:effectLst/>
                        </a:rPr>
                        <a:t>Réclusion 15 à 20 ans</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tc>
                  <a:txBody>
                    <a:bodyPr/>
                    <a:lstStyle/>
                    <a:p>
                      <a:pPr algn="ctr">
                        <a:spcAft>
                          <a:spcPts val="0"/>
                        </a:spcAft>
                      </a:pPr>
                      <a:r>
                        <a:rPr lang="fr-BE" sz="1600" dirty="0">
                          <a:effectLst/>
                        </a:rPr>
                        <a:t>Réclusion de 17 ans au moins (Obligatoire)</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5"/>
                    </a:solidFill>
                  </a:tcPr>
                </a:tc>
                <a:extLst>
                  <a:ext uri="{0D108BD9-81ED-4DB2-BD59-A6C34878D82A}">
                    <a16:rowId xmlns:a16="http://schemas.microsoft.com/office/drawing/2014/main" val="2978632854"/>
                  </a:ext>
                </a:extLst>
              </a:tr>
              <a:tr h="401044">
                <a:tc>
                  <a:txBody>
                    <a:bodyPr/>
                    <a:lstStyle/>
                    <a:p>
                      <a:pPr algn="ctr">
                        <a:spcAft>
                          <a:spcPts val="0"/>
                        </a:spcAft>
                      </a:pPr>
                      <a:r>
                        <a:rPr lang="fr-BE" sz="1600" dirty="0">
                          <a:effectLst/>
                        </a:rPr>
                        <a:t>-</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2"/>
                    </a:solidFill>
                  </a:tcPr>
                </a:tc>
                <a:tc>
                  <a:txBody>
                    <a:bodyPr/>
                    <a:lstStyle/>
                    <a:p>
                      <a:pPr algn="ctr">
                        <a:spcAft>
                          <a:spcPts val="0"/>
                        </a:spcAft>
                      </a:pPr>
                      <a:r>
                        <a:rPr lang="fr-BE" sz="1600" dirty="0">
                          <a:effectLst/>
                        </a:rPr>
                        <a:t>Réclusion 20 à 30 ans</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2"/>
                    </a:solidFill>
                  </a:tcPr>
                </a:tc>
                <a:tc>
                  <a:txBody>
                    <a:bodyPr/>
                    <a:lstStyle/>
                    <a:p>
                      <a:pPr algn="ctr">
                        <a:spcAft>
                          <a:spcPts val="0"/>
                        </a:spcAft>
                      </a:pPr>
                      <a:r>
                        <a:rPr lang="fr-BE" sz="1600" dirty="0">
                          <a:effectLst/>
                        </a:rPr>
                        <a:t>_</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2"/>
                    </a:solidFill>
                  </a:tcPr>
                </a:tc>
                <a:extLst>
                  <a:ext uri="{0D108BD9-81ED-4DB2-BD59-A6C34878D82A}">
                    <a16:rowId xmlns:a16="http://schemas.microsoft.com/office/drawing/2014/main" val="682497856"/>
                  </a:ext>
                </a:extLst>
              </a:tr>
              <a:tr h="401044">
                <a:tc>
                  <a:txBody>
                    <a:bodyPr/>
                    <a:lstStyle/>
                    <a:p>
                      <a:pPr algn="ctr">
                        <a:spcAft>
                          <a:spcPts val="0"/>
                        </a:spcAft>
                      </a:pPr>
                      <a:r>
                        <a:rPr lang="fr-BE" sz="1600">
                          <a:effectLst/>
                        </a:rPr>
                        <a:t>-</a:t>
                      </a:r>
                      <a:endParaRPr lang="fr-BE" sz="1600">
                        <a:effectLst/>
                        <a:latin typeface="Times New Roman" panose="02020603050405020304" pitchFamily="18" charset="0"/>
                        <a:ea typeface="Times New Roman" panose="02020603050405020304" pitchFamily="18" charset="0"/>
                      </a:endParaRPr>
                    </a:p>
                  </a:txBody>
                  <a:tcPr marL="68580" marR="68580" marT="0" marB="0">
                    <a:solidFill>
                      <a:schemeClr val="accent2"/>
                    </a:solidFill>
                  </a:tcPr>
                </a:tc>
                <a:tc>
                  <a:txBody>
                    <a:bodyPr/>
                    <a:lstStyle/>
                    <a:p>
                      <a:pPr algn="ctr">
                        <a:spcAft>
                          <a:spcPts val="0"/>
                        </a:spcAft>
                      </a:pPr>
                      <a:r>
                        <a:rPr lang="fr-BE" sz="1600" dirty="0">
                          <a:effectLst/>
                        </a:rPr>
                        <a:t>Réclusion à perpétuité</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2"/>
                    </a:solidFill>
                  </a:tcPr>
                </a:tc>
                <a:tc>
                  <a:txBody>
                    <a:bodyPr/>
                    <a:lstStyle/>
                    <a:p>
                      <a:pPr algn="ctr">
                        <a:spcAft>
                          <a:spcPts val="0"/>
                        </a:spcAft>
                      </a:pPr>
                      <a:r>
                        <a:rPr lang="fr-BE" sz="1600" dirty="0">
                          <a:effectLst/>
                        </a:rPr>
                        <a:t>_</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accent2"/>
                    </a:solidFill>
                  </a:tcPr>
                </a:tc>
                <a:extLst>
                  <a:ext uri="{0D108BD9-81ED-4DB2-BD59-A6C34878D82A}">
                    <a16:rowId xmlns:a16="http://schemas.microsoft.com/office/drawing/2014/main" val="2012048360"/>
                  </a:ext>
                </a:extLst>
              </a:tr>
            </a:tbl>
          </a:graphicData>
        </a:graphic>
      </p:graphicFrame>
      <p:sp>
        <p:nvSpPr>
          <p:cNvPr id="9" name="Rectangle 1">
            <a:extLst>
              <a:ext uri="{FF2B5EF4-FFF2-40B4-BE49-F238E27FC236}">
                <a16:creationId xmlns:a16="http://schemas.microsoft.com/office/drawing/2014/main" id="{3B7780DB-5ABC-B745-9007-F028DCC23ED1}"/>
              </a:ext>
            </a:extLst>
          </p:cNvPr>
          <p:cNvSpPr>
            <a:spLocks noChangeArrowheads="1"/>
          </p:cNvSpPr>
          <p:nvPr/>
        </p:nvSpPr>
        <p:spPr bwMode="auto">
          <a:xfrm>
            <a:off x="553792" y="2765424"/>
            <a:ext cx="11617872" cy="45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spTree>
    <p:extLst>
      <p:ext uri="{BB962C8B-B14F-4D97-AF65-F5344CB8AC3E}">
        <p14:creationId xmlns:p14="http://schemas.microsoft.com/office/powerpoint/2010/main" val="2948527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914400" y="438588"/>
            <a:ext cx="8229600" cy="373062"/>
          </a:xfrm>
        </p:spPr>
        <p:txBody>
          <a:bodyPr>
            <a:noAutofit/>
          </a:bodyPr>
          <a:lstStyle/>
          <a:p>
            <a:r>
              <a:rPr lang="fr-FR" sz="2800" b="1" dirty="0">
                <a:solidFill>
                  <a:srgbClr val="FF0000"/>
                </a:solidFill>
              </a:rPr>
              <a:t>Conséquences sur la fixation de la peine?</a:t>
            </a:r>
          </a:p>
        </p:txBody>
      </p:sp>
      <p:sp>
        <p:nvSpPr>
          <p:cNvPr id="8" name="Espace réservé du contenu 7"/>
          <p:cNvSpPr>
            <a:spLocks noGrp="1"/>
          </p:cNvSpPr>
          <p:nvPr>
            <p:ph idx="1"/>
          </p:nvPr>
        </p:nvSpPr>
        <p:spPr>
          <a:xfrm>
            <a:off x="457200" y="1014762"/>
            <a:ext cx="8229600" cy="5111402"/>
          </a:xfrm>
        </p:spPr>
        <p:txBody>
          <a:bodyPr>
            <a:normAutofit/>
          </a:bodyPr>
          <a:lstStyle/>
          <a:p>
            <a:pPr algn="just"/>
            <a:endParaRPr lang="fr-BE" dirty="0"/>
          </a:p>
          <a:p>
            <a:pPr algn="just"/>
            <a:endParaRPr lang="fr-BE" dirty="0"/>
          </a:p>
        </p:txBody>
      </p:sp>
      <p:sp>
        <p:nvSpPr>
          <p:cNvPr id="6" name="ZoneTexte 5"/>
          <p:cNvSpPr txBox="1"/>
          <p:nvPr/>
        </p:nvSpPr>
        <p:spPr>
          <a:xfrm>
            <a:off x="266700" y="2595982"/>
            <a:ext cx="9080500" cy="369332"/>
          </a:xfrm>
          <a:prstGeom prst="rect">
            <a:avLst/>
          </a:prstGeom>
          <a:noFill/>
        </p:spPr>
        <p:txBody>
          <a:bodyPr wrap="square" rtlCol="0">
            <a:spAutoFit/>
          </a:bodyPr>
          <a:lstStyle/>
          <a:p>
            <a:endParaRPr lang="fr-FR" dirty="0"/>
          </a:p>
        </p:txBody>
      </p:sp>
      <p:sp>
        <p:nvSpPr>
          <p:cNvPr id="2" name="ZoneTexte 1">
            <a:extLst>
              <a:ext uri="{FF2B5EF4-FFF2-40B4-BE49-F238E27FC236}">
                <a16:creationId xmlns:a16="http://schemas.microsoft.com/office/drawing/2014/main" id="{AACC2E84-9F77-764C-B55F-6B2BBF4FF9CF}"/>
              </a:ext>
            </a:extLst>
          </p:cNvPr>
          <p:cNvSpPr txBox="1"/>
          <p:nvPr/>
        </p:nvSpPr>
        <p:spPr>
          <a:xfrm>
            <a:off x="1683834" y="2040673"/>
            <a:ext cx="184731" cy="369332"/>
          </a:xfrm>
          <a:prstGeom prst="rect">
            <a:avLst/>
          </a:prstGeom>
          <a:noFill/>
        </p:spPr>
        <p:txBody>
          <a:bodyPr wrap="none" rtlCol="0">
            <a:spAutoFit/>
          </a:bodyPr>
          <a:lstStyle/>
          <a:p>
            <a:endParaRPr lang="fr-FR" dirty="0"/>
          </a:p>
        </p:txBody>
      </p:sp>
      <p:graphicFrame>
        <p:nvGraphicFramePr>
          <p:cNvPr id="3" name="Tableau 2">
            <a:extLst>
              <a:ext uri="{FF2B5EF4-FFF2-40B4-BE49-F238E27FC236}">
                <a16:creationId xmlns:a16="http://schemas.microsoft.com/office/drawing/2014/main" id="{8BE7A6DC-6B80-D24B-B978-4C1C725623B2}"/>
              </a:ext>
            </a:extLst>
          </p:cNvPr>
          <p:cNvGraphicFramePr>
            <a:graphicFrameLocks noGrp="1"/>
          </p:cNvGraphicFramePr>
          <p:nvPr>
            <p:extLst>
              <p:ext uri="{D42A27DB-BD31-4B8C-83A1-F6EECF244321}">
                <p14:modId xmlns:p14="http://schemas.microsoft.com/office/powerpoint/2010/main" val="796561353"/>
              </p:ext>
            </p:extLst>
          </p:nvPr>
        </p:nvGraphicFramePr>
        <p:xfrm>
          <a:off x="457200" y="1048100"/>
          <a:ext cx="8089900" cy="5176793"/>
        </p:xfrm>
        <a:graphic>
          <a:graphicData uri="http://schemas.openxmlformats.org/drawingml/2006/table">
            <a:tbl>
              <a:tblPr firstRow="1" firstCol="1" bandRow="1">
                <a:tableStyleId>{5C22544A-7EE6-4342-B048-85BDC9FD1C3A}</a:tableStyleId>
              </a:tblPr>
              <a:tblGrid>
                <a:gridCol w="1264493">
                  <a:extLst>
                    <a:ext uri="{9D8B030D-6E8A-4147-A177-3AD203B41FA5}">
                      <a16:colId xmlns:a16="http://schemas.microsoft.com/office/drawing/2014/main" val="4107521411"/>
                    </a:ext>
                  </a:extLst>
                </a:gridCol>
                <a:gridCol w="1263601">
                  <a:extLst>
                    <a:ext uri="{9D8B030D-6E8A-4147-A177-3AD203B41FA5}">
                      <a16:colId xmlns:a16="http://schemas.microsoft.com/office/drawing/2014/main" val="837084743"/>
                    </a:ext>
                  </a:extLst>
                </a:gridCol>
                <a:gridCol w="1264493">
                  <a:extLst>
                    <a:ext uri="{9D8B030D-6E8A-4147-A177-3AD203B41FA5}">
                      <a16:colId xmlns:a16="http://schemas.microsoft.com/office/drawing/2014/main" val="3984404626"/>
                    </a:ext>
                  </a:extLst>
                </a:gridCol>
                <a:gridCol w="1263601">
                  <a:extLst>
                    <a:ext uri="{9D8B030D-6E8A-4147-A177-3AD203B41FA5}">
                      <a16:colId xmlns:a16="http://schemas.microsoft.com/office/drawing/2014/main" val="2725114096"/>
                    </a:ext>
                  </a:extLst>
                </a:gridCol>
                <a:gridCol w="1391120">
                  <a:extLst>
                    <a:ext uri="{9D8B030D-6E8A-4147-A177-3AD203B41FA5}">
                      <a16:colId xmlns:a16="http://schemas.microsoft.com/office/drawing/2014/main" val="2143712515"/>
                    </a:ext>
                  </a:extLst>
                </a:gridCol>
                <a:gridCol w="1642592">
                  <a:extLst>
                    <a:ext uri="{9D8B030D-6E8A-4147-A177-3AD203B41FA5}">
                      <a16:colId xmlns:a16="http://schemas.microsoft.com/office/drawing/2014/main" val="479370853"/>
                    </a:ext>
                  </a:extLst>
                </a:gridCol>
              </a:tblGrid>
              <a:tr h="719259">
                <a:tc gridSpan="6">
                  <a:txBody>
                    <a:bodyPr/>
                    <a:lstStyle/>
                    <a:p>
                      <a:pPr algn="ctr">
                        <a:spcAft>
                          <a:spcPts val="0"/>
                        </a:spcAft>
                      </a:pPr>
                      <a:r>
                        <a:rPr lang="fr-BE" sz="1600" dirty="0">
                          <a:effectLst/>
                        </a:rPr>
                        <a:t>Tableau 3. Comparaison aggravation peine liée à l’état de récidive en cas de condamnation par la cour d’assises </a:t>
                      </a:r>
                    </a:p>
                    <a:p>
                      <a:pPr algn="ctr">
                        <a:spcAft>
                          <a:spcPts val="0"/>
                        </a:spcAft>
                      </a:pPr>
                      <a:r>
                        <a:rPr lang="fr-BE" sz="1600" dirty="0">
                          <a:effectLst/>
                        </a:rPr>
                        <a:t>(avant et après l’entrée en vigueur de la loi du 5 mai 2019)</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170882668"/>
                  </a:ext>
                </a:extLst>
              </a:tr>
              <a:tr h="959013">
                <a:tc>
                  <a:txBody>
                    <a:bodyPr/>
                    <a:lstStyle/>
                    <a:p>
                      <a:pPr algn="ctr">
                        <a:spcAft>
                          <a:spcPts val="0"/>
                        </a:spcAft>
                      </a:pPr>
                      <a:r>
                        <a:rPr lang="fr-BE" sz="1600" dirty="0">
                          <a:effectLst/>
                        </a:rPr>
                        <a:t>Antécédent Judiciaire</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Nouvelle Infraction</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gridSpan="2">
                  <a:txBody>
                    <a:bodyPr/>
                    <a:lstStyle/>
                    <a:p>
                      <a:pPr algn="ctr">
                        <a:spcAft>
                          <a:spcPts val="0"/>
                        </a:spcAft>
                      </a:pPr>
                      <a:r>
                        <a:rPr lang="fr-BE" sz="1600" dirty="0">
                          <a:effectLst/>
                        </a:rPr>
                        <a:t>Aggravation Peine </a:t>
                      </a:r>
                    </a:p>
                    <a:p>
                      <a:pPr algn="ctr">
                        <a:spcAft>
                          <a:spcPts val="0"/>
                        </a:spcAft>
                      </a:pPr>
                      <a:r>
                        <a:rPr lang="fr-BE" sz="1600" u="sng" dirty="0">
                          <a:effectLst/>
                        </a:rPr>
                        <a:t>avant 7 juin 2019</a:t>
                      </a:r>
                      <a:endParaRPr lang="fr-BE" sz="1600" dirty="0">
                        <a:effectLst/>
                      </a:endParaRPr>
                    </a:p>
                    <a:p>
                      <a:pPr algn="ctr">
                        <a:spcAft>
                          <a:spcPts val="0"/>
                        </a:spcAft>
                      </a:pPr>
                      <a:r>
                        <a:rPr lang="fr-BE" sz="1600" dirty="0">
                          <a:effectLst/>
                        </a:rPr>
                        <a:t>sans et </a:t>
                      </a:r>
                      <a:r>
                        <a:rPr lang="fr-BE" sz="1600" u="sng" dirty="0">
                          <a:effectLst/>
                        </a:rPr>
                        <a:t>avec circ. Att.</a:t>
                      </a:r>
                      <a:endParaRPr lang="fr-BE" sz="1600" u="sng"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fr-FR"/>
                    </a:p>
                  </a:txBody>
                  <a:tcPr/>
                </a:tc>
                <a:tc gridSpan="2">
                  <a:txBody>
                    <a:bodyPr/>
                    <a:lstStyle/>
                    <a:p>
                      <a:pPr algn="ctr">
                        <a:spcAft>
                          <a:spcPts val="0"/>
                        </a:spcAft>
                      </a:pPr>
                      <a:r>
                        <a:rPr lang="fr-BE" sz="1600" dirty="0">
                          <a:effectLst/>
                        </a:rPr>
                        <a:t>Aggravation Peine </a:t>
                      </a:r>
                    </a:p>
                    <a:p>
                      <a:pPr algn="ctr">
                        <a:spcAft>
                          <a:spcPts val="0"/>
                        </a:spcAft>
                      </a:pPr>
                      <a:r>
                        <a:rPr lang="fr-BE" sz="1600" u="sng" dirty="0">
                          <a:effectLst/>
                        </a:rPr>
                        <a:t>après 7 juin 2019</a:t>
                      </a:r>
                      <a:endParaRPr lang="fr-BE" sz="1600" dirty="0">
                        <a:effectLst/>
                      </a:endParaRPr>
                    </a:p>
                    <a:p>
                      <a:pPr algn="ctr">
                        <a:spcAft>
                          <a:spcPts val="0"/>
                        </a:spcAft>
                      </a:pPr>
                      <a:r>
                        <a:rPr lang="fr-BE" sz="1600" dirty="0">
                          <a:effectLst/>
                        </a:rPr>
                        <a:t>sans et </a:t>
                      </a:r>
                      <a:r>
                        <a:rPr lang="fr-BE" sz="1600" u="sng" dirty="0">
                          <a:effectLst/>
                        </a:rPr>
                        <a:t>avec circ. </a:t>
                      </a:r>
                      <a:r>
                        <a:rPr lang="fr-BE" sz="1600" u="sng" dirty="0" err="1">
                          <a:effectLst/>
                        </a:rPr>
                        <a:t>att</a:t>
                      </a:r>
                      <a:r>
                        <a:rPr lang="fr-BE" sz="1600" u="sng" dirty="0">
                          <a:effectLst/>
                        </a:rPr>
                        <a:t>.</a:t>
                      </a:r>
                    </a:p>
                    <a:p>
                      <a:pPr algn="ctr">
                        <a:spcAft>
                          <a:spcPts val="0"/>
                        </a:spcAft>
                      </a:pPr>
                      <a:r>
                        <a:rPr lang="fr-BE" sz="1600" dirty="0">
                          <a:effectLst/>
                        </a:rPr>
                        <a:t> </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fr-FR"/>
                    </a:p>
                  </a:txBody>
                  <a:tcPr/>
                </a:tc>
                <a:extLst>
                  <a:ext uri="{0D108BD9-81ED-4DB2-BD59-A6C34878D82A}">
                    <a16:rowId xmlns:a16="http://schemas.microsoft.com/office/drawing/2014/main" val="2983528477"/>
                  </a:ext>
                </a:extLst>
              </a:tr>
              <a:tr h="719259">
                <a:tc>
                  <a:txBody>
                    <a:bodyPr/>
                    <a:lstStyle/>
                    <a:p>
                      <a:pPr algn="ctr">
                        <a:spcAft>
                          <a:spcPts val="0"/>
                        </a:spcAft>
                      </a:pPr>
                      <a:r>
                        <a:rPr lang="fr-BE" sz="1600">
                          <a:effectLst/>
                        </a:rPr>
                        <a:t>Emp </a:t>
                      </a:r>
                    </a:p>
                    <a:p>
                      <a:pPr algn="ctr">
                        <a:spcAft>
                          <a:spcPts val="0"/>
                        </a:spcAft>
                      </a:pPr>
                      <a:r>
                        <a:rPr lang="fr-BE" sz="1600">
                          <a:effectLst/>
                        </a:rPr>
                        <a:t>min. 1 an </a:t>
                      </a:r>
                    </a:p>
                    <a:p>
                      <a:pPr algn="ctr">
                        <a:spcAft>
                          <a:spcPts val="0"/>
                        </a:spcAft>
                      </a:pPr>
                      <a:r>
                        <a:rPr lang="fr-BE" sz="1600">
                          <a:effectLst/>
                        </a:rPr>
                        <a:t> </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dirty="0">
                          <a:effectLst/>
                        </a:rPr>
                        <a:t>5 à 10 ans</a:t>
                      </a:r>
                      <a:endParaRPr lang="fr-BE" sz="1600" dirty="0">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algn="ctr">
                        <a:spcAft>
                          <a:spcPts val="0"/>
                        </a:spcAft>
                      </a:pPr>
                      <a:r>
                        <a:rPr lang="fr-BE" sz="1600" dirty="0">
                          <a:effectLst/>
                        </a:rPr>
                        <a:t>Réclusion</a:t>
                      </a:r>
                    </a:p>
                    <a:p>
                      <a:pPr algn="ctr">
                        <a:spcAft>
                          <a:spcPts val="0"/>
                        </a:spcAft>
                      </a:pPr>
                      <a:r>
                        <a:rPr lang="fr-BE" sz="1600" dirty="0">
                          <a:effectLst/>
                        </a:rPr>
                        <a:t>5 à 10 ans</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algn="ctr">
                        <a:spcAft>
                          <a:spcPts val="0"/>
                        </a:spcAft>
                      </a:pPr>
                      <a:r>
                        <a:rPr lang="fr-BE" sz="1600" dirty="0" err="1">
                          <a:effectLst/>
                        </a:rPr>
                        <a:t>Emp</a:t>
                      </a:r>
                      <a:endParaRPr lang="fr-BE" sz="1600" dirty="0">
                        <a:effectLst/>
                      </a:endParaRPr>
                    </a:p>
                    <a:p>
                      <a:pPr algn="ctr">
                        <a:spcAft>
                          <a:spcPts val="0"/>
                        </a:spcAft>
                      </a:pPr>
                      <a:r>
                        <a:rPr lang="fr-BE" sz="1600" u="sng" dirty="0">
                          <a:effectLst/>
                        </a:rPr>
                        <a:t>10 </a:t>
                      </a:r>
                      <a:r>
                        <a:rPr lang="fr-BE" sz="1600" dirty="0">
                          <a:effectLst/>
                        </a:rPr>
                        <a:t>ans max</a:t>
                      </a:r>
                    </a:p>
                    <a:p>
                      <a:pPr algn="ctr">
                        <a:spcAft>
                          <a:spcPts val="0"/>
                        </a:spcAft>
                      </a:pPr>
                      <a:r>
                        <a:rPr lang="fr-BE" sz="1600" dirty="0">
                          <a:effectLst/>
                        </a:rPr>
                        <a:t> </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7030A0"/>
                    </a:solidFill>
                  </a:tcPr>
                </a:tc>
                <a:tc>
                  <a:txBody>
                    <a:bodyPr/>
                    <a:lstStyle/>
                    <a:p>
                      <a:pPr algn="ctr">
                        <a:spcAft>
                          <a:spcPts val="0"/>
                        </a:spcAft>
                      </a:pPr>
                      <a:r>
                        <a:rPr lang="fr-BE" sz="1600">
                          <a:effectLst/>
                        </a:rPr>
                        <a:t>Réclusion</a:t>
                      </a:r>
                    </a:p>
                    <a:p>
                      <a:pPr algn="ctr">
                        <a:spcAft>
                          <a:spcPts val="0"/>
                        </a:spcAft>
                      </a:pPr>
                      <a:r>
                        <a:rPr lang="fr-BE" sz="1600">
                          <a:effectLst/>
                        </a:rPr>
                        <a:t> 10 à 15 ans</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u="sng" dirty="0">
                          <a:effectLst/>
                        </a:rPr>
                        <a:t>10</a:t>
                      </a:r>
                      <a:r>
                        <a:rPr lang="fr-BE" sz="1600" dirty="0">
                          <a:effectLst/>
                        </a:rPr>
                        <a:t> 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00B0F0"/>
                    </a:solidFill>
                  </a:tcPr>
                </a:tc>
                <a:extLst>
                  <a:ext uri="{0D108BD9-81ED-4DB2-BD59-A6C34878D82A}">
                    <a16:rowId xmlns:a16="http://schemas.microsoft.com/office/drawing/2014/main" val="150955612"/>
                  </a:ext>
                </a:extLst>
              </a:tr>
              <a:tr h="719259">
                <a:tc>
                  <a:txBody>
                    <a:bodyPr/>
                    <a:lstStyle/>
                    <a:p>
                      <a:pPr algn="ctr">
                        <a:spcAft>
                          <a:spcPts val="0"/>
                        </a:spcAft>
                      </a:pPr>
                      <a:r>
                        <a:rPr lang="fr-BE" sz="1600">
                          <a:effectLst/>
                        </a:rPr>
                        <a:t>Emp </a:t>
                      </a:r>
                    </a:p>
                    <a:p>
                      <a:pPr algn="ctr">
                        <a:spcAft>
                          <a:spcPts val="0"/>
                        </a:spcAft>
                      </a:pPr>
                      <a:r>
                        <a:rPr lang="fr-BE" sz="1600">
                          <a:effectLst/>
                        </a:rPr>
                        <a:t>min. 1 an</a:t>
                      </a:r>
                    </a:p>
                    <a:p>
                      <a:pPr algn="ctr">
                        <a:spcAft>
                          <a:spcPts val="0"/>
                        </a:spcAft>
                      </a:pPr>
                      <a:r>
                        <a:rPr lang="fr-BE" sz="1600">
                          <a:effectLst/>
                        </a:rPr>
                        <a:t> </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dirty="0">
                          <a:effectLst/>
                        </a:rPr>
                        <a:t> 10 à 15 ans</a:t>
                      </a:r>
                      <a:endParaRPr lang="fr-BE" sz="1600" dirty="0">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algn="ctr">
                        <a:spcAft>
                          <a:spcPts val="0"/>
                        </a:spcAft>
                      </a:pPr>
                      <a:r>
                        <a:rPr lang="fr-BE" sz="1600" dirty="0">
                          <a:effectLst/>
                        </a:rPr>
                        <a:t>Réclusion</a:t>
                      </a:r>
                    </a:p>
                    <a:p>
                      <a:pPr algn="ctr">
                        <a:spcAft>
                          <a:spcPts val="0"/>
                        </a:spcAft>
                      </a:pPr>
                      <a:r>
                        <a:rPr lang="fr-BE" sz="1600" dirty="0">
                          <a:effectLst/>
                        </a:rPr>
                        <a:t> 10 à 15 ans</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algn="ctr">
                        <a:spcAft>
                          <a:spcPts val="0"/>
                        </a:spcAft>
                      </a:pPr>
                      <a:r>
                        <a:rPr lang="fr-BE" sz="1600" dirty="0">
                          <a:effectLst/>
                        </a:rPr>
                        <a:t>Réclusion</a:t>
                      </a:r>
                    </a:p>
                    <a:p>
                      <a:pPr algn="ctr">
                        <a:spcAft>
                          <a:spcPts val="0"/>
                        </a:spcAft>
                      </a:pPr>
                      <a:r>
                        <a:rPr lang="fr-BE" sz="1600" u="sng" dirty="0">
                          <a:effectLst/>
                        </a:rPr>
                        <a:t>10</a:t>
                      </a:r>
                      <a:r>
                        <a:rPr lang="fr-BE" sz="1600" dirty="0">
                          <a:effectLst/>
                        </a:rPr>
                        <a:t> 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7030A0"/>
                    </a:solidFill>
                  </a:tcPr>
                </a:tc>
                <a:tc>
                  <a:txBody>
                    <a:bodyPr/>
                    <a:lstStyle/>
                    <a:p>
                      <a:pPr algn="ctr">
                        <a:spcAft>
                          <a:spcPts val="0"/>
                        </a:spcAft>
                      </a:pPr>
                      <a:r>
                        <a:rPr lang="fr-BE" sz="1600">
                          <a:effectLst/>
                        </a:rPr>
                        <a:t>Réclusion</a:t>
                      </a:r>
                    </a:p>
                    <a:p>
                      <a:pPr algn="ctr">
                        <a:spcAft>
                          <a:spcPts val="0"/>
                        </a:spcAft>
                      </a:pPr>
                      <a:r>
                        <a:rPr lang="fr-BE" sz="1600">
                          <a:effectLst/>
                        </a:rPr>
                        <a:t>15 à 20 ans </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b="1" i="1" u="sng" dirty="0">
                          <a:effectLst/>
                        </a:rPr>
                        <a:t>15 </a:t>
                      </a:r>
                      <a:r>
                        <a:rPr lang="fr-BE" sz="1600" b="1" i="1" dirty="0">
                          <a:effectLst/>
                        </a:rPr>
                        <a:t>ans max</a:t>
                      </a:r>
                      <a:endParaRPr lang="fr-BE" sz="1600" b="1" i="1" dirty="0">
                        <a:effectLst/>
                        <a:latin typeface="Times New Roman" panose="02020603050405020304" pitchFamily="18" charset="0"/>
                        <a:ea typeface="Times New Roman" panose="02020603050405020304" pitchFamily="18" charset="0"/>
                      </a:endParaRPr>
                    </a:p>
                  </a:txBody>
                  <a:tcPr marL="68580" marR="68580" marT="0" marB="0">
                    <a:solidFill>
                      <a:srgbClr val="00B0F0"/>
                    </a:solidFill>
                  </a:tcPr>
                </a:tc>
                <a:extLst>
                  <a:ext uri="{0D108BD9-81ED-4DB2-BD59-A6C34878D82A}">
                    <a16:rowId xmlns:a16="http://schemas.microsoft.com/office/drawing/2014/main" val="1581868794"/>
                  </a:ext>
                </a:extLst>
              </a:tr>
              <a:tr h="719259">
                <a:tc>
                  <a:txBody>
                    <a:bodyPr/>
                    <a:lstStyle/>
                    <a:p>
                      <a:pPr algn="ctr">
                        <a:spcAft>
                          <a:spcPts val="0"/>
                        </a:spcAft>
                      </a:pPr>
                      <a:r>
                        <a:rPr lang="fr-BE" sz="1600">
                          <a:effectLst/>
                        </a:rPr>
                        <a:t>Emp </a:t>
                      </a:r>
                    </a:p>
                    <a:p>
                      <a:pPr algn="ctr">
                        <a:spcAft>
                          <a:spcPts val="0"/>
                        </a:spcAft>
                      </a:pPr>
                      <a:r>
                        <a:rPr lang="fr-BE" sz="1600">
                          <a:effectLst/>
                        </a:rPr>
                        <a:t>min. 1 an </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dirty="0">
                          <a:effectLst/>
                        </a:rPr>
                        <a:t>15 à 20 ans</a:t>
                      </a:r>
                      <a:endParaRPr lang="fr-BE" sz="1600" dirty="0">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algn="ctr">
                        <a:spcAft>
                          <a:spcPts val="0"/>
                        </a:spcAft>
                      </a:pPr>
                      <a:r>
                        <a:rPr lang="fr-BE" sz="1600" dirty="0">
                          <a:effectLst/>
                        </a:rPr>
                        <a:t>Réclusion</a:t>
                      </a:r>
                    </a:p>
                    <a:p>
                      <a:pPr algn="ctr">
                        <a:spcAft>
                          <a:spcPts val="0"/>
                        </a:spcAft>
                      </a:pPr>
                      <a:r>
                        <a:rPr lang="fr-BE" sz="1600" dirty="0">
                          <a:effectLst/>
                        </a:rPr>
                        <a:t>15 à 20 ans</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algn="ctr">
                        <a:spcAft>
                          <a:spcPts val="0"/>
                        </a:spcAft>
                      </a:pPr>
                      <a:r>
                        <a:rPr lang="fr-BE" sz="1600" dirty="0">
                          <a:effectLst/>
                        </a:rPr>
                        <a:t>Réclusion</a:t>
                      </a:r>
                    </a:p>
                    <a:p>
                      <a:pPr algn="ctr">
                        <a:spcAft>
                          <a:spcPts val="0"/>
                        </a:spcAft>
                      </a:pPr>
                      <a:r>
                        <a:rPr lang="fr-BE" sz="1600" u="sng" dirty="0">
                          <a:effectLst/>
                        </a:rPr>
                        <a:t>15 </a:t>
                      </a:r>
                      <a:r>
                        <a:rPr lang="fr-BE" sz="1600" dirty="0">
                          <a:effectLst/>
                        </a:rPr>
                        <a:t>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7030A0"/>
                    </a:solidFill>
                  </a:tcPr>
                </a:tc>
                <a:tc>
                  <a:txBody>
                    <a:bodyPr/>
                    <a:lstStyle/>
                    <a:p>
                      <a:pPr algn="ctr">
                        <a:spcAft>
                          <a:spcPts val="0"/>
                        </a:spcAft>
                      </a:pPr>
                      <a:r>
                        <a:rPr lang="fr-BE" sz="1600">
                          <a:effectLst/>
                        </a:rPr>
                        <a:t>Réclusion</a:t>
                      </a:r>
                    </a:p>
                    <a:p>
                      <a:pPr algn="ctr">
                        <a:spcAft>
                          <a:spcPts val="0"/>
                        </a:spcAft>
                      </a:pPr>
                      <a:r>
                        <a:rPr lang="fr-BE" sz="1600">
                          <a:effectLst/>
                        </a:rPr>
                        <a:t> 17 ans au moins</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u="sng" dirty="0">
                          <a:effectLst/>
                        </a:rPr>
                        <a:t>15 </a:t>
                      </a:r>
                      <a:r>
                        <a:rPr lang="fr-BE" sz="1600" dirty="0">
                          <a:effectLst/>
                        </a:rPr>
                        <a:t>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00B0F0"/>
                    </a:solidFill>
                  </a:tcPr>
                </a:tc>
                <a:extLst>
                  <a:ext uri="{0D108BD9-81ED-4DB2-BD59-A6C34878D82A}">
                    <a16:rowId xmlns:a16="http://schemas.microsoft.com/office/drawing/2014/main" val="238265549"/>
                  </a:ext>
                </a:extLst>
              </a:tr>
              <a:tr h="616865">
                <a:tc>
                  <a:txBody>
                    <a:bodyPr/>
                    <a:lstStyle/>
                    <a:p>
                      <a:pPr algn="ctr">
                        <a:spcAft>
                          <a:spcPts val="0"/>
                        </a:spcAft>
                      </a:pPr>
                      <a:r>
                        <a:rPr lang="fr-BE" sz="1600">
                          <a:effectLst/>
                        </a:rPr>
                        <a:t>-</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dirty="0">
                          <a:effectLst/>
                        </a:rPr>
                        <a:t>20 à 30 ans</a:t>
                      </a:r>
                      <a:endParaRPr lang="fr-BE" sz="1600" dirty="0">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algn="ctr">
                        <a:spcAft>
                          <a:spcPts val="0"/>
                        </a:spcAft>
                      </a:pPr>
                      <a:r>
                        <a:rPr lang="fr-BE" sz="1600" dirty="0">
                          <a:effectLst/>
                        </a:rPr>
                        <a:t>Réclusion</a:t>
                      </a:r>
                    </a:p>
                    <a:p>
                      <a:pPr algn="ctr">
                        <a:spcAft>
                          <a:spcPts val="0"/>
                        </a:spcAft>
                      </a:pPr>
                      <a:r>
                        <a:rPr lang="fr-BE" sz="1600" dirty="0">
                          <a:effectLst/>
                        </a:rPr>
                        <a:t>20 à 30 ans</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algn="ctr">
                        <a:spcAft>
                          <a:spcPts val="0"/>
                        </a:spcAft>
                      </a:pPr>
                      <a:r>
                        <a:rPr lang="fr-BE" sz="1600" dirty="0">
                          <a:effectLst/>
                        </a:rPr>
                        <a:t>Réclusion</a:t>
                      </a:r>
                    </a:p>
                    <a:p>
                      <a:pPr algn="ctr">
                        <a:spcAft>
                          <a:spcPts val="0"/>
                        </a:spcAft>
                      </a:pPr>
                      <a:r>
                        <a:rPr lang="fr-BE" sz="1600" u="sng" dirty="0">
                          <a:effectLst/>
                        </a:rPr>
                        <a:t>20 </a:t>
                      </a:r>
                      <a:r>
                        <a:rPr lang="fr-BE" sz="1600" dirty="0">
                          <a:effectLst/>
                        </a:rPr>
                        <a:t>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7030A0"/>
                    </a:solidFill>
                  </a:tcPr>
                </a:tc>
                <a:tc>
                  <a:txBody>
                    <a:bodyPr/>
                    <a:lstStyle/>
                    <a:p>
                      <a:pPr algn="ctr">
                        <a:spcAft>
                          <a:spcPts val="0"/>
                        </a:spcAft>
                      </a:pPr>
                      <a:r>
                        <a:rPr lang="fr-BE" sz="1600">
                          <a:effectLst/>
                        </a:rPr>
                        <a:t>Réclusion</a:t>
                      </a:r>
                    </a:p>
                    <a:p>
                      <a:pPr algn="ctr">
                        <a:spcAft>
                          <a:spcPts val="0"/>
                        </a:spcAft>
                      </a:pPr>
                      <a:r>
                        <a:rPr lang="fr-BE" sz="1600">
                          <a:effectLst/>
                        </a:rPr>
                        <a:t>20 à 30 ans</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u="sng" dirty="0">
                          <a:effectLst/>
                        </a:rPr>
                        <a:t>20 </a:t>
                      </a:r>
                      <a:r>
                        <a:rPr lang="fr-BE" sz="1600" dirty="0">
                          <a:effectLst/>
                        </a:rPr>
                        <a:t>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00B0F0"/>
                    </a:solidFill>
                  </a:tcPr>
                </a:tc>
                <a:extLst>
                  <a:ext uri="{0D108BD9-81ED-4DB2-BD59-A6C34878D82A}">
                    <a16:rowId xmlns:a16="http://schemas.microsoft.com/office/drawing/2014/main" val="109285559"/>
                  </a:ext>
                </a:extLst>
              </a:tr>
              <a:tr h="658488">
                <a:tc>
                  <a:txBody>
                    <a:bodyPr/>
                    <a:lstStyle/>
                    <a:p>
                      <a:pPr algn="ctr">
                        <a:spcAft>
                          <a:spcPts val="0"/>
                        </a:spcAft>
                      </a:pPr>
                      <a:r>
                        <a:rPr lang="fr-BE" sz="1600">
                          <a:effectLst/>
                        </a:rPr>
                        <a:t>-</a:t>
                      </a:r>
                      <a:endParaRPr lang="fr-BE"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dirty="0">
                          <a:effectLst/>
                        </a:rPr>
                        <a:t>à perpétuité</a:t>
                      </a:r>
                      <a:endParaRPr lang="fr-BE" sz="1600" dirty="0">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algn="ctr">
                        <a:spcAft>
                          <a:spcPts val="0"/>
                        </a:spcAft>
                      </a:pPr>
                      <a:r>
                        <a:rPr lang="fr-BE" sz="1600" dirty="0">
                          <a:effectLst/>
                        </a:rPr>
                        <a:t>Réclusion</a:t>
                      </a:r>
                    </a:p>
                    <a:p>
                      <a:pPr algn="ctr">
                        <a:spcAft>
                          <a:spcPts val="0"/>
                        </a:spcAft>
                      </a:pPr>
                      <a:r>
                        <a:rPr lang="fr-BE" sz="1600" dirty="0">
                          <a:effectLst/>
                        </a:rPr>
                        <a:t>à perpétuité</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algn="ctr">
                        <a:spcAft>
                          <a:spcPts val="0"/>
                        </a:spcAft>
                      </a:pPr>
                      <a:r>
                        <a:rPr lang="fr-BE" sz="1600" dirty="0">
                          <a:effectLst/>
                        </a:rPr>
                        <a:t>Réclusion</a:t>
                      </a:r>
                    </a:p>
                    <a:p>
                      <a:pPr algn="ctr">
                        <a:spcAft>
                          <a:spcPts val="0"/>
                        </a:spcAft>
                      </a:pPr>
                      <a:r>
                        <a:rPr lang="fr-BE" sz="1600" u="sng" dirty="0">
                          <a:effectLst/>
                        </a:rPr>
                        <a:t>30 </a:t>
                      </a:r>
                      <a:r>
                        <a:rPr lang="fr-BE" sz="1600" dirty="0">
                          <a:effectLst/>
                        </a:rPr>
                        <a:t>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7030A0"/>
                    </a:solidFill>
                  </a:tcPr>
                </a:tc>
                <a:tc>
                  <a:txBody>
                    <a:bodyPr/>
                    <a:lstStyle/>
                    <a:p>
                      <a:pPr algn="ctr">
                        <a:spcAft>
                          <a:spcPts val="0"/>
                        </a:spcAft>
                      </a:pPr>
                      <a:r>
                        <a:rPr lang="fr-BE" sz="1600" dirty="0">
                          <a:effectLst/>
                        </a:rPr>
                        <a:t>Réclusion</a:t>
                      </a:r>
                    </a:p>
                    <a:p>
                      <a:pPr algn="ctr">
                        <a:spcAft>
                          <a:spcPts val="0"/>
                        </a:spcAft>
                      </a:pPr>
                      <a:r>
                        <a:rPr lang="fr-BE" sz="1600" dirty="0">
                          <a:effectLst/>
                        </a:rPr>
                        <a:t>à perpétuité</a:t>
                      </a:r>
                      <a:endParaRPr lang="fr-BE"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fr-BE" sz="1600" dirty="0">
                          <a:effectLst/>
                        </a:rPr>
                        <a:t>Réclusion</a:t>
                      </a:r>
                    </a:p>
                    <a:p>
                      <a:pPr algn="ctr">
                        <a:spcAft>
                          <a:spcPts val="0"/>
                        </a:spcAft>
                      </a:pPr>
                      <a:r>
                        <a:rPr lang="fr-BE" sz="1600" u="sng" dirty="0">
                          <a:effectLst/>
                        </a:rPr>
                        <a:t>30 </a:t>
                      </a:r>
                      <a:r>
                        <a:rPr lang="fr-BE" sz="1600" dirty="0">
                          <a:effectLst/>
                        </a:rPr>
                        <a:t>ans max</a:t>
                      </a:r>
                      <a:endParaRPr lang="fr-BE" sz="1600" dirty="0">
                        <a:effectLst/>
                        <a:latin typeface="Times New Roman" panose="02020603050405020304" pitchFamily="18" charset="0"/>
                        <a:ea typeface="Times New Roman" panose="02020603050405020304" pitchFamily="18" charset="0"/>
                      </a:endParaRPr>
                    </a:p>
                  </a:txBody>
                  <a:tcPr marL="68580" marR="68580" marT="0" marB="0">
                    <a:solidFill>
                      <a:srgbClr val="00B0F0"/>
                    </a:solidFill>
                  </a:tcPr>
                </a:tc>
                <a:extLst>
                  <a:ext uri="{0D108BD9-81ED-4DB2-BD59-A6C34878D82A}">
                    <a16:rowId xmlns:a16="http://schemas.microsoft.com/office/drawing/2014/main" val="884764345"/>
                  </a:ext>
                </a:extLst>
              </a:tr>
            </a:tbl>
          </a:graphicData>
        </a:graphic>
      </p:graphicFrame>
      <p:sp>
        <p:nvSpPr>
          <p:cNvPr id="4" name="Rectangle 1">
            <a:extLst>
              <a:ext uri="{FF2B5EF4-FFF2-40B4-BE49-F238E27FC236}">
                <a16:creationId xmlns:a16="http://schemas.microsoft.com/office/drawing/2014/main" id="{5D675225-5B68-BB41-AD7B-08CD25DCCB25}"/>
              </a:ext>
            </a:extLst>
          </p:cNvPr>
          <p:cNvSpPr>
            <a:spLocks noChangeArrowheads="1"/>
          </p:cNvSpPr>
          <p:nvPr/>
        </p:nvSpPr>
        <p:spPr bwMode="auto">
          <a:xfrm>
            <a:off x="1690688" y="1912937"/>
            <a:ext cx="10959712" cy="537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mc:AlternateContent xmlns:mc="http://schemas.openxmlformats.org/markup-compatibility/2006" xmlns:p14="http://schemas.microsoft.com/office/powerpoint/2010/main">
        <mc:Choice Requires="p14">
          <p:contentPart p14:bwMode="auto" r:id="rId3">
            <p14:nvContentPartPr>
              <p14:cNvPr id="61" name="Encre 60">
                <a:extLst>
                  <a:ext uri="{FF2B5EF4-FFF2-40B4-BE49-F238E27FC236}">
                    <a16:creationId xmlns:a16="http://schemas.microsoft.com/office/drawing/2014/main" id="{52DBA03F-3740-314B-8D44-1C7CADBD7E08}"/>
                  </a:ext>
                </a:extLst>
              </p14:cNvPr>
              <p14:cNvContentPartPr/>
              <p14:nvPr/>
            </p14:nvContentPartPr>
            <p14:xfrm>
              <a:off x="8559500" y="3560760"/>
              <a:ext cx="7920" cy="1303200"/>
            </p14:xfrm>
          </p:contentPart>
        </mc:Choice>
        <mc:Fallback xmlns="">
          <p:pic>
            <p:nvPicPr>
              <p:cNvPr id="61" name="Encre 60">
                <a:extLst>
                  <a:ext uri="{FF2B5EF4-FFF2-40B4-BE49-F238E27FC236}">
                    <a16:creationId xmlns:a16="http://schemas.microsoft.com/office/drawing/2014/main" id="{52DBA03F-3740-314B-8D44-1C7CADBD7E08}"/>
                  </a:ext>
                </a:extLst>
              </p:cNvPr>
              <p:cNvPicPr/>
              <p:nvPr/>
            </p:nvPicPr>
            <p:blipFill>
              <a:blip r:embed="rId6"/>
              <a:stretch>
                <a:fillRect/>
              </a:stretch>
            </p:blipFill>
            <p:spPr>
              <a:xfrm>
                <a:off x="8505500" y="3453120"/>
                <a:ext cx="115560" cy="15188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63" name="Encre 62">
                <a:extLst>
                  <a:ext uri="{FF2B5EF4-FFF2-40B4-BE49-F238E27FC236}">
                    <a16:creationId xmlns:a16="http://schemas.microsoft.com/office/drawing/2014/main" id="{597A4B59-30B4-C746-84FC-FC0E7D7CCF37}"/>
                  </a:ext>
                </a:extLst>
              </p14:cNvPr>
              <p14:cNvContentPartPr/>
              <p14:nvPr/>
            </p14:nvContentPartPr>
            <p14:xfrm>
              <a:off x="7119140" y="3435480"/>
              <a:ext cx="1252440" cy="698040"/>
            </p14:xfrm>
          </p:contentPart>
        </mc:Choice>
        <mc:Fallback xmlns="">
          <p:pic>
            <p:nvPicPr>
              <p:cNvPr id="63" name="Encre 62">
                <a:extLst>
                  <a:ext uri="{FF2B5EF4-FFF2-40B4-BE49-F238E27FC236}">
                    <a16:creationId xmlns:a16="http://schemas.microsoft.com/office/drawing/2014/main" id="{597A4B59-30B4-C746-84FC-FC0E7D7CCF37}"/>
                  </a:ext>
                </a:extLst>
              </p:cNvPr>
              <p:cNvPicPr/>
              <p:nvPr/>
            </p:nvPicPr>
            <p:blipFill>
              <a:blip r:embed="rId8"/>
              <a:stretch>
                <a:fillRect/>
              </a:stretch>
            </p:blipFill>
            <p:spPr>
              <a:xfrm>
                <a:off x="7110140" y="3426840"/>
                <a:ext cx="1270080" cy="715680"/>
              </a:xfrm>
              <a:prstGeom prst="rect">
                <a:avLst/>
              </a:prstGeom>
            </p:spPr>
          </p:pic>
        </mc:Fallback>
      </mc:AlternateContent>
      <p:grpSp>
        <p:nvGrpSpPr>
          <p:cNvPr id="69" name="Groupe 68">
            <a:extLst>
              <a:ext uri="{FF2B5EF4-FFF2-40B4-BE49-F238E27FC236}">
                <a16:creationId xmlns:a16="http://schemas.microsoft.com/office/drawing/2014/main" id="{F04C3BBA-587F-484A-8965-789409DFFCAD}"/>
              </a:ext>
            </a:extLst>
          </p:cNvPr>
          <p:cNvGrpSpPr/>
          <p:nvPr/>
        </p:nvGrpSpPr>
        <p:grpSpPr>
          <a:xfrm>
            <a:off x="4398620" y="3427560"/>
            <a:ext cx="1067760" cy="664200"/>
            <a:chOff x="4398620" y="3427560"/>
            <a:chExt cx="1067760" cy="664200"/>
          </a:xfrm>
        </p:grpSpPr>
        <mc:AlternateContent xmlns:mc="http://schemas.openxmlformats.org/markup-compatibility/2006" xmlns:p14="http://schemas.microsoft.com/office/powerpoint/2010/main">
          <mc:Choice Requires="p14">
            <p:contentPart p14:bwMode="auto" r:id="rId9">
              <p14:nvContentPartPr>
                <p14:cNvPr id="64" name="Encre 63">
                  <a:extLst>
                    <a:ext uri="{FF2B5EF4-FFF2-40B4-BE49-F238E27FC236}">
                      <a16:creationId xmlns:a16="http://schemas.microsoft.com/office/drawing/2014/main" id="{D460BAC9-1312-244B-9515-12797757CB4C}"/>
                    </a:ext>
                  </a:extLst>
                </p14:cNvPr>
                <p14:cNvContentPartPr/>
                <p14:nvPr/>
              </p14:nvContentPartPr>
              <p14:xfrm>
                <a:off x="4650620" y="3437640"/>
                <a:ext cx="360" cy="360"/>
              </p14:xfrm>
            </p:contentPart>
          </mc:Choice>
          <mc:Fallback xmlns="">
            <p:pic>
              <p:nvPicPr>
                <p:cNvPr id="64" name="Encre 63">
                  <a:extLst>
                    <a:ext uri="{FF2B5EF4-FFF2-40B4-BE49-F238E27FC236}">
                      <a16:creationId xmlns:a16="http://schemas.microsoft.com/office/drawing/2014/main" id="{D460BAC9-1312-244B-9515-12797757CB4C}"/>
                    </a:ext>
                  </a:extLst>
                </p:cNvPr>
                <p:cNvPicPr/>
                <p:nvPr/>
              </p:nvPicPr>
              <p:blipFill>
                <a:blip r:embed="rId10"/>
                <a:stretch>
                  <a:fillRect/>
                </a:stretch>
              </p:blipFill>
              <p:spPr>
                <a:xfrm>
                  <a:off x="4641620" y="342900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5" name="Encre 64">
                  <a:extLst>
                    <a:ext uri="{FF2B5EF4-FFF2-40B4-BE49-F238E27FC236}">
                      <a16:creationId xmlns:a16="http://schemas.microsoft.com/office/drawing/2014/main" id="{B9D2DE70-7139-814A-8B7C-2883B143E540}"/>
                    </a:ext>
                  </a:extLst>
                </p14:cNvPr>
                <p14:cNvContentPartPr/>
                <p14:nvPr/>
              </p14:nvContentPartPr>
              <p14:xfrm>
                <a:off x="4620740" y="3427560"/>
                <a:ext cx="360" cy="360"/>
              </p14:xfrm>
            </p:contentPart>
          </mc:Choice>
          <mc:Fallback xmlns="">
            <p:pic>
              <p:nvPicPr>
                <p:cNvPr id="65" name="Encre 64">
                  <a:extLst>
                    <a:ext uri="{FF2B5EF4-FFF2-40B4-BE49-F238E27FC236}">
                      <a16:creationId xmlns:a16="http://schemas.microsoft.com/office/drawing/2014/main" id="{B9D2DE70-7139-814A-8B7C-2883B143E540}"/>
                    </a:ext>
                  </a:extLst>
                </p:cNvPr>
                <p:cNvPicPr/>
                <p:nvPr/>
              </p:nvPicPr>
              <p:blipFill>
                <a:blip r:embed="rId10"/>
                <a:stretch>
                  <a:fillRect/>
                </a:stretch>
              </p:blipFill>
              <p:spPr>
                <a:xfrm>
                  <a:off x="4611740" y="341892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66" name="Encre 65">
                  <a:extLst>
                    <a:ext uri="{FF2B5EF4-FFF2-40B4-BE49-F238E27FC236}">
                      <a16:creationId xmlns:a16="http://schemas.microsoft.com/office/drawing/2014/main" id="{B3B25525-29D7-0B43-BECE-D55133222B5B}"/>
                    </a:ext>
                  </a:extLst>
                </p14:cNvPr>
                <p14:cNvContentPartPr/>
                <p14:nvPr/>
              </p14:nvContentPartPr>
              <p14:xfrm>
                <a:off x="4620740" y="3427560"/>
                <a:ext cx="360" cy="360"/>
              </p14:xfrm>
            </p:contentPart>
          </mc:Choice>
          <mc:Fallback xmlns="">
            <p:pic>
              <p:nvPicPr>
                <p:cNvPr id="66" name="Encre 65">
                  <a:extLst>
                    <a:ext uri="{FF2B5EF4-FFF2-40B4-BE49-F238E27FC236}">
                      <a16:creationId xmlns:a16="http://schemas.microsoft.com/office/drawing/2014/main" id="{B3B25525-29D7-0B43-BECE-D55133222B5B}"/>
                    </a:ext>
                  </a:extLst>
                </p:cNvPr>
                <p:cNvPicPr/>
                <p:nvPr/>
              </p:nvPicPr>
              <p:blipFill>
                <a:blip r:embed="rId10"/>
                <a:stretch>
                  <a:fillRect/>
                </a:stretch>
              </p:blipFill>
              <p:spPr>
                <a:xfrm>
                  <a:off x="4611740" y="341892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68" name="Encre 67">
                  <a:extLst>
                    <a:ext uri="{FF2B5EF4-FFF2-40B4-BE49-F238E27FC236}">
                      <a16:creationId xmlns:a16="http://schemas.microsoft.com/office/drawing/2014/main" id="{022E266E-51A4-5949-8510-836057A0517B}"/>
                    </a:ext>
                  </a:extLst>
                </p14:cNvPr>
                <p14:cNvContentPartPr/>
                <p14:nvPr/>
              </p14:nvContentPartPr>
              <p14:xfrm>
                <a:off x="4398620" y="3428280"/>
                <a:ext cx="1067760" cy="663480"/>
              </p14:xfrm>
            </p:contentPart>
          </mc:Choice>
          <mc:Fallback xmlns="">
            <p:pic>
              <p:nvPicPr>
                <p:cNvPr id="68" name="Encre 67">
                  <a:extLst>
                    <a:ext uri="{FF2B5EF4-FFF2-40B4-BE49-F238E27FC236}">
                      <a16:creationId xmlns:a16="http://schemas.microsoft.com/office/drawing/2014/main" id="{022E266E-51A4-5949-8510-836057A0517B}"/>
                    </a:ext>
                  </a:extLst>
                </p:cNvPr>
                <p:cNvPicPr/>
                <p:nvPr/>
              </p:nvPicPr>
              <p:blipFill>
                <a:blip r:embed="rId14"/>
                <a:stretch>
                  <a:fillRect/>
                </a:stretch>
              </p:blipFill>
              <p:spPr>
                <a:xfrm>
                  <a:off x="4389980" y="3419280"/>
                  <a:ext cx="1085400" cy="6811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5">
            <p14:nvContentPartPr>
              <p14:cNvPr id="70" name="Encre 69">
                <a:extLst>
                  <a:ext uri="{FF2B5EF4-FFF2-40B4-BE49-F238E27FC236}">
                    <a16:creationId xmlns:a16="http://schemas.microsoft.com/office/drawing/2014/main" id="{1C620BA8-90AD-8744-8DBB-5CA7F87784BC}"/>
                  </a:ext>
                </a:extLst>
              </p14:cNvPr>
              <p14:cNvContentPartPr/>
              <p14:nvPr/>
            </p14:nvContentPartPr>
            <p14:xfrm>
              <a:off x="9637700" y="4655880"/>
              <a:ext cx="360" cy="360"/>
            </p14:xfrm>
          </p:contentPart>
        </mc:Choice>
        <mc:Fallback xmlns="">
          <p:pic>
            <p:nvPicPr>
              <p:cNvPr id="70" name="Encre 69">
                <a:extLst>
                  <a:ext uri="{FF2B5EF4-FFF2-40B4-BE49-F238E27FC236}">
                    <a16:creationId xmlns:a16="http://schemas.microsoft.com/office/drawing/2014/main" id="{1C620BA8-90AD-8744-8DBB-5CA7F87784BC}"/>
                  </a:ext>
                </a:extLst>
              </p:cNvPr>
              <p:cNvPicPr/>
              <p:nvPr/>
            </p:nvPicPr>
            <p:blipFill>
              <a:blip r:embed="rId10"/>
              <a:stretch>
                <a:fillRect/>
              </a:stretch>
            </p:blipFill>
            <p:spPr>
              <a:xfrm>
                <a:off x="9629060" y="464688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71" name="Encre 70">
                <a:extLst>
                  <a:ext uri="{FF2B5EF4-FFF2-40B4-BE49-F238E27FC236}">
                    <a16:creationId xmlns:a16="http://schemas.microsoft.com/office/drawing/2014/main" id="{2BCEB040-4485-A84D-9370-80A0F1F0837F}"/>
                  </a:ext>
                </a:extLst>
              </p14:cNvPr>
              <p14:cNvContentPartPr/>
              <p14:nvPr/>
            </p14:nvContentPartPr>
            <p14:xfrm>
              <a:off x="-597820" y="871560"/>
              <a:ext cx="360" cy="360"/>
            </p14:xfrm>
          </p:contentPart>
        </mc:Choice>
        <mc:Fallback xmlns="">
          <p:pic>
            <p:nvPicPr>
              <p:cNvPr id="71" name="Encre 70">
                <a:extLst>
                  <a:ext uri="{FF2B5EF4-FFF2-40B4-BE49-F238E27FC236}">
                    <a16:creationId xmlns:a16="http://schemas.microsoft.com/office/drawing/2014/main" id="{2BCEB040-4485-A84D-9370-80A0F1F0837F}"/>
                  </a:ext>
                </a:extLst>
              </p:cNvPr>
              <p:cNvPicPr/>
              <p:nvPr/>
            </p:nvPicPr>
            <p:blipFill>
              <a:blip r:embed="rId10"/>
              <a:stretch>
                <a:fillRect/>
              </a:stretch>
            </p:blipFill>
            <p:spPr>
              <a:xfrm>
                <a:off x="-606820" y="8625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72" name="Encre 71">
                <a:extLst>
                  <a:ext uri="{FF2B5EF4-FFF2-40B4-BE49-F238E27FC236}">
                    <a16:creationId xmlns:a16="http://schemas.microsoft.com/office/drawing/2014/main" id="{FD5DF9C7-92B3-974A-BE85-94006C704B7F}"/>
                  </a:ext>
                </a:extLst>
              </p14:cNvPr>
              <p14:cNvContentPartPr/>
              <p14:nvPr/>
            </p14:nvContentPartPr>
            <p14:xfrm>
              <a:off x="-831100" y="1402200"/>
              <a:ext cx="360" cy="360"/>
            </p14:xfrm>
          </p:contentPart>
        </mc:Choice>
        <mc:Fallback xmlns="">
          <p:pic>
            <p:nvPicPr>
              <p:cNvPr id="72" name="Encre 71">
                <a:extLst>
                  <a:ext uri="{FF2B5EF4-FFF2-40B4-BE49-F238E27FC236}">
                    <a16:creationId xmlns:a16="http://schemas.microsoft.com/office/drawing/2014/main" id="{FD5DF9C7-92B3-974A-BE85-94006C704B7F}"/>
                  </a:ext>
                </a:extLst>
              </p:cNvPr>
              <p:cNvPicPr/>
              <p:nvPr/>
            </p:nvPicPr>
            <p:blipFill>
              <a:blip r:embed="rId10"/>
              <a:stretch>
                <a:fillRect/>
              </a:stretch>
            </p:blipFill>
            <p:spPr>
              <a:xfrm>
                <a:off x="-839740" y="1393200"/>
                <a:ext cx="18000" cy="18000"/>
              </a:xfrm>
              <a:prstGeom prst="rect">
                <a:avLst/>
              </a:prstGeom>
            </p:spPr>
          </p:pic>
        </mc:Fallback>
      </mc:AlternateContent>
    </p:spTree>
    <p:extLst>
      <p:ext uri="{BB962C8B-B14F-4D97-AF65-F5344CB8AC3E}">
        <p14:creationId xmlns:p14="http://schemas.microsoft.com/office/powerpoint/2010/main" val="318037399"/>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2397</TotalTime>
  <Words>1782</Words>
  <Application>Microsoft Macintosh PowerPoint</Application>
  <PresentationFormat>Affichage à l'écran (4:3)</PresentationFormat>
  <Paragraphs>351</Paragraphs>
  <Slides>16</Slides>
  <Notes>16</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16</vt:i4>
      </vt:variant>
    </vt:vector>
  </HeadingPairs>
  <TitlesOfParts>
    <vt:vector size="22" baseType="lpstr">
      <vt:lpstr>Arial</vt:lpstr>
      <vt:lpstr>Avenir Next Demi Bold</vt:lpstr>
      <vt:lpstr>Calibri</vt:lpstr>
      <vt:lpstr>Times New Roman</vt:lpstr>
      <vt:lpstr>Wingdings</vt:lpstr>
      <vt:lpstr>Thème Office</vt:lpstr>
      <vt:lpstr>Présentation PowerPoint</vt:lpstr>
      <vt:lpstr>PLAN</vt:lpstr>
      <vt:lpstr>Loi du 5 mai 2019: Récidive de crime sur délit</vt:lpstr>
      <vt:lpstr>Jurisprudence CC</vt:lpstr>
      <vt:lpstr>Jurisprudence CC</vt:lpstr>
      <vt:lpstr>Loi du 5 mai 2019: Récidive de crime sur délit</vt:lpstr>
      <vt:lpstr>Loi du 5 mai 2019: Récidive de crime sur délit</vt:lpstr>
      <vt:lpstr>Loi du 5 mai 2019: Récidive de crime sur délit</vt:lpstr>
      <vt:lpstr>Conséquences sur la fixation de la peine?</vt:lpstr>
      <vt:lpstr>(Nouvelles) Discriminations quant à fixation peine</vt:lpstr>
      <vt:lpstr>(Nouvelles) Discriminations quant à exécution peine</vt:lpstr>
      <vt:lpstr>Du côté de l’administration pénitentiaire </vt:lpstr>
      <vt:lpstr>Conclusions/ Loi 5 mai 2019</vt:lpstr>
      <vt:lpstr>Concours d’infractions</vt:lpstr>
      <vt:lpstr>Concours d’infractions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Christine Guillain</dc:creator>
  <cp:lastModifiedBy>Christine Guillain</cp:lastModifiedBy>
  <cp:revision>147</cp:revision>
  <cp:lastPrinted>2019-11-29T12:05:11Z</cp:lastPrinted>
  <dcterms:created xsi:type="dcterms:W3CDTF">2019-11-21T08:58:30Z</dcterms:created>
  <dcterms:modified xsi:type="dcterms:W3CDTF">2020-05-18T12:22:14Z</dcterms:modified>
</cp:coreProperties>
</file>