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3" r:id="rId2"/>
    <p:sldId id="304" r:id="rId3"/>
    <p:sldId id="305" r:id="rId4"/>
    <p:sldId id="259" r:id="rId5"/>
    <p:sldId id="260" r:id="rId6"/>
    <p:sldId id="261" r:id="rId7"/>
    <p:sldId id="262" r:id="rId8"/>
    <p:sldId id="306" r:id="rId9"/>
    <p:sldId id="264" r:id="rId10"/>
    <p:sldId id="265" r:id="rId11"/>
    <p:sldId id="298" r:id="rId12"/>
    <p:sldId id="299" r:id="rId13"/>
    <p:sldId id="284" r:id="rId14"/>
    <p:sldId id="266" r:id="rId15"/>
    <p:sldId id="285" r:id="rId16"/>
    <p:sldId id="283" r:id="rId17"/>
    <p:sldId id="286" r:id="rId18"/>
    <p:sldId id="310" r:id="rId19"/>
    <p:sldId id="302" r:id="rId20"/>
    <p:sldId id="287" r:id="rId21"/>
    <p:sldId id="311" r:id="rId22"/>
    <p:sldId id="289" r:id="rId23"/>
    <p:sldId id="290" r:id="rId24"/>
    <p:sldId id="291" r:id="rId25"/>
    <p:sldId id="307" r:id="rId26"/>
    <p:sldId id="292" r:id="rId27"/>
    <p:sldId id="300" r:id="rId28"/>
    <p:sldId id="293" r:id="rId29"/>
    <p:sldId id="301" r:id="rId30"/>
    <p:sldId id="294" r:id="rId31"/>
    <p:sldId id="308" r:id="rId32"/>
    <p:sldId id="295" r:id="rId33"/>
    <p:sldId id="309" r:id="rId34"/>
    <p:sldId id="296" r:id="rId35"/>
    <p:sldId id="297" r:id="rId3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ent Beghin" initials="LB" lastIdx="1" clrIdx="0">
    <p:extLst>
      <p:ext uri="{19B8F6BF-5375-455C-9EA6-DF929625EA0E}">
        <p15:presenceInfo xmlns:p15="http://schemas.microsoft.com/office/powerpoint/2012/main" userId="S::laurent.beghin@usaintlouis.be::7132e4c9-05fe-41d9-8774-2cc43b108ac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2" autoAdjust="0"/>
    <p:restoredTop sz="94660"/>
  </p:normalViewPr>
  <p:slideViewPr>
    <p:cSldViewPr snapToGrid="0">
      <p:cViewPr varScale="1">
        <p:scale>
          <a:sx n="68" d="100"/>
          <a:sy n="68" d="100"/>
        </p:scale>
        <p:origin x="73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FEE045-E2B3-526B-FFD8-0FEC25FBBE0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a:extLst>
              <a:ext uri="{FF2B5EF4-FFF2-40B4-BE49-F238E27FC236}">
                <a16:creationId xmlns:a16="http://schemas.microsoft.com/office/drawing/2014/main" id="{5EABD15E-7373-FF67-4644-2430A527DB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BE"/>
          </a:p>
        </p:txBody>
      </p:sp>
      <p:sp>
        <p:nvSpPr>
          <p:cNvPr id="4" name="Espace réservé de la date 3">
            <a:extLst>
              <a:ext uri="{FF2B5EF4-FFF2-40B4-BE49-F238E27FC236}">
                <a16:creationId xmlns:a16="http://schemas.microsoft.com/office/drawing/2014/main" id="{ACE32447-14D5-F282-3360-C332F461605F}"/>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BBDCCD11-58C6-7231-A1B4-BF785FC2CCA7}"/>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156DDC1D-03DA-D6BC-A1AB-A99A41944D98}"/>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3577956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C2965-192E-282C-505B-42B68F43FD70}"/>
              </a:ext>
            </a:extLst>
          </p:cNvPr>
          <p:cNvSpPr>
            <a:spLocks noGrp="1"/>
          </p:cNvSpPr>
          <p:nvPr>
            <p:ph type="title"/>
          </p:nvPr>
        </p:nvSpPr>
        <p:spPr/>
        <p:txBody>
          <a:bodyPr/>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F9073134-97B8-EDEE-FB07-08FED70891A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917EC82C-CB1C-A738-EECA-26C7B0CA9ADC}"/>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F8451A0C-9D24-1301-F87D-A1CB094A641D}"/>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615A7597-6ABB-4DFE-2F6E-A791C4D68B52}"/>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3898108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9AA8CA-62B7-4B9B-0B25-126440277FF3}"/>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866B4BA4-6DCA-05BC-57F3-D0B601DF62E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FF3DBD7D-9E95-28C7-1D52-FFCBA0475D30}"/>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CAE8F7A9-3BB5-880B-20B1-D7EC9B5FD34D}"/>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EC2D265D-59DA-7711-6A0D-E6A17B0A23C3}"/>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143166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8E3B11-D014-BC88-5701-412C5087CEFC}"/>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2199ACCC-B358-46AD-9450-CBB4F9A4935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7194A3BD-51C2-1FE7-0903-D9F117E9EA17}"/>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D8E411C2-9DBD-1E6E-8C7A-55CC8A262D84}"/>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D9D80192-44A3-5C53-66EF-47F03A2F32DF}"/>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1633810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C43922-EC1A-E1EB-5BCB-17674F2A5F3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a:extLst>
              <a:ext uri="{FF2B5EF4-FFF2-40B4-BE49-F238E27FC236}">
                <a16:creationId xmlns:a16="http://schemas.microsoft.com/office/drawing/2014/main" id="{4E9B3215-F900-46F7-4EF4-56EF82DF70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8535244-984A-C630-D171-808326ABE20D}"/>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412178CA-8A52-CF54-E9DA-8629DD7311E5}"/>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62494050-59E7-D401-F3A5-0284145B0DE6}"/>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780382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BD37AB-03BE-5684-6057-61F46A649453}"/>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AC681CD5-6415-6BEB-BA32-3DB76935DFA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a:extLst>
              <a:ext uri="{FF2B5EF4-FFF2-40B4-BE49-F238E27FC236}">
                <a16:creationId xmlns:a16="http://schemas.microsoft.com/office/drawing/2014/main" id="{0E03CAAA-D219-86E7-5875-08FFCE932828}"/>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a:extLst>
              <a:ext uri="{FF2B5EF4-FFF2-40B4-BE49-F238E27FC236}">
                <a16:creationId xmlns:a16="http://schemas.microsoft.com/office/drawing/2014/main" id="{BC717623-0DAD-8D94-196B-6586EA320BD8}"/>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6" name="Espace réservé du pied de page 5">
            <a:extLst>
              <a:ext uri="{FF2B5EF4-FFF2-40B4-BE49-F238E27FC236}">
                <a16:creationId xmlns:a16="http://schemas.microsoft.com/office/drawing/2014/main" id="{F793DFE5-652D-FC9E-F6AF-E76C28459F42}"/>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A1727EBE-7DEE-ECC5-8233-978F26634747}"/>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477280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8C5662-4754-52E9-9A82-E4E93088E14C}"/>
              </a:ext>
            </a:extLst>
          </p:cNvPr>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8C203BA6-B481-B0E9-ED37-7BB298778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6CF47F2-5D55-004D-D1CB-71C7F05CB15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a:extLst>
              <a:ext uri="{FF2B5EF4-FFF2-40B4-BE49-F238E27FC236}">
                <a16:creationId xmlns:a16="http://schemas.microsoft.com/office/drawing/2014/main" id="{07792A34-ECCC-C8B7-B456-CFF15D3128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EDAA965-A513-62E9-4688-184956A8D68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a:extLst>
              <a:ext uri="{FF2B5EF4-FFF2-40B4-BE49-F238E27FC236}">
                <a16:creationId xmlns:a16="http://schemas.microsoft.com/office/drawing/2014/main" id="{3866C08D-4222-EB30-3FA1-D7A8BB9BE017}"/>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8" name="Espace réservé du pied de page 7">
            <a:extLst>
              <a:ext uri="{FF2B5EF4-FFF2-40B4-BE49-F238E27FC236}">
                <a16:creationId xmlns:a16="http://schemas.microsoft.com/office/drawing/2014/main" id="{512F8262-E423-BAD5-97F7-CF9CAE2A373D}"/>
              </a:ext>
            </a:extLst>
          </p:cNvPr>
          <p:cNvSpPr>
            <a:spLocks noGrp="1"/>
          </p:cNvSpPr>
          <p:nvPr>
            <p:ph type="ftr" sz="quarter" idx="11"/>
          </p:nvPr>
        </p:nvSpPr>
        <p:spPr/>
        <p:txBody>
          <a:bodyPr/>
          <a:lstStyle/>
          <a:p>
            <a:endParaRPr lang="fr-BE"/>
          </a:p>
        </p:txBody>
      </p:sp>
      <p:sp>
        <p:nvSpPr>
          <p:cNvPr id="9" name="Espace réservé du numéro de diapositive 8">
            <a:extLst>
              <a:ext uri="{FF2B5EF4-FFF2-40B4-BE49-F238E27FC236}">
                <a16:creationId xmlns:a16="http://schemas.microsoft.com/office/drawing/2014/main" id="{20369B16-9529-602E-1A69-758336E0D2CD}"/>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2295157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A3EE14-D31C-7F8B-DC8F-9A798B1FCC3E}"/>
              </a:ext>
            </a:extLst>
          </p:cNvPr>
          <p:cNvSpPr>
            <a:spLocks noGrp="1"/>
          </p:cNvSpPr>
          <p:nvPr>
            <p:ph type="title"/>
          </p:nvPr>
        </p:nvSpPr>
        <p:spPr/>
        <p:txBody>
          <a:bodyPr/>
          <a:lstStyle/>
          <a:p>
            <a:r>
              <a:rPr lang="fr-FR"/>
              <a:t>Modifiez le style du titre</a:t>
            </a:r>
            <a:endParaRPr lang="fr-BE"/>
          </a:p>
        </p:txBody>
      </p:sp>
      <p:sp>
        <p:nvSpPr>
          <p:cNvPr id="3" name="Espace réservé de la date 2">
            <a:extLst>
              <a:ext uri="{FF2B5EF4-FFF2-40B4-BE49-F238E27FC236}">
                <a16:creationId xmlns:a16="http://schemas.microsoft.com/office/drawing/2014/main" id="{02696E82-7876-2D37-A8F6-A8C0E838D588}"/>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4" name="Espace réservé du pied de page 3">
            <a:extLst>
              <a:ext uri="{FF2B5EF4-FFF2-40B4-BE49-F238E27FC236}">
                <a16:creationId xmlns:a16="http://schemas.microsoft.com/office/drawing/2014/main" id="{E7D847BE-68F9-8952-4A96-9CAE5EFBBA38}"/>
              </a:ext>
            </a:extLst>
          </p:cNvPr>
          <p:cNvSpPr>
            <a:spLocks noGrp="1"/>
          </p:cNvSpPr>
          <p:nvPr>
            <p:ph type="ftr" sz="quarter" idx="11"/>
          </p:nvPr>
        </p:nvSpPr>
        <p:spPr/>
        <p:txBody>
          <a:bodyPr/>
          <a:lstStyle/>
          <a:p>
            <a:endParaRPr lang="fr-BE"/>
          </a:p>
        </p:txBody>
      </p:sp>
      <p:sp>
        <p:nvSpPr>
          <p:cNvPr id="5" name="Espace réservé du numéro de diapositive 4">
            <a:extLst>
              <a:ext uri="{FF2B5EF4-FFF2-40B4-BE49-F238E27FC236}">
                <a16:creationId xmlns:a16="http://schemas.microsoft.com/office/drawing/2014/main" id="{53F20926-21DB-00AD-3D83-C89EF5DA48D9}"/>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2642877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9558AF2-78EF-9AA5-C7E1-0CF9F6605091}"/>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3" name="Espace réservé du pied de page 2">
            <a:extLst>
              <a:ext uri="{FF2B5EF4-FFF2-40B4-BE49-F238E27FC236}">
                <a16:creationId xmlns:a16="http://schemas.microsoft.com/office/drawing/2014/main" id="{FA82057D-C107-B397-217A-8593491C9D18}"/>
              </a:ext>
            </a:extLst>
          </p:cNvPr>
          <p:cNvSpPr>
            <a:spLocks noGrp="1"/>
          </p:cNvSpPr>
          <p:nvPr>
            <p:ph type="ftr" sz="quarter" idx="11"/>
          </p:nvPr>
        </p:nvSpPr>
        <p:spPr/>
        <p:txBody>
          <a:bodyPr/>
          <a:lstStyle/>
          <a:p>
            <a:endParaRPr lang="fr-BE"/>
          </a:p>
        </p:txBody>
      </p:sp>
      <p:sp>
        <p:nvSpPr>
          <p:cNvPr id="4" name="Espace réservé du numéro de diapositive 3">
            <a:extLst>
              <a:ext uri="{FF2B5EF4-FFF2-40B4-BE49-F238E27FC236}">
                <a16:creationId xmlns:a16="http://schemas.microsoft.com/office/drawing/2014/main" id="{7112B1AA-7058-60EE-B341-5FA446BD1293}"/>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166494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89E0D8-E327-2BDF-86D9-FF0273E2DFF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a:extLst>
              <a:ext uri="{FF2B5EF4-FFF2-40B4-BE49-F238E27FC236}">
                <a16:creationId xmlns:a16="http://schemas.microsoft.com/office/drawing/2014/main" id="{1A9B5813-E9AE-73DF-0F39-E3555C3CC7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a:extLst>
              <a:ext uri="{FF2B5EF4-FFF2-40B4-BE49-F238E27FC236}">
                <a16:creationId xmlns:a16="http://schemas.microsoft.com/office/drawing/2014/main" id="{6BD5F4AD-2384-ABB4-47A1-3B8EB2FE1B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E9E36E6-E6A7-C28F-70C1-A6F7BAC685C1}"/>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6" name="Espace réservé du pied de page 5">
            <a:extLst>
              <a:ext uri="{FF2B5EF4-FFF2-40B4-BE49-F238E27FC236}">
                <a16:creationId xmlns:a16="http://schemas.microsoft.com/office/drawing/2014/main" id="{21983459-624C-1649-44AC-F623474652AE}"/>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66890F8D-5D55-84D2-07BB-0618A60EFFE4}"/>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88407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488FF4-A16D-6599-B58B-05A15371BBB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a:extLst>
              <a:ext uri="{FF2B5EF4-FFF2-40B4-BE49-F238E27FC236}">
                <a16:creationId xmlns:a16="http://schemas.microsoft.com/office/drawing/2014/main" id="{8855BD20-C0B0-4770-E50A-1C7699DE9C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a:extLst>
              <a:ext uri="{FF2B5EF4-FFF2-40B4-BE49-F238E27FC236}">
                <a16:creationId xmlns:a16="http://schemas.microsoft.com/office/drawing/2014/main" id="{1F7D5E36-FE5A-076E-4077-E8F5C5AE5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0D4B4F5-6B4F-1483-643C-3B662EC00054}"/>
              </a:ext>
            </a:extLst>
          </p:cNvPr>
          <p:cNvSpPr>
            <a:spLocks noGrp="1"/>
          </p:cNvSpPr>
          <p:nvPr>
            <p:ph type="dt" sz="half" idx="10"/>
          </p:nvPr>
        </p:nvSpPr>
        <p:spPr/>
        <p:txBody>
          <a:bodyPr/>
          <a:lstStyle/>
          <a:p>
            <a:fld id="{31906F3E-887B-4382-9494-C4E9515E9906}" type="datetimeFigureOut">
              <a:rPr lang="fr-BE" smtClean="0"/>
              <a:t>15-03-24</a:t>
            </a:fld>
            <a:endParaRPr lang="fr-BE"/>
          </a:p>
        </p:txBody>
      </p:sp>
      <p:sp>
        <p:nvSpPr>
          <p:cNvPr id="6" name="Espace réservé du pied de page 5">
            <a:extLst>
              <a:ext uri="{FF2B5EF4-FFF2-40B4-BE49-F238E27FC236}">
                <a16:creationId xmlns:a16="http://schemas.microsoft.com/office/drawing/2014/main" id="{503F55CE-C6E9-6F33-45B5-67F6AB24384A}"/>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F58AC62B-7089-7F41-ED54-B043CCBABA09}"/>
              </a:ext>
            </a:extLst>
          </p:cNvPr>
          <p:cNvSpPr>
            <a:spLocks noGrp="1"/>
          </p:cNvSpPr>
          <p:nvPr>
            <p:ph type="sldNum" sz="quarter" idx="12"/>
          </p:nvPr>
        </p:nvSpPr>
        <p:spPr/>
        <p:txBody>
          <a:bodyPr/>
          <a:lstStyle/>
          <a:p>
            <a:fld id="{52C12CD3-ECB8-48A5-8004-2190E6BEDE13}" type="slidenum">
              <a:rPr lang="fr-BE" smtClean="0"/>
              <a:t>‹N°›</a:t>
            </a:fld>
            <a:endParaRPr lang="fr-BE"/>
          </a:p>
        </p:txBody>
      </p:sp>
    </p:spTree>
    <p:extLst>
      <p:ext uri="{BB962C8B-B14F-4D97-AF65-F5344CB8AC3E}">
        <p14:creationId xmlns:p14="http://schemas.microsoft.com/office/powerpoint/2010/main" val="505220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AB04924-15F9-70CC-518B-3542C589CC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4D8862A4-A04D-62D0-2C6D-B9326F4B6A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9E5B7983-177E-4BBE-23F5-6BE7E7E98E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06F3E-887B-4382-9494-C4E9515E9906}" type="datetimeFigureOut">
              <a:rPr lang="fr-BE" smtClean="0"/>
              <a:t>15-03-24</a:t>
            </a:fld>
            <a:endParaRPr lang="fr-BE"/>
          </a:p>
        </p:txBody>
      </p:sp>
      <p:sp>
        <p:nvSpPr>
          <p:cNvPr id="5" name="Espace réservé du pied de page 4">
            <a:extLst>
              <a:ext uri="{FF2B5EF4-FFF2-40B4-BE49-F238E27FC236}">
                <a16:creationId xmlns:a16="http://schemas.microsoft.com/office/drawing/2014/main" id="{6F81A438-41C6-C47E-5A76-E84EB3AC1E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a:extLst>
              <a:ext uri="{FF2B5EF4-FFF2-40B4-BE49-F238E27FC236}">
                <a16:creationId xmlns:a16="http://schemas.microsoft.com/office/drawing/2014/main" id="{EE8F0708-4BCE-12B2-D351-2F51107956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12CD3-ECB8-48A5-8004-2190E6BEDE13}" type="slidenum">
              <a:rPr lang="fr-BE" smtClean="0"/>
              <a:t>‹N°›</a:t>
            </a:fld>
            <a:endParaRPr lang="fr-BE"/>
          </a:p>
        </p:txBody>
      </p:sp>
    </p:spTree>
    <p:extLst>
      <p:ext uri="{BB962C8B-B14F-4D97-AF65-F5344CB8AC3E}">
        <p14:creationId xmlns:p14="http://schemas.microsoft.com/office/powerpoint/2010/main" val="3192674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B085E4-34F1-5A9A-6018-5EB8D74C7759}"/>
              </a:ext>
            </a:extLst>
          </p:cNvPr>
          <p:cNvSpPr>
            <a:spLocks noGrp="1"/>
          </p:cNvSpPr>
          <p:nvPr>
            <p:ph type="ctrTitle"/>
          </p:nvPr>
        </p:nvSpPr>
        <p:spPr/>
        <p:txBody>
          <a:bodyPr>
            <a:normAutofit/>
          </a:bodyPr>
          <a:lstStyle/>
          <a:p>
            <a:r>
              <a:rPr lang="fr-BE" sz="4400" b="1" cap="all" dirty="0">
                <a:effectLst/>
                <a:latin typeface="+mn-lt"/>
                <a:ea typeface="Calibri" panose="020F0502020204030204" pitchFamily="34" charset="0"/>
                <a:cs typeface="Times New Roman" panose="02020603050405020304" pitchFamily="18" charset="0"/>
              </a:rPr>
              <a:t>Robert Vivier (1894-1989) : </a:t>
            </a:r>
            <a:br>
              <a:rPr lang="fr-BE" sz="4400" b="1" cap="all" dirty="0">
                <a:effectLst/>
                <a:latin typeface="+mn-lt"/>
                <a:ea typeface="Calibri" panose="020F0502020204030204" pitchFamily="34" charset="0"/>
                <a:cs typeface="Times New Roman" panose="02020603050405020304" pitchFamily="18" charset="0"/>
              </a:rPr>
            </a:br>
            <a:r>
              <a:rPr lang="fr-BE" sz="4400" b="1" cap="all" dirty="0">
                <a:effectLst/>
                <a:latin typeface="+mn-lt"/>
                <a:ea typeface="Calibri" panose="020F0502020204030204" pitchFamily="34" charset="0"/>
                <a:cs typeface="Times New Roman" panose="02020603050405020304" pitchFamily="18" charset="0"/>
              </a:rPr>
              <a:t>un </a:t>
            </a:r>
            <a:r>
              <a:rPr lang="fr-BE" sz="4400" b="1" cap="all" dirty="0" err="1">
                <a:effectLst/>
                <a:latin typeface="+mn-lt"/>
                <a:ea typeface="Calibri" panose="020F0502020204030204" pitchFamily="34" charset="0"/>
                <a:cs typeface="Times New Roman" panose="02020603050405020304" pitchFamily="18" charset="0"/>
              </a:rPr>
              <a:t>italianista</a:t>
            </a:r>
            <a:r>
              <a:rPr lang="fr-BE" sz="4400" b="1" cap="all" dirty="0">
                <a:effectLst/>
                <a:latin typeface="+mn-lt"/>
                <a:ea typeface="Calibri" panose="020F0502020204030204" pitchFamily="34" charset="0"/>
                <a:cs typeface="Times New Roman" panose="02020603050405020304" pitchFamily="18" charset="0"/>
              </a:rPr>
              <a:t> </a:t>
            </a:r>
            <a:r>
              <a:rPr lang="fr-BE" sz="4400" b="1" cap="all" dirty="0" err="1">
                <a:effectLst/>
                <a:latin typeface="+mn-lt"/>
                <a:ea typeface="Calibri" panose="020F0502020204030204" pitchFamily="34" charset="0"/>
                <a:cs typeface="Times New Roman" panose="02020603050405020304" pitchFamily="18" charset="0"/>
              </a:rPr>
              <a:t>nel</a:t>
            </a:r>
            <a:r>
              <a:rPr lang="fr-BE" sz="4400" b="1" cap="all" dirty="0">
                <a:effectLst/>
                <a:latin typeface="+mn-lt"/>
                <a:ea typeface="Calibri" panose="020F0502020204030204" pitchFamily="34" charset="0"/>
                <a:cs typeface="Times New Roman" panose="02020603050405020304" pitchFamily="18" charset="0"/>
              </a:rPr>
              <a:t> </a:t>
            </a:r>
            <a:r>
              <a:rPr lang="fr-BE" sz="4400" b="1" cap="all" dirty="0" err="1">
                <a:effectLst/>
                <a:latin typeface="+mn-lt"/>
                <a:ea typeface="Calibri" panose="020F0502020204030204" pitchFamily="34" charset="0"/>
                <a:cs typeface="Times New Roman" panose="02020603050405020304" pitchFamily="18" charset="0"/>
              </a:rPr>
              <a:t>Belgio</a:t>
            </a:r>
            <a:r>
              <a:rPr lang="fr-BE" sz="4400" b="1" cap="all" dirty="0">
                <a:effectLst/>
                <a:latin typeface="+mn-lt"/>
                <a:ea typeface="Calibri" panose="020F0502020204030204" pitchFamily="34" charset="0"/>
                <a:cs typeface="Times New Roman" panose="02020603050405020304" pitchFamily="18" charset="0"/>
              </a:rPr>
              <a:t> </a:t>
            </a:r>
            <a:r>
              <a:rPr lang="fr-BE" sz="4400" b="1" cap="all" dirty="0" err="1">
                <a:effectLst/>
                <a:latin typeface="+mn-lt"/>
                <a:ea typeface="Calibri" panose="020F0502020204030204" pitchFamily="34" charset="0"/>
                <a:cs typeface="Times New Roman" panose="02020603050405020304" pitchFamily="18" charset="0"/>
              </a:rPr>
              <a:t>degli</a:t>
            </a:r>
            <a:r>
              <a:rPr lang="fr-BE" sz="4400" b="1" cap="all" dirty="0">
                <a:effectLst/>
                <a:latin typeface="+mn-lt"/>
                <a:ea typeface="Calibri" panose="020F0502020204030204" pitchFamily="34" charset="0"/>
                <a:cs typeface="Times New Roman" panose="02020603050405020304" pitchFamily="18" charset="0"/>
              </a:rPr>
              <a:t> </a:t>
            </a:r>
            <a:r>
              <a:rPr lang="fr-BE" sz="4400" b="1" cap="all" dirty="0" err="1">
                <a:effectLst/>
                <a:latin typeface="+mn-lt"/>
                <a:ea typeface="Calibri" panose="020F0502020204030204" pitchFamily="34" charset="0"/>
                <a:cs typeface="Times New Roman" panose="02020603050405020304" pitchFamily="18" charset="0"/>
              </a:rPr>
              <a:t>anni</a:t>
            </a:r>
            <a:r>
              <a:rPr lang="fr-BE" sz="4400" b="1" cap="all" dirty="0">
                <a:effectLst/>
                <a:latin typeface="+mn-lt"/>
                <a:ea typeface="Calibri" panose="020F0502020204030204" pitchFamily="34" charset="0"/>
                <a:cs typeface="Times New Roman" panose="02020603050405020304" pitchFamily="18" charset="0"/>
              </a:rPr>
              <a:t> </a:t>
            </a:r>
            <a:r>
              <a:rPr lang="fr-BE" sz="4400" b="1" cap="all" dirty="0" err="1">
                <a:effectLst/>
                <a:latin typeface="+mn-lt"/>
                <a:ea typeface="Calibri" panose="020F0502020204030204" pitchFamily="34" charset="0"/>
                <a:cs typeface="Times New Roman" panose="02020603050405020304" pitchFamily="18" charset="0"/>
              </a:rPr>
              <a:t>Trenta</a:t>
            </a:r>
            <a:endParaRPr lang="fr-BE" dirty="0">
              <a:latin typeface="+mn-lt"/>
            </a:endParaRPr>
          </a:p>
        </p:txBody>
      </p:sp>
      <p:sp>
        <p:nvSpPr>
          <p:cNvPr id="3" name="Sous-titre 2">
            <a:extLst>
              <a:ext uri="{FF2B5EF4-FFF2-40B4-BE49-F238E27FC236}">
                <a16:creationId xmlns:a16="http://schemas.microsoft.com/office/drawing/2014/main" id="{8DBA2FA5-5BA2-1784-6986-AE457B1C8486}"/>
              </a:ext>
            </a:extLst>
          </p:cNvPr>
          <p:cNvSpPr>
            <a:spLocks noGrp="1"/>
          </p:cNvSpPr>
          <p:nvPr>
            <p:ph type="subTitle" idx="1"/>
          </p:nvPr>
        </p:nvSpPr>
        <p:spPr/>
        <p:txBody>
          <a:bodyPr/>
          <a:lstStyle/>
          <a:p>
            <a:r>
              <a:rPr lang="fr-BE" dirty="0"/>
              <a:t>Laurent </a:t>
            </a:r>
            <a:r>
              <a:rPr lang="fr-BE" dirty="0" err="1"/>
              <a:t>Béghin</a:t>
            </a:r>
            <a:endParaRPr lang="fr-BE" dirty="0"/>
          </a:p>
        </p:txBody>
      </p:sp>
      <p:pic>
        <p:nvPicPr>
          <p:cNvPr id="6" name="Image 5">
            <a:extLst>
              <a:ext uri="{FF2B5EF4-FFF2-40B4-BE49-F238E27FC236}">
                <a16:creationId xmlns:a16="http://schemas.microsoft.com/office/drawing/2014/main" id="{643BB1DC-FA6F-1CE1-04D8-22F89517D5F2}"/>
              </a:ext>
            </a:extLst>
          </p:cNvPr>
          <p:cNvPicPr>
            <a:picLocks noChangeAspect="1"/>
          </p:cNvPicPr>
          <p:nvPr/>
        </p:nvPicPr>
        <p:blipFill rotWithShape="1">
          <a:blip r:embed="rId2">
            <a:extLst>
              <a:ext uri="{28A0092B-C50C-407E-A947-70E740481C1C}">
                <a14:useLocalDpi xmlns:a14="http://schemas.microsoft.com/office/drawing/2010/main" val="0"/>
              </a:ext>
            </a:extLst>
          </a:blip>
          <a:srcRect l="-767" t="-1123" r="767" b="1123"/>
          <a:stretch/>
        </p:blipFill>
        <p:spPr>
          <a:xfrm>
            <a:off x="6197686" y="4429919"/>
            <a:ext cx="5652000" cy="1799497"/>
          </a:xfrm>
          <a:prstGeom prst="rect">
            <a:avLst/>
          </a:prstGeom>
        </p:spPr>
      </p:pic>
    </p:spTree>
    <p:extLst>
      <p:ext uri="{BB962C8B-B14F-4D97-AF65-F5344CB8AC3E}">
        <p14:creationId xmlns:p14="http://schemas.microsoft.com/office/powerpoint/2010/main" val="3315136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123893-7F52-1F76-0BFC-5C14040C622C}"/>
              </a:ext>
            </a:extLst>
          </p:cNvPr>
          <p:cNvSpPr>
            <a:spLocks noGrp="1"/>
          </p:cNvSpPr>
          <p:nvPr>
            <p:ph type="title"/>
          </p:nvPr>
        </p:nvSpPr>
        <p:spPr/>
        <p:txBody>
          <a:bodyPr/>
          <a:lstStyle/>
          <a:p>
            <a:r>
              <a:rPr lang="fr-BE" i="1" dirty="0"/>
              <a:t>Le flambeau</a:t>
            </a:r>
            <a:r>
              <a:rPr lang="fr-BE" dirty="0"/>
              <a:t>: </a:t>
            </a:r>
            <a:r>
              <a:rPr lang="fr-BE" dirty="0" err="1"/>
              <a:t>politica</a:t>
            </a:r>
            <a:r>
              <a:rPr lang="fr-BE" dirty="0"/>
              <a:t> e </a:t>
            </a:r>
            <a:r>
              <a:rPr lang="fr-BE" dirty="0" err="1"/>
              <a:t>letteratura</a:t>
            </a:r>
            <a:endParaRPr lang="fr-BE" i="1" dirty="0"/>
          </a:p>
        </p:txBody>
      </p:sp>
      <p:sp>
        <p:nvSpPr>
          <p:cNvPr id="3" name="Espace réservé du contenu 2">
            <a:extLst>
              <a:ext uri="{FF2B5EF4-FFF2-40B4-BE49-F238E27FC236}">
                <a16:creationId xmlns:a16="http://schemas.microsoft.com/office/drawing/2014/main" id="{060BB71A-54DC-CAEC-9B0A-32478602A073}"/>
              </a:ext>
            </a:extLst>
          </p:cNvPr>
          <p:cNvSpPr>
            <a:spLocks noGrp="1"/>
          </p:cNvSpPr>
          <p:nvPr>
            <p:ph idx="1"/>
          </p:nvPr>
        </p:nvSpPr>
        <p:spPr/>
        <p:txBody>
          <a:bodyPr>
            <a:normAutofit/>
          </a:bodyPr>
          <a:lstStyle/>
          <a:p>
            <a:pPr marL="0" indent="0" algn="just">
              <a:buNone/>
            </a:pPr>
            <a:r>
              <a:rPr lang="fr-BE" dirty="0" err="1"/>
              <a:t>Mensile</a:t>
            </a:r>
            <a:r>
              <a:rPr lang="fr-BE" dirty="0"/>
              <a:t> </a:t>
            </a:r>
            <a:r>
              <a:rPr lang="fr-BE" dirty="0" err="1"/>
              <a:t>liberale</a:t>
            </a:r>
            <a:r>
              <a:rPr lang="fr-BE" dirty="0"/>
              <a:t> </a:t>
            </a:r>
            <a:r>
              <a:rPr lang="fr-BE" dirty="0" err="1"/>
              <a:t>fondato</a:t>
            </a:r>
            <a:r>
              <a:rPr lang="fr-BE" dirty="0"/>
              <a:t> a Bruxelles </a:t>
            </a:r>
            <a:r>
              <a:rPr lang="fr-BE" dirty="0" err="1"/>
              <a:t>nel</a:t>
            </a:r>
            <a:r>
              <a:rPr lang="fr-BE" dirty="0"/>
              <a:t> 1919 da </a:t>
            </a:r>
            <a:r>
              <a:rPr lang="fr-BE" b="1" dirty="0">
                <a:solidFill>
                  <a:srgbClr val="FF0000"/>
                </a:solidFill>
              </a:rPr>
              <a:t>Henri </a:t>
            </a:r>
            <a:r>
              <a:rPr lang="fr-BE" dirty="0"/>
              <a:t>Grégoire (</a:t>
            </a:r>
            <a:r>
              <a:rPr lang="fr-BE" dirty="0" err="1"/>
              <a:t>ellenista</a:t>
            </a:r>
            <a:r>
              <a:rPr lang="fr-BE" dirty="0"/>
              <a:t> e </a:t>
            </a:r>
            <a:r>
              <a:rPr lang="fr-BE" dirty="0" err="1"/>
              <a:t>bizantinista</a:t>
            </a:r>
            <a:r>
              <a:rPr lang="fr-BE" dirty="0"/>
              <a:t>), </a:t>
            </a:r>
            <a:r>
              <a:rPr lang="fr-BE" b="1" dirty="0">
                <a:solidFill>
                  <a:srgbClr val="FF0000"/>
                </a:solidFill>
              </a:rPr>
              <a:t>Anatole </a:t>
            </a:r>
            <a:r>
              <a:rPr lang="fr-BE" b="1" dirty="0" err="1">
                <a:solidFill>
                  <a:srgbClr val="FF0000"/>
                </a:solidFill>
              </a:rPr>
              <a:t>Mulhstein</a:t>
            </a:r>
            <a:r>
              <a:rPr lang="fr-BE" b="1" dirty="0">
                <a:solidFill>
                  <a:srgbClr val="FF0000"/>
                </a:solidFill>
              </a:rPr>
              <a:t> </a:t>
            </a:r>
            <a:r>
              <a:rPr lang="fr-BE" dirty="0"/>
              <a:t>(</a:t>
            </a:r>
            <a:r>
              <a:rPr lang="fr-BE" dirty="0" err="1"/>
              <a:t>diplomatico</a:t>
            </a:r>
            <a:r>
              <a:rPr lang="fr-BE" dirty="0"/>
              <a:t> </a:t>
            </a:r>
            <a:r>
              <a:rPr lang="fr-BE" dirty="0" err="1"/>
              <a:t>polacco</a:t>
            </a:r>
            <a:r>
              <a:rPr lang="fr-BE" dirty="0"/>
              <a:t>) e </a:t>
            </a:r>
            <a:r>
              <a:rPr lang="fr-BE" b="1" dirty="0">
                <a:solidFill>
                  <a:srgbClr val="FF0000"/>
                </a:solidFill>
              </a:rPr>
              <a:t>Oscar </a:t>
            </a:r>
            <a:r>
              <a:rPr lang="fr-BE" b="1" dirty="0" err="1">
                <a:solidFill>
                  <a:srgbClr val="FF0000"/>
                </a:solidFill>
              </a:rPr>
              <a:t>Grojean</a:t>
            </a:r>
            <a:r>
              <a:rPr lang="fr-BE" dirty="0"/>
              <a:t> (</a:t>
            </a:r>
            <a:r>
              <a:rPr lang="fr-BE" dirty="0" err="1"/>
              <a:t>romanista</a:t>
            </a:r>
            <a:r>
              <a:rPr lang="fr-BE" dirty="0"/>
              <a:t>).</a:t>
            </a:r>
          </a:p>
          <a:p>
            <a:pPr marL="0" indent="0" algn="just">
              <a:buNone/>
            </a:pPr>
            <a:endParaRPr lang="fr-BE" dirty="0"/>
          </a:p>
          <a:p>
            <a:pPr marL="0" indent="0" algn="just">
              <a:buNone/>
            </a:pPr>
            <a:r>
              <a:rPr lang="fr-BE" b="1" dirty="0" err="1">
                <a:solidFill>
                  <a:srgbClr val="FF0000"/>
                </a:solidFill>
              </a:rPr>
              <a:t>All’inizio</a:t>
            </a:r>
            <a:r>
              <a:rPr lang="fr-BE" dirty="0"/>
              <a:t>: </a:t>
            </a:r>
            <a:r>
              <a:rPr lang="fr-BE" dirty="0" err="1"/>
              <a:t>rivista</a:t>
            </a:r>
            <a:r>
              <a:rPr lang="fr-BE" dirty="0"/>
              <a:t> di </a:t>
            </a:r>
            <a:r>
              <a:rPr lang="fr-BE" b="1" dirty="0" err="1">
                <a:solidFill>
                  <a:srgbClr val="FF0000"/>
                </a:solidFill>
              </a:rPr>
              <a:t>politica</a:t>
            </a:r>
            <a:r>
              <a:rPr lang="fr-BE" dirty="0"/>
              <a:t>, in </a:t>
            </a:r>
            <a:r>
              <a:rPr lang="fr-BE" dirty="0" err="1"/>
              <a:t>particolare</a:t>
            </a:r>
            <a:r>
              <a:rPr lang="fr-BE" dirty="0"/>
              <a:t> </a:t>
            </a:r>
            <a:r>
              <a:rPr lang="fr-BE" b="1" dirty="0" err="1">
                <a:solidFill>
                  <a:srgbClr val="FF0000"/>
                </a:solidFill>
              </a:rPr>
              <a:t>estera</a:t>
            </a:r>
            <a:r>
              <a:rPr lang="fr-BE" dirty="0"/>
              <a:t>. </a:t>
            </a:r>
            <a:r>
              <a:rPr lang="fr-BE" dirty="0" err="1"/>
              <a:t>Interesse</a:t>
            </a:r>
            <a:r>
              <a:rPr lang="fr-BE" dirty="0"/>
              <a:t> per l’</a:t>
            </a:r>
            <a:r>
              <a:rPr lang="fr-BE" b="1" dirty="0">
                <a:solidFill>
                  <a:srgbClr val="FF0000"/>
                </a:solidFill>
              </a:rPr>
              <a:t>Europa centrale e orientale</a:t>
            </a:r>
            <a:r>
              <a:rPr lang="fr-BE" dirty="0"/>
              <a:t>.</a:t>
            </a:r>
          </a:p>
          <a:p>
            <a:pPr marL="0" indent="0" algn="just">
              <a:buNone/>
            </a:pPr>
            <a:endParaRPr lang="fr-BE" dirty="0"/>
          </a:p>
          <a:p>
            <a:pPr marL="0" indent="0" algn="just">
              <a:buNone/>
            </a:pPr>
            <a:r>
              <a:rPr lang="fr-BE" b="1" dirty="0" err="1">
                <a:solidFill>
                  <a:srgbClr val="FF0000"/>
                </a:solidFill>
              </a:rPr>
              <a:t>Inizio</a:t>
            </a:r>
            <a:r>
              <a:rPr lang="fr-BE" b="1" dirty="0">
                <a:solidFill>
                  <a:srgbClr val="FF0000"/>
                </a:solidFill>
              </a:rPr>
              <a:t> </a:t>
            </a:r>
            <a:r>
              <a:rPr lang="fr-BE" b="1" dirty="0" err="1">
                <a:solidFill>
                  <a:srgbClr val="FF0000"/>
                </a:solidFill>
              </a:rPr>
              <a:t>anni</a:t>
            </a:r>
            <a:r>
              <a:rPr lang="fr-BE" b="1" dirty="0">
                <a:solidFill>
                  <a:srgbClr val="FF0000"/>
                </a:solidFill>
              </a:rPr>
              <a:t> </a:t>
            </a:r>
            <a:r>
              <a:rPr lang="fr-BE" b="1" dirty="0" err="1">
                <a:solidFill>
                  <a:srgbClr val="FF0000"/>
                </a:solidFill>
              </a:rPr>
              <a:t>Venti</a:t>
            </a:r>
            <a:r>
              <a:rPr lang="fr-BE" dirty="0"/>
              <a:t>: </a:t>
            </a:r>
            <a:r>
              <a:rPr lang="fr-BE" dirty="0" err="1"/>
              <a:t>interessi</a:t>
            </a:r>
            <a:r>
              <a:rPr lang="fr-BE" dirty="0"/>
              <a:t> </a:t>
            </a:r>
            <a:r>
              <a:rPr lang="fr-BE" dirty="0" err="1"/>
              <a:t>culturali</a:t>
            </a:r>
            <a:r>
              <a:rPr lang="fr-BE" dirty="0"/>
              <a:t> e </a:t>
            </a:r>
            <a:r>
              <a:rPr lang="fr-BE" dirty="0" err="1"/>
              <a:t>letterari</a:t>
            </a:r>
            <a:r>
              <a:rPr lang="fr-BE" dirty="0"/>
              <a:t>. </a:t>
            </a:r>
            <a:r>
              <a:rPr lang="fr-BE" dirty="0" err="1"/>
              <a:t>Pubblicazione</a:t>
            </a:r>
            <a:r>
              <a:rPr lang="fr-BE" dirty="0"/>
              <a:t> di </a:t>
            </a:r>
            <a:r>
              <a:rPr lang="fr-BE" dirty="0" err="1"/>
              <a:t>numerose</a:t>
            </a:r>
            <a:r>
              <a:rPr lang="fr-BE" dirty="0"/>
              <a:t> </a:t>
            </a:r>
            <a:r>
              <a:rPr lang="fr-BE" b="1" dirty="0" err="1">
                <a:solidFill>
                  <a:srgbClr val="FF0000"/>
                </a:solidFill>
              </a:rPr>
              <a:t>traduzioni</a:t>
            </a:r>
            <a:r>
              <a:rPr lang="fr-BE" dirty="0"/>
              <a:t>.</a:t>
            </a:r>
          </a:p>
          <a:p>
            <a:pPr marL="0" indent="0" algn="just">
              <a:buNone/>
            </a:pPr>
            <a:endParaRPr lang="fr-BE" dirty="0"/>
          </a:p>
          <a:p>
            <a:pPr marL="0" indent="0" algn="just">
              <a:buNone/>
            </a:pPr>
            <a:endParaRPr lang="fr-BE" b="1" dirty="0">
              <a:solidFill>
                <a:srgbClr val="FF0000"/>
              </a:solidFill>
            </a:endParaRPr>
          </a:p>
          <a:p>
            <a:pPr marL="0" indent="0" algn="just">
              <a:buNone/>
            </a:pPr>
            <a:endParaRPr lang="fr-BE" b="1" dirty="0">
              <a:solidFill>
                <a:srgbClr val="FF0000"/>
              </a:solidFill>
            </a:endParaRPr>
          </a:p>
        </p:txBody>
      </p:sp>
    </p:spTree>
    <p:extLst>
      <p:ext uri="{BB962C8B-B14F-4D97-AF65-F5344CB8AC3E}">
        <p14:creationId xmlns:p14="http://schemas.microsoft.com/office/powerpoint/2010/main" val="2518804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CCE66D-188E-F05B-316A-9850B996C973}"/>
              </a:ext>
            </a:extLst>
          </p:cNvPr>
          <p:cNvSpPr>
            <a:spLocks noGrp="1"/>
          </p:cNvSpPr>
          <p:nvPr>
            <p:ph type="title"/>
          </p:nvPr>
        </p:nvSpPr>
        <p:spPr/>
        <p:txBody>
          <a:bodyPr/>
          <a:lstStyle/>
          <a:p>
            <a:r>
              <a:rPr lang="fr-BE" i="1" dirty="0"/>
              <a:t>Le Flambeau</a:t>
            </a:r>
            <a:endParaRPr lang="fr-BE" dirty="0"/>
          </a:p>
        </p:txBody>
      </p:sp>
      <p:pic>
        <p:nvPicPr>
          <p:cNvPr id="6" name="Espace réservé pour une image  5">
            <a:extLst>
              <a:ext uri="{FF2B5EF4-FFF2-40B4-BE49-F238E27FC236}">
                <a16:creationId xmlns:a16="http://schemas.microsoft.com/office/drawing/2014/main" id="{8ACCD6FF-4F55-8B80-7449-151A2F17A57D}"/>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830" r="830" b="2887"/>
          <a:stretch/>
        </p:blipFill>
        <p:spPr>
          <a:xfrm>
            <a:off x="5024165" y="0"/>
            <a:ext cx="4140321" cy="6149009"/>
          </a:xfrm>
        </p:spPr>
      </p:pic>
      <p:sp>
        <p:nvSpPr>
          <p:cNvPr id="4" name="Espace réservé du texte 3">
            <a:extLst>
              <a:ext uri="{FF2B5EF4-FFF2-40B4-BE49-F238E27FC236}">
                <a16:creationId xmlns:a16="http://schemas.microsoft.com/office/drawing/2014/main" id="{86CB4FC5-EE8F-9EE8-C2C7-B4BE778E0399}"/>
              </a:ext>
            </a:extLst>
          </p:cNvPr>
          <p:cNvSpPr>
            <a:spLocks noGrp="1"/>
          </p:cNvSpPr>
          <p:nvPr>
            <p:ph type="body" sz="half" idx="2"/>
          </p:nvPr>
        </p:nvSpPr>
        <p:spPr/>
        <p:txBody>
          <a:bodyPr/>
          <a:lstStyle/>
          <a:p>
            <a:r>
              <a:rPr lang="fr-BE" i="1" dirty="0"/>
              <a:t>Le flambeau. Revue belge des questions politiques et littéraires</a:t>
            </a:r>
            <a:r>
              <a:rPr lang="fr-BE" dirty="0"/>
              <a:t>, XV, 1, janvier 1932</a:t>
            </a:r>
          </a:p>
        </p:txBody>
      </p:sp>
    </p:spTree>
    <p:extLst>
      <p:ext uri="{BB962C8B-B14F-4D97-AF65-F5344CB8AC3E}">
        <p14:creationId xmlns:p14="http://schemas.microsoft.com/office/powerpoint/2010/main" val="2521657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7A41AB-EC7A-B6A0-1CEC-DB09CA5803E2}"/>
              </a:ext>
            </a:extLst>
          </p:cNvPr>
          <p:cNvSpPr>
            <a:spLocks noGrp="1"/>
          </p:cNvSpPr>
          <p:nvPr>
            <p:ph type="title"/>
          </p:nvPr>
        </p:nvSpPr>
        <p:spPr/>
        <p:txBody>
          <a:bodyPr/>
          <a:lstStyle/>
          <a:p>
            <a:r>
              <a:rPr lang="fr-BE" dirty="0"/>
              <a:t>Vivier, </a:t>
            </a:r>
            <a:r>
              <a:rPr lang="fr-BE" dirty="0" err="1"/>
              <a:t>traduttore</a:t>
            </a:r>
            <a:r>
              <a:rPr lang="fr-BE" dirty="0"/>
              <a:t> dal… </a:t>
            </a:r>
            <a:r>
              <a:rPr lang="fr-BE" dirty="0" err="1"/>
              <a:t>russo</a:t>
            </a:r>
            <a:endParaRPr lang="fr-BE" dirty="0"/>
          </a:p>
        </p:txBody>
      </p:sp>
      <p:sp>
        <p:nvSpPr>
          <p:cNvPr id="3" name="Espace réservé du contenu 2">
            <a:extLst>
              <a:ext uri="{FF2B5EF4-FFF2-40B4-BE49-F238E27FC236}">
                <a16:creationId xmlns:a16="http://schemas.microsoft.com/office/drawing/2014/main" id="{8739C4F1-DB59-467B-9A35-18EF088C11FF}"/>
              </a:ext>
            </a:extLst>
          </p:cNvPr>
          <p:cNvSpPr>
            <a:spLocks noGrp="1"/>
          </p:cNvSpPr>
          <p:nvPr>
            <p:ph idx="1"/>
          </p:nvPr>
        </p:nvSpPr>
        <p:spPr/>
        <p:txBody>
          <a:bodyPr/>
          <a:lstStyle/>
          <a:p>
            <a:pPr marL="0" indent="0" algn="just">
              <a:buNone/>
            </a:pPr>
            <a:r>
              <a:rPr lang="fr-BE" dirty="0"/>
              <a:t>Prima </a:t>
            </a:r>
            <a:r>
              <a:rPr lang="fr-BE" dirty="0" err="1"/>
              <a:t>del</a:t>
            </a:r>
            <a:r>
              <a:rPr lang="fr-BE" dirty="0"/>
              <a:t> 1929, Vivier </a:t>
            </a:r>
            <a:r>
              <a:rPr lang="fr-BE" dirty="0" err="1"/>
              <a:t>aveva</a:t>
            </a:r>
            <a:r>
              <a:rPr lang="fr-BE" dirty="0"/>
              <a:t> </a:t>
            </a:r>
            <a:r>
              <a:rPr lang="fr-BE" dirty="0" err="1"/>
              <a:t>già</a:t>
            </a:r>
            <a:r>
              <a:rPr lang="fr-BE" dirty="0"/>
              <a:t> </a:t>
            </a:r>
            <a:r>
              <a:rPr lang="fr-BE" dirty="0" err="1"/>
              <a:t>collaborato</a:t>
            </a:r>
            <a:r>
              <a:rPr lang="fr-BE" dirty="0"/>
              <a:t> al </a:t>
            </a:r>
            <a:r>
              <a:rPr lang="fr-BE" i="1" dirty="0"/>
              <a:t>Flambeau</a:t>
            </a:r>
            <a:r>
              <a:rPr lang="fr-BE" dirty="0"/>
              <a:t>,</a:t>
            </a:r>
            <a:r>
              <a:rPr lang="fr-BE" i="1" dirty="0"/>
              <a:t> </a:t>
            </a:r>
            <a:r>
              <a:rPr lang="fr-BE" dirty="0"/>
              <a:t>tra l’</a:t>
            </a:r>
            <a:r>
              <a:rPr lang="fr-BE" dirty="0" err="1"/>
              <a:t>altro</a:t>
            </a:r>
            <a:r>
              <a:rPr lang="fr-BE" dirty="0"/>
              <a:t> con </a:t>
            </a:r>
            <a:r>
              <a:rPr lang="fr-BE" b="1" dirty="0" err="1">
                <a:solidFill>
                  <a:srgbClr val="FF0000"/>
                </a:solidFill>
              </a:rPr>
              <a:t>traduzioni</a:t>
            </a:r>
            <a:r>
              <a:rPr lang="fr-BE" b="1" dirty="0">
                <a:solidFill>
                  <a:srgbClr val="FF0000"/>
                </a:solidFill>
              </a:rPr>
              <a:t> dal … </a:t>
            </a:r>
            <a:r>
              <a:rPr lang="fr-BE" b="1" dirty="0" err="1">
                <a:solidFill>
                  <a:srgbClr val="FF0000"/>
                </a:solidFill>
              </a:rPr>
              <a:t>russo</a:t>
            </a:r>
            <a:r>
              <a:rPr lang="fr-BE" b="1" dirty="0">
                <a:solidFill>
                  <a:srgbClr val="FF0000"/>
                </a:solidFill>
              </a:rPr>
              <a:t> </a:t>
            </a:r>
            <a:r>
              <a:rPr lang="fr-BE" dirty="0"/>
              <a:t>(in </a:t>
            </a:r>
            <a:r>
              <a:rPr lang="fr-BE" dirty="0" err="1"/>
              <a:t>collaborazione</a:t>
            </a:r>
            <a:r>
              <a:rPr lang="fr-BE" dirty="0"/>
              <a:t> con sua </a:t>
            </a:r>
            <a:r>
              <a:rPr lang="fr-BE" dirty="0" err="1"/>
              <a:t>moglie</a:t>
            </a:r>
            <a:r>
              <a:rPr lang="fr-BE" dirty="0"/>
              <a:t> </a:t>
            </a:r>
            <a:r>
              <a:rPr lang="fr-BE" b="1" dirty="0" err="1">
                <a:solidFill>
                  <a:srgbClr val="FF0000"/>
                </a:solidFill>
              </a:rPr>
              <a:t>Zénitta</a:t>
            </a:r>
            <a:r>
              <a:rPr lang="fr-BE" b="1" dirty="0">
                <a:solidFill>
                  <a:srgbClr val="FF0000"/>
                </a:solidFill>
              </a:rPr>
              <a:t> Tazieff</a:t>
            </a:r>
            <a:r>
              <a:rPr lang="fr-BE" dirty="0"/>
              <a:t>, la </a:t>
            </a:r>
            <a:r>
              <a:rPr lang="fr-BE" dirty="0" err="1"/>
              <a:t>madre</a:t>
            </a:r>
            <a:r>
              <a:rPr lang="fr-BE" dirty="0"/>
              <a:t> </a:t>
            </a:r>
            <a:r>
              <a:rPr lang="fr-BE" dirty="0" err="1"/>
              <a:t>del</a:t>
            </a:r>
            <a:r>
              <a:rPr lang="fr-BE" dirty="0"/>
              <a:t> </a:t>
            </a:r>
            <a:r>
              <a:rPr lang="fr-BE" dirty="0" err="1"/>
              <a:t>futuro</a:t>
            </a:r>
            <a:r>
              <a:rPr lang="fr-BE" dirty="0"/>
              <a:t> </a:t>
            </a:r>
            <a:r>
              <a:rPr lang="fr-BE" dirty="0" err="1"/>
              <a:t>vulcanologo</a:t>
            </a:r>
            <a:r>
              <a:rPr lang="fr-BE" dirty="0"/>
              <a:t> </a:t>
            </a:r>
            <a:r>
              <a:rPr lang="fr-BE" b="1" dirty="0">
                <a:solidFill>
                  <a:srgbClr val="FF0000"/>
                </a:solidFill>
              </a:rPr>
              <a:t>Haroun Tazieff</a:t>
            </a:r>
            <a:r>
              <a:rPr lang="fr-BE" dirty="0"/>
              <a:t>):</a:t>
            </a:r>
          </a:p>
          <a:p>
            <a:pPr marL="0" indent="0" algn="just">
              <a:buNone/>
            </a:pPr>
            <a:endParaRPr lang="fr-BE" dirty="0"/>
          </a:p>
          <a:p>
            <a:pPr marL="0" indent="0" algn="just">
              <a:buNone/>
            </a:pPr>
            <a:r>
              <a:rPr lang="fr-BE" dirty="0"/>
              <a:t>	Aleksandr Blok, « Les douze », </a:t>
            </a:r>
            <a:r>
              <a:rPr lang="fr-FR" b="0" i="0" dirty="0">
                <a:solidFill>
                  <a:srgbClr val="000000"/>
                </a:solidFill>
                <a:effectLst/>
                <a:latin typeface="latin_ext"/>
              </a:rPr>
              <a:t>version française de R. Vivier et Z. 	Tazieff, in </a:t>
            </a:r>
            <a:r>
              <a:rPr lang="fr-FR" b="0" i="1" dirty="0">
                <a:solidFill>
                  <a:srgbClr val="000000"/>
                </a:solidFill>
                <a:effectLst/>
                <a:latin typeface="latin_ext"/>
              </a:rPr>
              <a:t>Le flambeau</a:t>
            </a:r>
            <a:r>
              <a:rPr lang="fr-FR" b="0" i="0" dirty="0">
                <a:solidFill>
                  <a:srgbClr val="000000"/>
                </a:solidFill>
                <a:effectLst/>
                <a:latin typeface="latin_ext"/>
              </a:rPr>
              <a:t>, VI, 7, </a:t>
            </a:r>
            <a:r>
              <a:rPr lang="fr-FR" b="0" i="0" dirty="0" err="1">
                <a:solidFill>
                  <a:srgbClr val="000000"/>
                </a:solidFill>
                <a:effectLst/>
                <a:latin typeface="latin_ext"/>
              </a:rPr>
              <a:t>luglio</a:t>
            </a:r>
            <a:r>
              <a:rPr lang="fr-FR" b="0" i="0" dirty="0">
                <a:solidFill>
                  <a:srgbClr val="000000"/>
                </a:solidFill>
                <a:effectLst/>
                <a:latin typeface="latin_ext"/>
              </a:rPr>
              <a:t> 1923, pp. 456-469</a:t>
            </a:r>
          </a:p>
          <a:p>
            <a:pPr marL="0" indent="0" algn="just">
              <a:buNone/>
            </a:pPr>
            <a:r>
              <a:rPr lang="fr-FR" dirty="0">
                <a:solidFill>
                  <a:srgbClr val="000000"/>
                </a:solidFill>
                <a:latin typeface="latin_ext"/>
              </a:rPr>
              <a:t>	</a:t>
            </a:r>
            <a:r>
              <a:rPr lang="fr-FR" dirty="0" err="1">
                <a:solidFill>
                  <a:srgbClr val="000000"/>
                </a:solidFill>
                <a:latin typeface="latin_ext"/>
              </a:rPr>
              <a:t>Aleksej</a:t>
            </a:r>
            <a:r>
              <a:rPr lang="fr-FR" dirty="0">
                <a:solidFill>
                  <a:srgbClr val="000000"/>
                </a:solidFill>
                <a:latin typeface="latin_ext"/>
              </a:rPr>
              <a:t> Remizov, </a:t>
            </a:r>
            <a:r>
              <a:rPr lang="fr-FR" b="0" i="0" dirty="0">
                <a:solidFill>
                  <a:srgbClr val="000000"/>
                </a:solidFill>
                <a:effectLst/>
                <a:latin typeface="latin_ext"/>
              </a:rPr>
              <a:t>« L’holocauste », traduit du russe par l’auteur et 	Robert Vivier, in </a:t>
            </a:r>
            <a:r>
              <a:rPr lang="fr-FR" b="0" i="1" dirty="0">
                <a:solidFill>
                  <a:srgbClr val="000000"/>
                </a:solidFill>
                <a:effectLst/>
                <a:latin typeface="latin_ext"/>
              </a:rPr>
              <a:t>Le flambeau</a:t>
            </a:r>
            <a:r>
              <a:rPr lang="fr-FR" b="0" i="0" dirty="0">
                <a:solidFill>
                  <a:srgbClr val="000000"/>
                </a:solidFill>
                <a:effectLst/>
                <a:latin typeface="latin_ext"/>
              </a:rPr>
              <a:t>, IX, 10, 31 </a:t>
            </a:r>
            <a:r>
              <a:rPr lang="fr-FR" b="0" i="0" dirty="0" err="1">
                <a:solidFill>
                  <a:srgbClr val="000000"/>
                </a:solidFill>
                <a:effectLst/>
                <a:latin typeface="latin_ext"/>
              </a:rPr>
              <a:t>ottobre</a:t>
            </a:r>
            <a:r>
              <a:rPr lang="fr-FR" b="0" i="0" dirty="0">
                <a:solidFill>
                  <a:srgbClr val="000000"/>
                </a:solidFill>
                <a:effectLst/>
                <a:latin typeface="latin_ext"/>
              </a:rPr>
              <a:t> 1926, pp. 115-	132</a:t>
            </a:r>
            <a:endParaRPr lang="fr-BE" dirty="0"/>
          </a:p>
          <a:p>
            <a:pPr marL="0" indent="0">
              <a:buNone/>
            </a:pPr>
            <a:endParaRPr lang="fr-BE" dirty="0"/>
          </a:p>
        </p:txBody>
      </p:sp>
    </p:spTree>
    <p:extLst>
      <p:ext uri="{BB962C8B-B14F-4D97-AF65-F5344CB8AC3E}">
        <p14:creationId xmlns:p14="http://schemas.microsoft.com/office/powerpoint/2010/main" val="2895637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198220-B797-0DC3-A76C-6BB97F7E2278}"/>
              </a:ext>
            </a:extLst>
          </p:cNvPr>
          <p:cNvSpPr>
            <a:spLocks noGrp="1"/>
          </p:cNvSpPr>
          <p:nvPr>
            <p:ph type="title"/>
          </p:nvPr>
        </p:nvSpPr>
        <p:spPr/>
        <p:txBody>
          <a:bodyPr>
            <a:normAutofit/>
          </a:bodyPr>
          <a:lstStyle/>
          <a:p>
            <a:r>
              <a:rPr lang="fr-BE" dirty="0"/>
              <a:t>Robert e </a:t>
            </a:r>
            <a:r>
              <a:rPr lang="fr-BE" dirty="0" err="1"/>
              <a:t>Zénitta</a:t>
            </a:r>
            <a:r>
              <a:rPr lang="fr-BE" dirty="0"/>
              <a:t> Vivier (</a:t>
            </a:r>
            <a:r>
              <a:rPr lang="fr-BE" dirty="0" err="1"/>
              <a:t>fotografia</a:t>
            </a:r>
            <a:r>
              <a:rPr lang="fr-BE" dirty="0"/>
              <a:t> non </a:t>
            </a:r>
            <a:r>
              <a:rPr lang="fr-BE" dirty="0" err="1"/>
              <a:t>datata</a:t>
            </a:r>
            <a:r>
              <a:rPr lang="fr-BE" dirty="0"/>
              <a:t>)</a:t>
            </a:r>
          </a:p>
        </p:txBody>
      </p:sp>
      <p:pic>
        <p:nvPicPr>
          <p:cNvPr id="6" name="Espace réservé pour une image  5">
            <a:extLst>
              <a:ext uri="{FF2B5EF4-FFF2-40B4-BE49-F238E27FC236}">
                <a16:creationId xmlns:a16="http://schemas.microsoft.com/office/drawing/2014/main" id="{99E92655-C198-346C-33B6-5AE01B28EA6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508" r="2508"/>
          <a:stretch>
            <a:fillRect/>
          </a:stretch>
        </p:blipFill>
        <p:spPr/>
      </p:pic>
      <p:sp>
        <p:nvSpPr>
          <p:cNvPr id="4" name="Espace réservé du texte 3">
            <a:extLst>
              <a:ext uri="{FF2B5EF4-FFF2-40B4-BE49-F238E27FC236}">
                <a16:creationId xmlns:a16="http://schemas.microsoft.com/office/drawing/2014/main" id="{840EDEFC-D375-85D4-D75F-419DEA172813}"/>
              </a:ext>
            </a:extLst>
          </p:cNvPr>
          <p:cNvSpPr>
            <a:spLocks noGrp="1"/>
          </p:cNvSpPr>
          <p:nvPr>
            <p:ph type="body" sz="half" idx="2"/>
          </p:nvPr>
        </p:nvSpPr>
        <p:spPr/>
        <p:txBody>
          <a:bodyPr/>
          <a:lstStyle/>
          <a:p>
            <a:r>
              <a:rPr lang="fr-BE" dirty="0"/>
              <a:t>Centro Haroun Tazieff (Chaudeyrolles, Haute-Loire)</a:t>
            </a:r>
          </a:p>
        </p:txBody>
      </p:sp>
    </p:spTree>
    <p:extLst>
      <p:ext uri="{BB962C8B-B14F-4D97-AF65-F5344CB8AC3E}">
        <p14:creationId xmlns:p14="http://schemas.microsoft.com/office/powerpoint/2010/main" val="973421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56F82F-2E4C-7FA0-EC9A-B25E69B1CE46}"/>
              </a:ext>
            </a:extLst>
          </p:cNvPr>
          <p:cNvSpPr>
            <a:spLocks noGrp="1"/>
          </p:cNvSpPr>
          <p:nvPr>
            <p:ph type="title"/>
          </p:nvPr>
        </p:nvSpPr>
        <p:spPr/>
        <p:txBody>
          <a:bodyPr/>
          <a:lstStyle/>
          <a:p>
            <a:r>
              <a:rPr lang="fr-BE" i="1" dirty="0"/>
              <a:t>Le flambeau </a:t>
            </a:r>
            <a:r>
              <a:rPr lang="fr-BE" dirty="0"/>
              <a:t>e la </a:t>
            </a:r>
            <a:r>
              <a:rPr lang="fr-BE" dirty="0" err="1"/>
              <a:t>letteratura</a:t>
            </a:r>
            <a:r>
              <a:rPr lang="fr-BE" dirty="0"/>
              <a:t> </a:t>
            </a:r>
            <a:r>
              <a:rPr lang="fr-BE" dirty="0" err="1"/>
              <a:t>italiana</a:t>
            </a:r>
            <a:endParaRPr lang="fr-BE" dirty="0"/>
          </a:p>
        </p:txBody>
      </p:sp>
      <p:sp>
        <p:nvSpPr>
          <p:cNvPr id="3" name="Espace réservé du contenu 2">
            <a:extLst>
              <a:ext uri="{FF2B5EF4-FFF2-40B4-BE49-F238E27FC236}">
                <a16:creationId xmlns:a16="http://schemas.microsoft.com/office/drawing/2014/main" id="{B174D18D-291E-A132-8A3D-533222A22EE3}"/>
              </a:ext>
            </a:extLst>
          </p:cNvPr>
          <p:cNvSpPr>
            <a:spLocks noGrp="1"/>
          </p:cNvSpPr>
          <p:nvPr>
            <p:ph idx="1"/>
          </p:nvPr>
        </p:nvSpPr>
        <p:spPr/>
        <p:txBody>
          <a:bodyPr>
            <a:normAutofit fontScale="62500" lnSpcReduction="20000"/>
          </a:bodyPr>
          <a:lstStyle/>
          <a:p>
            <a:pPr marL="0" indent="0" algn="just">
              <a:buNone/>
            </a:pPr>
            <a:r>
              <a:rPr lang="fr-BE" sz="3400" dirty="0"/>
              <a:t>La </a:t>
            </a:r>
            <a:r>
              <a:rPr lang="fr-BE" sz="3400" b="1" dirty="0" err="1">
                <a:solidFill>
                  <a:srgbClr val="FF0000"/>
                </a:solidFill>
              </a:rPr>
              <a:t>letteratura</a:t>
            </a:r>
            <a:r>
              <a:rPr lang="fr-BE" sz="3400" b="1" dirty="0">
                <a:solidFill>
                  <a:srgbClr val="FF0000"/>
                </a:solidFill>
              </a:rPr>
              <a:t> </a:t>
            </a:r>
            <a:r>
              <a:rPr lang="fr-BE" sz="3400" b="1" dirty="0" err="1">
                <a:solidFill>
                  <a:srgbClr val="FF0000"/>
                </a:solidFill>
              </a:rPr>
              <a:t>italiana</a:t>
            </a:r>
            <a:r>
              <a:rPr lang="fr-BE" sz="3400" b="1" dirty="0">
                <a:solidFill>
                  <a:srgbClr val="FF0000"/>
                </a:solidFill>
              </a:rPr>
              <a:t> </a:t>
            </a:r>
            <a:r>
              <a:rPr lang="fr-BE" sz="3400" dirty="0" err="1"/>
              <a:t>era</a:t>
            </a:r>
            <a:r>
              <a:rPr lang="fr-BE" sz="3400" dirty="0"/>
              <a:t> </a:t>
            </a:r>
            <a:r>
              <a:rPr lang="fr-BE" sz="3400" dirty="0" err="1"/>
              <a:t>già</a:t>
            </a:r>
            <a:r>
              <a:rPr lang="fr-BE" sz="3400" dirty="0"/>
              <a:t> </a:t>
            </a:r>
            <a:r>
              <a:rPr lang="fr-BE" sz="3400" dirty="0" err="1"/>
              <a:t>presente</a:t>
            </a:r>
            <a:r>
              <a:rPr lang="fr-BE" sz="3400" dirty="0"/>
              <a:t> </a:t>
            </a:r>
            <a:r>
              <a:rPr lang="fr-BE" sz="3400" dirty="0" err="1"/>
              <a:t>sul</a:t>
            </a:r>
            <a:r>
              <a:rPr lang="fr-BE" sz="3400" dirty="0"/>
              <a:t> </a:t>
            </a:r>
            <a:r>
              <a:rPr lang="fr-BE" sz="3400" i="1" dirty="0"/>
              <a:t>Flambeau</a:t>
            </a:r>
            <a:r>
              <a:rPr lang="fr-BE" sz="3400" dirty="0"/>
              <a:t> </a:t>
            </a:r>
            <a:r>
              <a:rPr lang="fr-BE" sz="3400" dirty="0" err="1"/>
              <a:t>degli</a:t>
            </a:r>
            <a:r>
              <a:rPr lang="fr-BE" sz="3400" dirty="0"/>
              <a:t> </a:t>
            </a:r>
            <a:r>
              <a:rPr lang="fr-BE" sz="3400" dirty="0" err="1"/>
              <a:t>anni</a:t>
            </a:r>
            <a:r>
              <a:rPr lang="fr-BE" sz="3400" dirty="0"/>
              <a:t> </a:t>
            </a:r>
            <a:r>
              <a:rPr lang="fr-BE" sz="3400" dirty="0" err="1"/>
              <a:t>Venti</a:t>
            </a:r>
            <a:r>
              <a:rPr lang="fr-BE" sz="3400" dirty="0"/>
              <a:t>, in </a:t>
            </a:r>
            <a:r>
              <a:rPr lang="fr-BE" sz="3400" dirty="0" err="1"/>
              <a:t>particolare</a:t>
            </a:r>
            <a:r>
              <a:rPr lang="fr-BE" sz="3400" dirty="0"/>
              <a:t> </a:t>
            </a:r>
            <a:r>
              <a:rPr lang="fr-BE" sz="3400" dirty="0" err="1"/>
              <a:t>grazie</a:t>
            </a:r>
            <a:r>
              <a:rPr lang="fr-BE" sz="3400" dirty="0"/>
              <a:t> </a:t>
            </a:r>
            <a:r>
              <a:rPr lang="fr-BE" sz="3400" dirty="0" err="1"/>
              <a:t>agli</a:t>
            </a:r>
            <a:r>
              <a:rPr lang="fr-BE" sz="3400" dirty="0"/>
              <a:t> </a:t>
            </a:r>
            <a:r>
              <a:rPr lang="fr-BE" sz="3400" dirty="0" err="1"/>
              <a:t>articoli</a:t>
            </a:r>
            <a:r>
              <a:rPr lang="fr-BE" sz="3400" dirty="0"/>
              <a:t> di </a:t>
            </a:r>
            <a:r>
              <a:rPr lang="fr-BE" sz="3400" b="1" dirty="0" err="1">
                <a:solidFill>
                  <a:srgbClr val="FF0000"/>
                </a:solidFill>
              </a:rPr>
              <a:t>Junia</a:t>
            </a:r>
            <a:r>
              <a:rPr lang="fr-BE" sz="3400" b="1" dirty="0">
                <a:solidFill>
                  <a:srgbClr val="FF0000"/>
                </a:solidFill>
              </a:rPr>
              <a:t> Letty </a:t>
            </a:r>
            <a:r>
              <a:rPr lang="fr-BE" sz="3400" dirty="0"/>
              <a:t>(</a:t>
            </a:r>
            <a:r>
              <a:rPr lang="fr-BE" sz="3400" dirty="0" err="1"/>
              <a:t>pseudonimo</a:t>
            </a:r>
            <a:r>
              <a:rPr lang="fr-BE" sz="3400" dirty="0"/>
              <a:t> di Juliette Grégoire [1893-1941], la </a:t>
            </a:r>
            <a:r>
              <a:rPr lang="fr-BE" sz="3400" dirty="0" err="1"/>
              <a:t>sorella</a:t>
            </a:r>
            <a:r>
              <a:rPr lang="fr-BE" sz="3400" dirty="0"/>
              <a:t> di Henri Grégoire):</a:t>
            </a:r>
          </a:p>
          <a:p>
            <a:pPr marL="0" indent="0" algn="just">
              <a:buNone/>
            </a:pPr>
            <a:endParaRPr lang="fr-BE" sz="3400" dirty="0"/>
          </a:p>
          <a:p>
            <a:pPr marL="0" indent="0" algn="just">
              <a:buNone/>
            </a:pPr>
            <a:endParaRPr lang="fr-BE" sz="3400" dirty="0"/>
          </a:p>
          <a:p>
            <a:pPr marL="0" indent="0" algn="just">
              <a:buNone/>
            </a:pPr>
            <a:r>
              <a:rPr lang="fr-BE" sz="3400" b="0" u="none" strike="noStrike" baseline="0" dirty="0" err="1"/>
              <a:t>Junia</a:t>
            </a:r>
            <a:r>
              <a:rPr lang="fr-BE" sz="3400" b="0" u="none" strike="noStrike" baseline="0" dirty="0"/>
              <a:t> Letty, </a:t>
            </a:r>
            <a:r>
              <a:rPr lang="fr-BE" sz="3400" b="0" i="1" u="none" strike="noStrike" baseline="0" dirty="0"/>
              <a:t>L'Inquiétude de Gabriele d'</a:t>
            </a:r>
            <a:r>
              <a:rPr lang="fr-BE" sz="3400" b="0" i="1" u="none" strike="noStrike" baseline="0" dirty="0" err="1"/>
              <a:t>Annunzio</a:t>
            </a:r>
            <a:r>
              <a:rPr lang="fr-BE" sz="3400" dirty="0"/>
              <a:t>, in </a:t>
            </a:r>
            <a:r>
              <a:rPr lang="fr-BE" sz="3400" i="1" dirty="0"/>
              <a:t>Le flambeau</a:t>
            </a:r>
            <a:r>
              <a:rPr lang="fr-BE" sz="3400" dirty="0"/>
              <a:t>, </a:t>
            </a:r>
            <a:r>
              <a:rPr lang="fr-BE" sz="3400" b="0" i="0" u="none" strike="noStrike" baseline="0" dirty="0"/>
              <a:t>IV, 4 (1921), 614-628.</a:t>
            </a:r>
          </a:p>
          <a:p>
            <a:pPr marL="0" indent="0" algn="just">
              <a:buNone/>
            </a:pPr>
            <a:r>
              <a:rPr lang="fr-BE" sz="3400" b="0" i="0" u="none" strike="noStrike" baseline="0" dirty="0"/>
              <a:t>Luigi Pirandello, </a:t>
            </a:r>
            <a:r>
              <a:rPr lang="fr-BE" sz="3400" b="0" i="1" u="none" strike="noStrike" baseline="0" dirty="0"/>
              <a:t>L'Histoire de Donna </a:t>
            </a:r>
            <a:r>
              <a:rPr lang="fr-BE" sz="3400" b="0" i="1" u="none" strike="noStrike" baseline="0" dirty="0" err="1"/>
              <a:t>Mimma</a:t>
            </a:r>
            <a:r>
              <a:rPr lang="fr-BE" sz="3400" b="0" i="1" u="none" strike="noStrike" baseline="0" dirty="0"/>
              <a:t> </a:t>
            </a:r>
            <a:r>
              <a:rPr lang="fr-BE" sz="3400" b="0" i="0" u="none" strike="noStrike" baseline="0" dirty="0"/>
              <a:t>(traduit de l'italien par Juliette André), </a:t>
            </a:r>
            <a:r>
              <a:rPr lang="fr-BE" sz="3400" dirty="0"/>
              <a:t>in </a:t>
            </a:r>
            <a:r>
              <a:rPr lang="fr-BE" sz="3400" i="1" dirty="0"/>
              <a:t>Le flambeau </a:t>
            </a:r>
            <a:r>
              <a:rPr lang="fr-BE" sz="3400" b="0" i="0" u="none" strike="noStrike" baseline="0" dirty="0"/>
              <a:t>V, 4 (1922), 431-458.</a:t>
            </a:r>
          </a:p>
          <a:p>
            <a:pPr marL="0" indent="0" algn="just">
              <a:buNone/>
            </a:pPr>
            <a:r>
              <a:rPr lang="fr-FR" sz="3400" b="0" i="0" u="none" strike="noStrike" baseline="0" dirty="0"/>
              <a:t>Giovanni Verga , </a:t>
            </a:r>
            <a:r>
              <a:rPr lang="fr-FR" sz="3400" b="0" i="1" u="none" strike="noStrike" baseline="0" dirty="0"/>
              <a:t>Les Gentilshommes </a:t>
            </a:r>
            <a:r>
              <a:rPr lang="fr-FR" sz="3400" b="0" i="0" u="none" strike="noStrike" baseline="0" dirty="0"/>
              <a:t>(traduit de l'italien par Juliette </a:t>
            </a:r>
            <a:r>
              <a:rPr lang="fr-BE" sz="3400" b="0" i="0" u="none" strike="noStrike" baseline="0" dirty="0"/>
              <a:t>André), </a:t>
            </a:r>
            <a:r>
              <a:rPr lang="fr-BE" sz="3400" dirty="0"/>
              <a:t>in </a:t>
            </a:r>
            <a:r>
              <a:rPr lang="fr-BE" sz="3400" i="1" dirty="0"/>
              <a:t>Le flambeau ,</a:t>
            </a:r>
            <a:r>
              <a:rPr lang="fr-BE" sz="3400" b="0" i="0" u="none" strike="noStrike" baseline="0" dirty="0"/>
              <a:t>VI, 8 (1923), 79-88.</a:t>
            </a:r>
          </a:p>
          <a:p>
            <a:pPr marL="0" indent="0" algn="just">
              <a:buNone/>
            </a:pPr>
            <a:r>
              <a:rPr lang="fr-BE" sz="3400" b="0" i="0" u="none" strike="noStrike" baseline="0" dirty="0" err="1"/>
              <a:t>Junia</a:t>
            </a:r>
            <a:r>
              <a:rPr lang="fr-BE" sz="3400" b="0" i="0" u="none" strike="noStrike" baseline="0" dirty="0"/>
              <a:t> Letty , </a:t>
            </a:r>
            <a:r>
              <a:rPr lang="fr-BE" sz="3400" b="0" i="1" u="none" strike="noStrike" baseline="0" dirty="0"/>
              <a:t>Luigi Pirandello</a:t>
            </a:r>
            <a:r>
              <a:rPr lang="fr-BE" sz="3400" dirty="0"/>
              <a:t>, </a:t>
            </a:r>
            <a:r>
              <a:rPr lang="fr-BE" sz="3400" b="0" i="0" u="none" strike="noStrike" baseline="0" dirty="0"/>
              <a:t>VII, 4 (1924) </a:t>
            </a:r>
            <a:r>
              <a:rPr lang="fr-BE" sz="3400" dirty="0"/>
              <a:t>in </a:t>
            </a:r>
            <a:r>
              <a:rPr lang="fr-BE" sz="3400" i="1" dirty="0"/>
              <a:t>Le flambeau</a:t>
            </a:r>
            <a:r>
              <a:rPr lang="fr-BE" sz="3400" b="0" i="0" u="none" strike="noStrike" baseline="0" dirty="0"/>
              <a:t>, 461-485.</a:t>
            </a:r>
          </a:p>
          <a:p>
            <a:pPr marL="0" indent="0" algn="just">
              <a:buNone/>
            </a:pPr>
            <a:r>
              <a:rPr lang="it-IT" sz="3400" dirty="0"/>
              <a:t>J</a:t>
            </a:r>
            <a:r>
              <a:rPr lang="it-IT" sz="3400" b="0" i="0" u="none" strike="noStrike" baseline="0" dirty="0"/>
              <a:t>unia </a:t>
            </a:r>
            <a:r>
              <a:rPr lang="fr-BE" sz="3400" b="0" i="0" u="none" strike="noStrike" baseline="0" dirty="0"/>
              <a:t>Letty</a:t>
            </a:r>
            <a:r>
              <a:rPr lang="it-IT" sz="3400" b="0" i="0" u="none" strike="noStrike" baseline="0" dirty="0"/>
              <a:t>, </a:t>
            </a:r>
            <a:r>
              <a:rPr lang="it-IT" sz="3400" b="0" i="1" u="none" strike="noStrike" baseline="0" dirty="0"/>
              <a:t>Le cadavre de Matteotti</a:t>
            </a:r>
            <a:r>
              <a:rPr lang="it-IT" sz="3400" b="0" i="0" u="none" strike="noStrike" baseline="0" dirty="0"/>
              <a:t>, </a:t>
            </a:r>
            <a:r>
              <a:rPr lang="fr-BE" sz="3400" b="0" i="0" u="none" strike="noStrike" baseline="0" dirty="0"/>
              <a:t>VII, 8 (1924) </a:t>
            </a:r>
            <a:r>
              <a:rPr lang="fr-BE" sz="3400" dirty="0"/>
              <a:t>in </a:t>
            </a:r>
            <a:r>
              <a:rPr lang="fr-BE" sz="3400" i="1" dirty="0"/>
              <a:t>Le flambeau</a:t>
            </a:r>
            <a:r>
              <a:rPr lang="fr-BE" sz="3400" b="0" i="0" u="none" strike="noStrike" baseline="0" dirty="0"/>
              <a:t>, 468-482.</a:t>
            </a:r>
          </a:p>
          <a:p>
            <a:pPr marL="0" indent="0" algn="just">
              <a:buNone/>
            </a:pPr>
            <a:r>
              <a:rPr lang="fr-BE" sz="3400" b="0" i="0" u="none" strike="noStrike" baseline="0" dirty="0" err="1"/>
              <a:t>Junia</a:t>
            </a:r>
            <a:r>
              <a:rPr lang="fr-BE" sz="3400" b="0" i="0" u="none" strike="noStrike" baseline="0" dirty="0"/>
              <a:t> Letty, </a:t>
            </a:r>
            <a:r>
              <a:rPr lang="fr-BE" sz="3400" b="0" i="1" u="none" strike="noStrike" baseline="0" dirty="0"/>
              <a:t>Autour de Goldoni</a:t>
            </a:r>
            <a:r>
              <a:rPr lang="fr-BE" sz="3400" b="0" i="0" u="none" strike="noStrike" baseline="0" dirty="0"/>
              <a:t>., XIV, 3 (1931) </a:t>
            </a:r>
            <a:r>
              <a:rPr lang="fr-BE" sz="3400" dirty="0"/>
              <a:t>in </a:t>
            </a:r>
            <a:r>
              <a:rPr lang="fr-BE" sz="3400" i="1" dirty="0"/>
              <a:t>Le flambeau</a:t>
            </a:r>
            <a:r>
              <a:rPr lang="fr-BE" sz="3400" b="0" i="0" u="none" strike="noStrike" baseline="0" dirty="0"/>
              <a:t>, 333-340.</a:t>
            </a:r>
            <a:endParaRPr lang="fr-BE" sz="3400" dirty="0"/>
          </a:p>
        </p:txBody>
      </p:sp>
    </p:spTree>
    <p:extLst>
      <p:ext uri="{BB962C8B-B14F-4D97-AF65-F5344CB8AC3E}">
        <p14:creationId xmlns:p14="http://schemas.microsoft.com/office/powerpoint/2010/main" val="3826557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880C7-D960-D8FB-FE53-8606ADFD56C1}"/>
              </a:ext>
            </a:extLst>
          </p:cNvPr>
          <p:cNvSpPr>
            <a:spLocks noGrp="1"/>
          </p:cNvSpPr>
          <p:nvPr>
            <p:ph type="title"/>
          </p:nvPr>
        </p:nvSpPr>
        <p:spPr/>
        <p:txBody>
          <a:bodyPr/>
          <a:lstStyle/>
          <a:p>
            <a:pPr algn="just"/>
            <a:r>
              <a:rPr lang="fr-BE" i="1" dirty="0"/>
              <a:t>Le flambeau</a:t>
            </a:r>
            <a:r>
              <a:rPr lang="fr-BE" dirty="0"/>
              <a:t>, Vivier e la </a:t>
            </a:r>
            <a:r>
              <a:rPr lang="fr-BE" dirty="0" err="1"/>
              <a:t>letteratura</a:t>
            </a:r>
            <a:r>
              <a:rPr lang="fr-BE" dirty="0"/>
              <a:t> </a:t>
            </a:r>
            <a:r>
              <a:rPr lang="fr-BE" dirty="0" err="1"/>
              <a:t>italiana</a:t>
            </a:r>
            <a:r>
              <a:rPr lang="fr-BE" dirty="0"/>
              <a:t> </a:t>
            </a:r>
            <a:r>
              <a:rPr lang="fr-BE" dirty="0" err="1"/>
              <a:t>classica</a:t>
            </a:r>
            <a:r>
              <a:rPr lang="fr-BE" dirty="0"/>
              <a:t> </a:t>
            </a:r>
          </a:p>
        </p:txBody>
      </p:sp>
      <p:sp>
        <p:nvSpPr>
          <p:cNvPr id="3" name="Espace réservé du contenu 2">
            <a:extLst>
              <a:ext uri="{FF2B5EF4-FFF2-40B4-BE49-F238E27FC236}">
                <a16:creationId xmlns:a16="http://schemas.microsoft.com/office/drawing/2014/main" id="{6CEA7D0E-E5F2-468C-6D25-6E0C50CE5D25}"/>
              </a:ext>
            </a:extLst>
          </p:cNvPr>
          <p:cNvSpPr>
            <a:spLocks noGrp="1"/>
          </p:cNvSpPr>
          <p:nvPr>
            <p:ph idx="1"/>
          </p:nvPr>
        </p:nvSpPr>
        <p:spPr/>
        <p:txBody>
          <a:bodyPr>
            <a:normAutofit fontScale="92500"/>
          </a:bodyPr>
          <a:lstStyle/>
          <a:p>
            <a:pPr marL="0" indent="0" algn="just">
              <a:buNone/>
            </a:pPr>
            <a:r>
              <a:rPr lang="fr-BE" dirty="0"/>
              <a:t>Ma a </a:t>
            </a:r>
            <a:r>
              <a:rPr lang="fr-BE" dirty="0" err="1"/>
              <a:t>partire</a:t>
            </a:r>
            <a:r>
              <a:rPr lang="fr-BE" dirty="0"/>
              <a:t> dalla fine </a:t>
            </a:r>
            <a:r>
              <a:rPr lang="fr-BE" dirty="0" err="1"/>
              <a:t>degli</a:t>
            </a:r>
            <a:r>
              <a:rPr lang="fr-BE" dirty="0"/>
              <a:t> </a:t>
            </a:r>
            <a:r>
              <a:rPr lang="fr-BE" dirty="0" err="1"/>
              <a:t>anni</a:t>
            </a:r>
            <a:r>
              <a:rPr lang="fr-BE" dirty="0"/>
              <a:t> </a:t>
            </a:r>
            <a:r>
              <a:rPr lang="fr-BE" dirty="0" err="1"/>
              <a:t>Venti</a:t>
            </a:r>
            <a:r>
              <a:rPr lang="fr-BE" dirty="0"/>
              <a:t>, </a:t>
            </a:r>
            <a:r>
              <a:rPr lang="fr-BE" dirty="0" err="1"/>
              <a:t>buona</a:t>
            </a:r>
            <a:r>
              <a:rPr lang="fr-BE" dirty="0"/>
              <a:t> parte </a:t>
            </a:r>
            <a:r>
              <a:rPr lang="fr-BE" dirty="0" err="1"/>
              <a:t>degli</a:t>
            </a:r>
            <a:r>
              <a:rPr lang="fr-BE" dirty="0"/>
              <a:t> </a:t>
            </a:r>
            <a:r>
              <a:rPr lang="fr-BE" dirty="0" err="1"/>
              <a:t>articoli</a:t>
            </a:r>
            <a:r>
              <a:rPr lang="fr-BE" dirty="0"/>
              <a:t> di </a:t>
            </a:r>
            <a:r>
              <a:rPr lang="fr-BE" dirty="0" err="1"/>
              <a:t>letteratura</a:t>
            </a:r>
            <a:r>
              <a:rPr lang="fr-BE" dirty="0"/>
              <a:t> </a:t>
            </a:r>
            <a:r>
              <a:rPr lang="fr-BE" dirty="0" err="1"/>
              <a:t>italiana</a:t>
            </a:r>
            <a:r>
              <a:rPr lang="fr-BE" dirty="0"/>
              <a:t> </a:t>
            </a:r>
            <a:r>
              <a:rPr lang="fr-BE" dirty="0" err="1"/>
              <a:t>pubblicati</a:t>
            </a:r>
            <a:r>
              <a:rPr lang="fr-BE" dirty="0"/>
              <a:t> </a:t>
            </a:r>
            <a:r>
              <a:rPr lang="fr-BE" dirty="0" err="1"/>
              <a:t>sulla</a:t>
            </a:r>
            <a:r>
              <a:rPr lang="fr-BE" dirty="0"/>
              <a:t> </a:t>
            </a:r>
            <a:r>
              <a:rPr lang="fr-BE" dirty="0" err="1"/>
              <a:t>rivista</a:t>
            </a:r>
            <a:r>
              <a:rPr lang="fr-BE" dirty="0"/>
              <a:t> è </a:t>
            </a:r>
            <a:r>
              <a:rPr lang="fr-BE" dirty="0" err="1"/>
              <a:t>dovuta</a:t>
            </a:r>
            <a:r>
              <a:rPr lang="fr-BE" dirty="0"/>
              <a:t> a </a:t>
            </a:r>
            <a:r>
              <a:rPr lang="fr-BE" b="1" dirty="0">
                <a:solidFill>
                  <a:srgbClr val="FF0000"/>
                </a:solidFill>
              </a:rPr>
              <a:t>Robert Vivier</a:t>
            </a:r>
            <a:r>
              <a:rPr lang="fr-BE" dirty="0"/>
              <a:t>.</a:t>
            </a:r>
          </a:p>
          <a:p>
            <a:pPr marL="0" indent="0" algn="just">
              <a:buNone/>
            </a:pPr>
            <a:endParaRPr lang="fr-BE" dirty="0"/>
          </a:p>
          <a:p>
            <a:pPr marL="0" indent="0" algn="just">
              <a:buNone/>
            </a:pPr>
            <a:r>
              <a:rPr lang="fr-BE" b="1" dirty="0" err="1">
                <a:solidFill>
                  <a:srgbClr val="FF0000"/>
                </a:solidFill>
              </a:rPr>
              <a:t>Letteratura</a:t>
            </a:r>
            <a:r>
              <a:rPr lang="fr-BE" b="1" dirty="0">
                <a:solidFill>
                  <a:srgbClr val="FF0000"/>
                </a:solidFill>
              </a:rPr>
              <a:t> </a:t>
            </a:r>
            <a:r>
              <a:rPr lang="fr-BE" b="1" dirty="0" err="1">
                <a:solidFill>
                  <a:srgbClr val="FF0000"/>
                </a:solidFill>
              </a:rPr>
              <a:t>classica</a:t>
            </a:r>
            <a:r>
              <a:rPr lang="fr-BE" dirty="0"/>
              <a:t>:</a:t>
            </a:r>
          </a:p>
          <a:p>
            <a:pPr marL="0" indent="0" algn="just">
              <a:buNone/>
            </a:pPr>
            <a:endParaRPr lang="fr-BE" dirty="0"/>
          </a:p>
          <a:p>
            <a:pPr marL="0" indent="0" algn="just">
              <a:buNone/>
            </a:pPr>
            <a:r>
              <a:rPr lang="fr-BE" dirty="0"/>
              <a:t>Robert Vivier, </a:t>
            </a:r>
            <a:r>
              <a:rPr lang="fr-FR" dirty="0">
                <a:effectLst/>
                <a:ea typeface="Times New Roman" panose="02020603050405020304" pitchFamily="18" charset="0"/>
              </a:rPr>
              <a:t>« Antonio Fogazzaro », in </a:t>
            </a:r>
            <a:r>
              <a:rPr lang="fr-FR" i="1" dirty="0">
                <a:effectLst/>
                <a:ea typeface="Times New Roman" panose="02020603050405020304" pitchFamily="18" charset="0"/>
              </a:rPr>
              <a:t>Le flambeau</a:t>
            </a:r>
            <a:r>
              <a:rPr lang="fr-FR" dirty="0">
                <a:effectLst/>
                <a:ea typeface="Times New Roman" panose="02020603050405020304" pitchFamily="18" charset="0"/>
              </a:rPr>
              <a:t>, XXI, 8, août 1938, </a:t>
            </a:r>
            <a:r>
              <a:rPr lang="fr-BE" dirty="0">
                <a:effectLst/>
                <a:ea typeface="Times New Roman" panose="02020603050405020304" pitchFamily="18" charset="0"/>
              </a:rPr>
              <a:t>pp</a:t>
            </a:r>
            <a:r>
              <a:rPr lang="fr-BE" sz="1800" dirty="0">
                <a:effectLst/>
                <a:ea typeface="Times New Roman" panose="02020603050405020304" pitchFamily="18" charset="0"/>
              </a:rPr>
              <a:t>. </a:t>
            </a:r>
          </a:p>
          <a:p>
            <a:pPr marL="0" indent="0" algn="just">
              <a:buNone/>
            </a:pPr>
            <a:r>
              <a:rPr lang="fr-BE" dirty="0"/>
              <a:t>Idem, </a:t>
            </a:r>
            <a:r>
              <a:rPr lang="fr-BE" dirty="0">
                <a:effectLst/>
                <a:ea typeface="Times New Roman" panose="02020603050405020304" pitchFamily="18" charset="0"/>
              </a:rPr>
              <a:t>« Les Odes d’Ugo Foscolo », in </a:t>
            </a:r>
            <a:r>
              <a:rPr lang="fr-BE" i="1" dirty="0">
                <a:effectLst/>
                <a:ea typeface="Times New Roman" panose="02020603050405020304" pitchFamily="18" charset="0"/>
              </a:rPr>
              <a:t>Le flambeau</a:t>
            </a:r>
            <a:r>
              <a:rPr lang="fr-BE" dirty="0">
                <a:effectLst/>
                <a:ea typeface="Times New Roman" panose="02020603050405020304" pitchFamily="18" charset="0"/>
              </a:rPr>
              <a:t>, XVII, 7, juillet 1934, pp. 87-99  (prima </a:t>
            </a:r>
            <a:r>
              <a:rPr lang="fr-BE" dirty="0" err="1">
                <a:effectLst/>
                <a:ea typeface="Times New Roman" panose="02020603050405020304" pitchFamily="18" charset="0"/>
              </a:rPr>
              <a:t>della</a:t>
            </a:r>
            <a:r>
              <a:rPr lang="fr-BE" dirty="0">
                <a:effectLst/>
                <a:ea typeface="Times New Roman" panose="02020603050405020304" pitchFamily="18" charset="0"/>
              </a:rPr>
              <a:t> seconda </a:t>
            </a:r>
            <a:r>
              <a:rPr lang="fr-BE" dirty="0" err="1">
                <a:effectLst/>
                <a:ea typeface="Times New Roman" panose="02020603050405020304" pitchFamily="18" charset="0"/>
              </a:rPr>
              <a:t>guerra</a:t>
            </a:r>
            <a:r>
              <a:rPr lang="fr-BE" dirty="0">
                <a:effectLst/>
                <a:ea typeface="Times New Roman" panose="02020603050405020304" pitchFamily="18" charset="0"/>
              </a:rPr>
              <a:t> mondiale, Vivier </a:t>
            </a:r>
            <a:r>
              <a:rPr lang="fr-BE" dirty="0" err="1">
                <a:effectLst/>
                <a:ea typeface="Times New Roman" panose="02020603050405020304" pitchFamily="18" charset="0"/>
              </a:rPr>
              <a:t>pubblicherà</a:t>
            </a:r>
            <a:r>
              <a:rPr lang="fr-BE" dirty="0">
                <a:effectLst/>
                <a:ea typeface="Times New Roman" panose="02020603050405020304" pitchFamily="18" charset="0"/>
              </a:rPr>
              <a:t> – in Francia – </a:t>
            </a:r>
            <a:r>
              <a:rPr lang="fr-BE" dirty="0" err="1">
                <a:effectLst/>
                <a:ea typeface="Times New Roman" panose="02020603050405020304" pitchFamily="18" charset="0"/>
              </a:rPr>
              <a:t>una</a:t>
            </a:r>
            <a:r>
              <a:rPr lang="fr-BE" dirty="0">
                <a:effectLst/>
                <a:ea typeface="Times New Roman" panose="02020603050405020304" pitchFamily="18" charset="0"/>
              </a:rPr>
              <a:t> </a:t>
            </a:r>
            <a:r>
              <a:rPr lang="fr-BE" dirty="0" err="1">
                <a:effectLst/>
                <a:ea typeface="Times New Roman" panose="02020603050405020304" pitchFamily="18" charset="0"/>
              </a:rPr>
              <a:t>serie</a:t>
            </a:r>
            <a:r>
              <a:rPr lang="fr-BE" dirty="0">
                <a:effectLst/>
                <a:ea typeface="Times New Roman" panose="02020603050405020304" pitchFamily="18" charset="0"/>
              </a:rPr>
              <a:t> di </a:t>
            </a:r>
            <a:r>
              <a:rPr lang="fr-BE" dirty="0" err="1">
                <a:effectLst/>
                <a:ea typeface="Times New Roman" panose="02020603050405020304" pitchFamily="18" charset="0"/>
              </a:rPr>
              <a:t>saggi</a:t>
            </a:r>
            <a:r>
              <a:rPr lang="fr-BE" dirty="0">
                <a:effectLst/>
                <a:ea typeface="Times New Roman" panose="02020603050405020304" pitchFamily="18" charset="0"/>
              </a:rPr>
              <a:t> e </a:t>
            </a:r>
            <a:r>
              <a:rPr lang="fr-BE" dirty="0" err="1">
                <a:effectLst/>
                <a:ea typeface="Times New Roman" panose="02020603050405020304" pitchFamily="18" charset="0"/>
              </a:rPr>
              <a:t>perfino</a:t>
            </a:r>
            <a:r>
              <a:rPr lang="fr-BE" dirty="0">
                <a:effectLst/>
                <a:ea typeface="Times New Roman" panose="02020603050405020304" pitchFamily="18" charset="0"/>
              </a:rPr>
              <a:t> un libro </a:t>
            </a:r>
            <a:r>
              <a:rPr lang="fr-BE" dirty="0" err="1">
                <a:effectLst/>
                <a:ea typeface="Times New Roman" panose="02020603050405020304" pitchFamily="18" charset="0"/>
              </a:rPr>
              <a:t>dedicato</a:t>
            </a:r>
            <a:r>
              <a:rPr lang="fr-BE" dirty="0">
                <a:effectLst/>
                <a:ea typeface="Times New Roman" panose="02020603050405020304" pitchFamily="18" charset="0"/>
              </a:rPr>
              <a:t> </a:t>
            </a:r>
            <a:r>
              <a:rPr lang="fr-BE" dirty="0" err="1">
                <a:effectLst/>
                <a:ea typeface="Times New Roman" panose="02020603050405020304" pitchFamily="18" charset="0"/>
              </a:rPr>
              <a:t>all’autore</a:t>
            </a:r>
            <a:r>
              <a:rPr lang="fr-BE" dirty="0">
                <a:ea typeface="Times New Roman" panose="02020603050405020304" pitchFamily="18" charset="0"/>
              </a:rPr>
              <a:t> delle </a:t>
            </a:r>
            <a:r>
              <a:rPr lang="fr-BE" i="1" dirty="0">
                <a:ea typeface="Times New Roman" panose="02020603050405020304" pitchFamily="18" charset="0"/>
              </a:rPr>
              <a:t>Ultime </a:t>
            </a:r>
            <a:r>
              <a:rPr lang="fr-BE" i="1" dirty="0" err="1">
                <a:ea typeface="Times New Roman" panose="02020603050405020304" pitchFamily="18" charset="0"/>
              </a:rPr>
              <a:t>lettere</a:t>
            </a:r>
            <a:r>
              <a:rPr lang="fr-BE" i="1" dirty="0">
                <a:ea typeface="Times New Roman" panose="02020603050405020304" pitchFamily="18" charset="0"/>
              </a:rPr>
              <a:t> di </a:t>
            </a:r>
            <a:r>
              <a:rPr lang="fr-BE" i="1" dirty="0" err="1">
                <a:ea typeface="Times New Roman" panose="02020603050405020304" pitchFamily="18" charset="0"/>
              </a:rPr>
              <a:t>Iacopo</a:t>
            </a:r>
            <a:r>
              <a:rPr lang="fr-BE" i="1" dirty="0">
                <a:ea typeface="Times New Roman" panose="02020603050405020304" pitchFamily="18" charset="0"/>
              </a:rPr>
              <a:t> </a:t>
            </a:r>
            <a:r>
              <a:rPr lang="fr-BE" i="1" dirty="0" err="1">
                <a:ea typeface="Times New Roman" panose="02020603050405020304" pitchFamily="18" charset="0"/>
              </a:rPr>
              <a:t>Ortis</a:t>
            </a:r>
            <a:r>
              <a:rPr lang="fr-BE" dirty="0">
                <a:ea typeface="Times New Roman" panose="02020603050405020304" pitchFamily="18" charset="0"/>
              </a:rPr>
              <a:t>)</a:t>
            </a:r>
            <a:endParaRPr lang="fr-BE" dirty="0"/>
          </a:p>
        </p:txBody>
      </p:sp>
    </p:spTree>
    <p:extLst>
      <p:ext uri="{BB962C8B-B14F-4D97-AF65-F5344CB8AC3E}">
        <p14:creationId xmlns:p14="http://schemas.microsoft.com/office/powerpoint/2010/main" val="999650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215F04-0B24-31F8-D92A-2246F1C2A249}"/>
              </a:ext>
            </a:extLst>
          </p:cNvPr>
          <p:cNvSpPr>
            <a:spLocks noGrp="1"/>
          </p:cNvSpPr>
          <p:nvPr>
            <p:ph type="title"/>
          </p:nvPr>
        </p:nvSpPr>
        <p:spPr/>
        <p:txBody>
          <a:bodyPr/>
          <a:lstStyle/>
          <a:p>
            <a:r>
              <a:rPr lang="fr-BE" dirty="0"/>
              <a:t>Vivier et Foscolo</a:t>
            </a:r>
          </a:p>
        </p:txBody>
      </p:sp>
      <p:pic>
        <p:nvPicPr>
          <p:cNvPr id="6" name="Espace réservé pour une image  5">
            <a:extLst>
              <a:ext uri="{FF2B5EF4-FFF2-40B4-BE49-F238E27FC236}">
                <a16:creationId xmlns:a16="http://schemas.microsoft.com/office/drawing/2014/main" id="{3B835637-2778-9823-CBE9-8FB4EE0785F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497" r="497" b="1"/>
          <a:stretch/>
        </p:blipFill>
        <p:spPr>
          <a:xfrm>
            <a:off x="5183195" y="119269"/>
            <a:ext cx="4017669" cy="6334539"/>
          </a:xfrm>
        </p:spPr>
      </p:pic>
      <p:sp>
        <p:nvSpPr>
          <p:cNvPr id="4" name="Espace réservé du texte 3">
            <a:extLst>
              <a:ext uri="{FF2B5EF4-FFF2-40B4-BE49-F238E27FC236}">
                <a16:creationId xmlns:a16="http://schemas.microsoft.com/office/drawing/2014/main" id="{6F62CF48-BEEC-62FE-407F-146E982050E9}"/>
              </a:ext>
            </a:extLst>
          </p:cNvPr>
          <p:cNvSpPr>
            <a:spLocks noGrp="1"/>
          </p:cNvSpPr>
          <p:nvPr>
            <p:ph type="body" sz="half" idx="2"/>
          </p:nvPr>
        </p:nvSpPr>
        <p:spPr/>
        <p:txBody>
          <a:bodyPr/>
          <a:lstStyle/>
          <a:p>
            <a:pPr algn="just"/>
            <a:r>
              <a:rPr lang="fr-BE" dirty="0"/>
              <a:t>Ugo Foscolo, </a:t>
            </a:r>
            <a:r>
              <a:rPr lang="fr-BE" i="1" dirty="0"/>
              <a:t>Poésie – Proses choisies</a:t>
            </a:r>
            <a:r>
              <a:rPr lang="fr-BE" dirty="0"/>
              <a:t>, introduction, traduction et notes par Robert Vivier, Paris, La Renaissance du Livre, 1934 (« Les cent chefs-d’œuvre étranger »)</a:t>
            </a:r>
          </a:p>
        </p:txBody>
      </p:sp>
    </p:spTree>
    <p:extLst>
      <p:ext uri="{BB962C8B-B14F-4D97-AF65-F5344CB8AC3E}">
        <p14:creationId xmlns:p14="http://schemas.microsoft.com/office/powerpoint/2010/main" val="3364334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77B4D6-A7FA-DBF2-B2FA-E7B3A412D11A}"/>
              </a:ext>
            </a:extLst>
          </p:cNvPr>
          <p:cNvSpPr>
            <a:spLocks noGrp="1"/>
          </p:cNvSpPr>
          <p:nvPr>
            <p:ph type="title"/>
          </p:nvPr>
        </p:nvSpPr>
        <p:spPr/>
        <p:txBody>
          <a:bodyPr/>
          <a:lstStyle/>
          <a:p>
            <a:pPr algn="just"/>
            <a:r>
              <a:rPr lang="fr-BE" i="1" dirty="0"/>
              <a:t>Le flambeau</a:t>
            </a:r>
            <a:r>
              <a:rPr lang="fr-BE" dirty="0"/>
              <a:t>, Vivier e la </a:t>
            </a:r>
            <a:r>
              <a:rPr lang="fr-BE" dirty="0" err="1"/>
              <a:t>poesia</a:t>
            </a:r>
            <a:r>
              <a:rPr lang="fr-BE" dirty="0"/>
              <a:t> </a:t>
            </a:r>
            <a:r>
              <a:rPr lang="fr-BE" dirty="0" err="1"/>
              <a:t>italiana</a:t>
            </a:r>
            <a:r>
              <a:rPr lang="fr-BE" dirty="0"/>
              <a:t> </a:t>
            </a:r>
            <a:r>
              <a:rPr lang="fr-BE" dirty="0" err="1"/>
              <a:t>del</a:t>
            </a:r>
            <a:r>
              <a:rPr lang="fr-BE" dirty="0"/>
              <a:t> primo </a:t>
            </a:r>
            <a:r>
              <a:rPr lang="fr-BE" dirty="0" err="1"/>
              <a:t>dopoguerra</a:t>
            </a:r>
            <a:r>
              <a:rPr lang="fr-BE" dirty="0"/>
              <a:t> (1)</a:t>
            </a:r>
          </a:p>
        </p:txBody>
      </p:sp>
      <p:sp>
        <p:nvSpPr>
          <p:cNvPr id="3" name="Espace réservé du contenu 2">
            <a:extLst>
              <a:ext uri="{FF2B5EF4-FFF2-40B4-BE49-F238E27FC236}">
                <a16:creationId xmlns:a16="http://schemas.microsoft.com/office/drawing/2014/main" id="{AA169A8E-22FE-84A4-5529-1FFE6784848F}"/>
              </a:ext>
            </a:extLst>
          </p:cNvPr>
          <p:cNvSpPr>
            <a:spLocks noGrp="1"/>
          </p:cNvSpPr>
          <p:nvPr>
            <p:ph idx="1"/>
          </p:nvPr>
        </p:nvSpPr>
        <p:spPr/>
        <p:txBody>
          <a:bodyPr>
            <a:normAutofit/>
          </a:bodyPr>
          <a:lstStyle/>
          <a:p>
            <a:pPr marL="0" indent="0" algn="just">
              <a:buNone/>
            </a:pPr>
            <a:r>
              <a:rPr lang="fr-BE" dirty="0"/>
              <a:t>Vivier è </a:t>
            </a:r>
            <a:r>
              <a:rPr lang="fr-BE" dirty="0" err="1"/>
              <a:t>anzittutto</a:t>
            </a:r>
            <a:r>
              <a:rPr lang="fr-BE" dirty="0"/>
              <a:t> un </a:t>
            </a:r>
            <a:r>
              <a:rPr lang="fr-BE" b="1" dirty="0" err="1">
                <a:solidFill>
                  <a:srgbClr val="FF0000"/>
                </a:solidFill>
              </a:rPr>
              <a:t>poeta</a:t>
            </a:r>
            <a:r>
              <a:rPr lang="fr-BE" dirty="0"/>
              <a:t> </a:t>
            </a:r>
            <a:r>
              <a:rPr lang="fr-BE" dirty="0" err="1"/>
              <a:t>attento</a:t>
            </a:r>
            <a:r>
              <a:rPr lang="fr-BE" dirty="0"/>
              <a:t> alla </a:t>
            </a:r>
            <a:r>
              <a:rPr lang="fr-BE" b="1" dirty="0" err="1">
                <a:solidFill>
                  <a:srgbClr val="FF0000"/>
                </a:solidFill>
              </a:rPr>
              <a:t>poesia</a:t>
            </a:r>
            <a:r>
              <a:rPr lang="fr-BE" b="1" dirty="0">
                <a:solidFill>
                  <a:srgbClr val="FF0000"/>
                </a:solidFill>
              </a:rPr>
              <a:t> </a:t>
            </a:r>
            <a:r>
              <a:rPr lang="fr-BE" b="1" dirty="0" err="1">
                <a:solidFill>
                  <a:srgbClr val="FF0000"/>
                </a:solidFill>
              </a:rPr>
              <a:t>del</a:t>
            </a:r>
            <a:r>
              <a:rPr lang="fr-BE" b="1" dirty="0">
                <a:solidFill>
                  <a:srgbClr val="FF0000"/>
                </a:solidFill>
              </a:rPr>
              <a:t> </a:t>
            </a:r>
            <a:r>
              <a:rPr lang="fr-BE" b="1" dirty="0" err="1">
                <a:solidFill>
                  <a:srgbClr val="FF0000"/>
                </a:solidFill>
              </a:rPr>
              <a:t>suo</a:t>
            </a:r>
            <a:r>
              <a:rPr lang="fr-BE" b="1" dirty="0">
                <a:solidFill>
                  <a:srgbClr val="FF0000"/>
                </a:solidFill>
              </a:rPr>
              <a:t> tempo</a:t>
            </a:r>
            <a:r>
              <a:rPr lang="fr-BE" dirty="0"/>
              <a:t>.</a:t>
            </a:r>
          </a:p>
          <a:p>
            <a:pPr marL="0" indent="0" algn="just">
              <a:buNone/>
            </a:pPr>
            <a:endParaRPr lang="fr-BE" dirty="0"/>
          </a:p>
          <a:p>
            <a:pPr marL="0" indent="0" algn="just">
              <a:buNone/>
            </a:pPr>
            <a:r>
              <a:rPr lang="fr-BE" b="1" dirty="0">
                <a:solidFill>
                  <a:srgbClr val="FF0000"/>
                </a:solidFill>
              </a:rPr>
              <a:t>1926</a:t>
            </a:r>
            <a:r>
              <a:rPr lang="fr-BE" dirty="0"/>
              <a:t>: </a:t>
            </a:r>
            <a:r>
              <a:rPr lang="fr-BE" dirty="0" err="1"/>
              <a:t>incontra</a:t>
            </a:r>
            <a:r>
              <a:rPr lang="fr-BE" dirty="0"/>
              <a:t> Ungaretti a Bruxelles.</a:t>
            </a:r>
          </a:p>
          <a:p>
            <a:pPr marL="0" indent="0" algn="just">
              <a:buNone/>
            </a:pPr>
            <a:endParaRPr lang="fr-BE" dirty="0"/>
          </a:p>
          <a:p>
            <a:pPr marL="0" indent="0" algn="just">
              <a:buNone/>
            </a:pPr>
            <a:r>
              <a:rPr lang="fr-BE" b="1" dirty="0" err="1">
                <a:solidFill>
                  <a:srgbClr val="FF0000"/>
                </a:solidFill>
              </a:rPr>
              <a:t>Anni</a:t>
            </a:r>
            <a:r>
              <a:rPr lang="fr-BE" b="1" dirty="0">
                <a:solidFill>
                  <a:srgbClr val="FF0000"/>
                </a:solidFill>
              </a:rPr>
              <a:t> </a:t>
            </a:r>
            <a:r>
              <a:rPr lang="fr-BE" b="1" dirty="0" err="1">
                <a:solidFill>
                  <a:srgbClr val="FF0000"/>
                </a:solidFill>
              </a:rPr>
              <a:t>Trenta</a:t>
            </a:r>
            <a:r>
              <a:rPr lang="fr-BE" dirty="0"/>
              <a:t>: </a:t>
            </a:r>
            <a:r>
              <a:rPr lang="fr-BE" dirty="0" err="1"/>
              <a:t>viaggia</a:t>
            </a:r>
            <a:r>
              <a:rPr lang="fr-BE" dirty="0"/>
              <a:t> in Italia, in </a:t>
            </a:r>
            <a:r>
              <a:rPr lang="fr-BE" dirty="0" err="1"/>
              <a:t>particolare</a:t>
            </a:r>
            <a:r>
              <a:rPr lang="fr-BE" dirty="0"/>
              <a:t> a Firenze. </a:t>
            </a:r>
            <a:r>
              <a:rPr lang="fr-BE" dirty="0" err="1"/>
              <a:t>Frequenta</a:t>
            </a:r>
            <a:r>
              <a:rPr lang="fr-BE" dirty="0"/>
              <a:t> il </a:t>
            </a:r>
            <a:r>
              <a:rPr lang="fr-BE" dirty="0" err="1"/>
              <a:t>caffé</a:t>
            </a:r>
            <a:r>
              <a:rPr lang="fr-BE" dirty="0"/>
              <a:t> </a:t>
            </a:r>
            <a:r>
              <a:rPr lang="fr-BE" b="1" dirty="0">
                <a:solidFill>
                  <a:srgbClr val="FF0000"/>
                </a:solidFill>
              </a:rPr>
              <a:t>Le </a:t>
            </a:r>
            <a:r>
              <a:rPr lang="fr-BE" b="1" dirty="0" err="1">
                <a:solidFill>
                  <a:srgbClr val="FF0000"/>
                </a:solidFill>
              </a:rPr>
              <a:t>Giubbe</a:t>
            </a:r>
            <a:r>
              <a:rPr lang="fr-BE" b="1" dirty="0">
                <a:solidFill>
                  <a:srgbClr val="FF0000"/>
                </a:solidFill>
              </a:rPr>
              <a:t> Rosse</a:t>
            </a:r>
            <a:r>
              <a:rPr lang="fr-BE" dirty="0"/>
              <a:t>, </a:t>
            </a:r>
            <a:r>
              <a:rPr lang="fr-BE" dirty="0" err="1"/>
              <a:t>dove</a:t>
            </a:r>
            <a:r>
              <a:rPr lang="fr-BE" dirty="0"/>
              <a:t> si </a:t>
            </a:r>
            <a:r>
              <a:rPr lang="fr-BE" dirty="0" err="1"/>
              <a:t>riuniscono</a:t>
            </a:r>
            <a:r>
              <a:rPr lang="fr-BE" dirty="0"/>
              <a:t> i </a:t>
            </a:r>
            <a:r>
              <a:rPr lang="fr-BE" dirty="0" err="1"/>
              <a:t>solariani</a:t>
            </a:r>
            <a:r>
              <a:rPr lang="fr-BE" dirty="0"/>
              <a:t>:</a:t>
            </a:r>
          </a:p>
          <a:p>
            <a:pPr marL="0" indent="0" algn="just">
              <a:buNone/>
            </a:pPr>
            <a:endParaRPr lang="fr-BE" dirty="0"/>
          </a:p>
          <a:p>
            <a:pPr marL="0" indent="0" algn="just">
              <a:buNone/>
            </a:pPr>
            <a:endParaRPr lang="fr-BE" dirty="0"/>
          </a:p>
          <a:p>
            <a:pPr marL="0" indent="0" algn="just">
              <a:buNone/>
            </a:pPr>
            <a:endParaRPr lang="fr-BE" dirty="0"/>
          </a:p>
        </p:txBody>
      </p:sp>
    </p:spTree>
    <p:extLst>
      <p:ext uri="{BB962C8B-B14F-4D97-AF65-F5344CB8AC3E}">
        <p14:creationId xmlns:p14="http://schemas.microsoft.com/office/powerpoint/2010/main" val="232064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B21915-6E7B-A333-8F7F-46880D062936}"/>
              </a:ext>
            </a:extLst>
          </p:cNvPr>
          <p:cNvSpPr>
            <a:spLocks noGrp="1"/>
          </p:cNvSpPr>
          <p:nvPr>
            <p:ph type="title"/>
          </p:nvPr>
        </p:nvSpPr>
        <p:spPr/>
        <p:txBody>
          <a:bodyPr/>
          <a:lstStyle/>
          <a:p>
            <a:r>
              <a:rPr lang="fr-BE" dirty="0"/>
              <a:t>Alle </a:t>
            </a:r>
            <a:r>
              <a:rPr lang="fr-BE" dirty="0" err="1"/>
              <a:t>Giubbe</a:t>
            </a:r>
            <a:r>
              <a:rPr lang="fr-BE" dirty="0"/>
              <a:t> Rosse</a:t>
            </a:r>
          </a:p>
        </p:txBody>
      </p:sp>
      <p:sp>
        <p:nvSpPr>
          <p:cNvPr id="3" name="Espace réservé du contenu 2">
            <a:extLst>
              <a:ext uri="{FF2B5EF4-FFF2-40B4-BE49-F238E27FC236}">
                <a16:creationId xmlns:a16="http://schemas.microsoft.com/office/drawing/2014/main" id="{D6999274-CA99-C4DA-ABF0-2B0B5EFB3716}"/>
              </a:ext>
            </a:extLst>
          </p:cNvPr>
          <p:cNvSpPr>
            <a:spLocks noGrp="1"/>
          </p:cNvSpPr>
          <p:nvPr>
            <p:ph idx="1"/>
          </p:nvPr>
        </p:nvSpPr>
        <p:spPr/>
        <p:txBody>
          <a:bodyPr>
            <a:normAutofit fontScale="92500"/>
          </a:bodyPr>
          <a:lstStyle/>
          <a:p>
            <a:pPr marL="0" indent="0" algn="just">
              <a:buNone/>
            </a:pPr>
            <a:endParaRPr lang="fr-FR" sz="3600" baseline="30000" dirty="0">
              <a:effectLst/>
              <a:ea typeface="Times New Roman" panose="02020603050405020304" pitchFamily="18" charset="0"/>
            </a:endParaRPr>
          </a:p>
          <a:p>
            <a:pPr marL="0" indent="0" algn="just">
              <a:buNone/>
            </a:pPr>
            <a:r>
              <a:rPr lang="fr-FR" sz="3600" baseline="30000" dirty="0">
                <a:effectLst/>
                <a:ea typeface="Times New Roman" panose="02020603050405020304" pitchFamily="18" charset="0"/>
              </a:rPr>
              <a:t>«  </a:t>
            </a:r>
            <a:r>
              <a:rPr lang="fr-FR" sz="3600" baseline="30000" dirty="0" err="1">
                <a:effectLst/>
                <a:ea typeface="Times New Roman" panose="02020603050405020304" pitchFamily="18" charset="0"/>
              </a:rPr>
              <a:t>Altri</a:t>
            </a:r>
            <a:r>
              <a:rPr lang="fr-FR" sz="3600" baseline="30000" dirty="0">
                <a:effectLst/>
                <a:ea typeface="Times New Roman" panose="02020603050405020304" pitchFamily="18" charset="0"/>
              </a:rPr>
              <a:t>, anche </a:t>
            </a:r>
            <a:r>
              <a:rPr lang="fr-FR" sz="3600" baseline="30000" dirty="0" err="1">
                <a:effectLst/>
                <a:ea typeface="Times New Roman" panose="02020603050405020304" pitchFamily="18" charset="0"/>
              </a:rPr>
              <a:t>oscuri</a:t>
            </a:r>
            <a:r>
              <a:rPr lang="fr-FR" sz="3600" baseline="30000" dirty="0">
                <a:effectLst/>
                <a:ea typeface="Times New Roman" panose="02020603050405020304" pitchFamily="18" charset="0"/>
              </a:rPr>
              <a:t>, sono </a:t>
            </a:r>
            <a:r>
              <a:rPr lang="fr-FR" sz="3600" baseline="30000" dirty="0" err="1">
                <a:effectLst/>
                <a:ea typeface="Times New Roman" panose="02020603050405020304" pitchFamily="18" charset="0"/>
              </a:rPr>
              <a:t>venuti</a:t>
            </a:r>
            <a:r>
              <a:rPr lang="fr-FR" sz="3600" baseline="30000" dirty="0">
                <a:effectLst/>
                <a:ea typeface="Times New Roman" panose="02020603050405020304" pitchFamily="18" charset="0"/>
              </a:rPr>
              <a:t> </a:t>
            </a:r>
            <a:r>
              <a:rPr lang="fr-FR" sz="3600" baseline="30000" dirty="0" err="1">
                <a:effectLst/>
                <a:ea typeface="Times New Roman" panose="02020603050405020304" pitchFamily="18" charset="0"/>
              </a:rPr>
              <a:t>sapendo</a:t>
            </a:r>
            <a:r>
              <a:rPr lang="fr-FR" sz="3600" baseline="30000" dirty="0">
                <a:effectLst/>
                <a:ea typeface="Times New Roman" panose="02020603050405020304" pitchFamily="18" charset="0"/>
              </a:rPr>
              <a:t> solo di </a:t>
            </a:r>
            <a:r>
              <a:rPr lang="fr-FR" sz="3600" baseline="30000" dirty="0" err="1">
                <a:effectLst/>
                <a:ea typeface="Times New Roman" panose="02020603050405020304" pitchFamily="18" charset="0"/>
              </a:rPr>
              <a:t>trovarci</a:t>
            </a:r>
            <a:r>
              <a:rPr lang="fr-FR" sz="3600" baseline="30000" dirty="0">
                <a:effectLst/>
                <a:ea typeface="Times New Roman" panose="02020603050405020304" pitchFamily="18" charset="0"/>
              </a:rPr>
              <a:t> : un </a:t>
            </a:r>
            <a:r>
              <a:rPr lang="fr-FR" sz="3600" baseline="30000" dirty="0" err="1">
                <a:effectLst/>
                <a:ea typeface="Times New Roman" panose="02020603050405020304" pitchFamily="18" charset="0"/>
              </a:rPr>
              <a:t>diavolo</a:t>
            </a:r>
            <a:r>
              <a:rPr lang="fr-FR" sz="3600" baseline="30000" dirty="0">
                <a:effectLst/>
                <a:ea typeface="Times New Roman" panose="02020603050405020304" pitchFamily="18" charset="0"/>
              </a:rPr>
              <a:t> di </a:t>
            </a:r>
            <a:r>
              <a:rPr lang="fr-FR" sz="3600" baseline="30000" dirty="0" err="1">
                <a:effectLst/>
                <a:ea typeface="Times New Roman" panose="02020603050405020304" pitchFamily="18" charset="0"/>
              </a:rPr>
              <a:t>pittore</a:t>
            </a:r>
            <a:r>
              <a:rPr lang="fr-FR" sz="3600" baseline="30000" dirty="0">
                <a:effectLst/>
                <a:ea typeface="Times New Roman" panose="02020603050405020304" pitchFamily="18" charset="0"/>
              </a:rPr>
              <a:t> </a:t>
            </a:r>
            <a:r>
              <a:rPr lang="fr-FR" sz="3600" baseline="30000" dirty="0" err="1">
                <a:effectLst/>
                <a:ea typeface="Times New Roman" panose="02020603050405020304" pitchFamily="18" charset="0"/>
              </a:rPr>
              <a:t>olandese</a:t>
            </a:r>
            <a:r>
              <a:rPr lang="fr-FR" sz="3600" baseline="30000" dirty="0">
                <a:effectLst/>
                <a:ea typeface="Times New Roman" panose="02020603050405020304" pitchFamily="18" charset="0"/>
              </a:rPr>
              <a:t>, ad </a:t>
            </a:r>
            <a:r>
              <a:rPr lang="fr-FR" sz="3600" baseline="30000" dirty="0" err="1">
                <a:effectLst/>
                <a:ea typeface="Times New Roman" panose="02020603050405020304" pitchFamily="18" charset="0"/>
              </a:rPr>
              <a:t>esempio</a:t>
            </a:r>
            <a:r>
              <a:rPr lang="fr-FR" sz="3600" baseline="30000" dirty="0">
                <a:effectLst/>
                <a:ea typeface="Times New Roman" panose="02020603050405020304" pitchFamily="18" charset="0"/>
              </a:rPr>
              <a:t>, e un </a:t>
            </a:r>
            <a:r>
              <a:rPr lang="fr-FR" sz="3600" baseline="30000" dirty="0" err="1">
                <a:effectLst/>
                <a:ea typeface="Times New Roman" panose="02020603050405020304" pitchFamily="18" charset="0"/>
              </a:rPr>
              <a:t>giovane</a:t>
            </a:r>
            <a:r>
              <a:rPr lang="fr-FR" sz="3600" baseline="30000" dirty="0">
                <a:effectLst/>
                <a:ea typeface="Times New Roman" panose="02020603050405020304" pitchFamily="18" charset="0"/>
              </a:rPr>
              <a:t> </a:t>
            </a:r>
            <a:r>
              <a:rPr lang="fr-FR" sz="3600" baseline="30000" dirty="0" err="1">
                <a:effectLst/>
                <a:ea typeface="Times New Roman" panose="02020603050405020304" pitchFamily="18" charset="0"/>
              </a:rPr>
              <a:t>scritto</a:t>
            </a:r>
            <a:r>
              <a:rPr lang="en-GB" sz="3600" baseline="30000" dirty="0">
                <a:effectLst/>
                <a:ea typeface="Times New Roman" panose="02020603050405020304" pitchFamily="18" charset="0"/>
              </a:rPr>
              <a:t>re belga, Robert </a:t>
            </a:r>
            <a:r>
              <a:rPr lang="en-GB" sz="3600" baseline="30000" dirty="0" err="1">
                <a:effectLst/>
                <a:ea typeface="Times New Roman" panose="02020603050405020304" pitchFamily="18" charset="0"/>
              </a:rPr>
              <a:t>Vivier</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che</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si</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propone</a:t>
            </a:r>
            <a:r>
              <a:rPr lang="en-GB" sz="3600" baseline="30000" dirty="0">
                <a:effectLst/>
                <a:ea typeface="Times New Roman" panose="02020603050405020304" pitchFamily="18" charset="0"/>
              </a:rPr>
              <a:t> di </a:t>
            </a:r>
            <a:r>
              <a:rPr lang="en-GB" sz="3600" baseline="30000" dirty="0" err="1">
                <a:effectLst/>
                <a:ea typeface="Times New Roman" panose="02020603050405020304" pitchFamily="18" charset="0"/>
              </a:rPr>
              <a:t>tradurre</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tutto</a:t>
            </a:r>
            <a:r>
              <a:rPr lang="en-GB" sz="3600" baseline="30000" dirty="0">
                <a:effectLst/>
                <a:ea typeface="Times New Roman" panose="02020603050405020304" pitchFamily="18" charset="0"/>
              </a:rPr>
              <a:t> Montale, </a:t>
            </a:r>
            <a:r>
              <a:rPr lang="en-GB" sz="3600" baseline="30000" dirty="0" err="1">
                <a:effectLst/>
                <a:ea typeface="Times New Roman" panose="02020603050405020304" pitchFamily="18" charset="0"/>
              </a:rPr>
              <a:t>più</a:t>
            </a:r>
            <a:r>
              <a:rPr lang="en-GB" sz="3600" baseline="30000" dirty="0">
                <a:effectLst/>
                <a:ea typeface="Times New Roman" panose="02020603050405020304" pitchFamily="18" charset="0"/>
              </a:rPr>
              <a:t> la </a:t>
            </a:r>
            <a:r>
              <a:rPr lang="en-GB" sz="3600" baseline="30000" dirty="0" err="1">
                <a:effectLst/>
                <a:ea typeface="Times New Roman" panose="02020603050405020304" pitchFamily="18" charset="0"/>
              </a:rPr>
              <a:t>sua</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consorte</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Zenitta</a:t>
            </a:r>
            <a:r>
              <a:rPr lang="en-GB" sz="3600" baseline="30000" dirty="0">
                <a:effectLst/>
                <a:ea typeface="Times New Roman" panose="02020603050405020304" pitchFamily="18" charset="0"/>
              </a:rPr>
              <a:t>, polacca o </a:t>
            </a:r>
            <a:r>
              <a:rPr lang="en-GB" sz="3600" baseline="30000" dirty="0" err="1">
                <a:effectLst/>
                <a:ea typeface="Times New Roman" panose="02020603050405020304" pitchFamily="18" charset="0"/>
              </a:rPr>
              <a:t>circassa</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che</a:t>
            </a:r>
            <a:r>
              <a:rPr lang="en-GB" sz="3600" baseline="30000" dirty="0">
                <a:effectLst/>
                <a:ea typeface="Times New Roman" panose="02020603050405020304" pitchFamily="18" charset="0"/>
              </a:rPr>
              <a:t> ha </a:t>
            </a:r>
            <a:r>
              <a:rPr lang="en-GB" sz="3600" baseline="30000" dirty="0" err="1">
                <a:effectLst/>
                <a:ea typeface="Times New Roman" panose="02020603050405020304" pitchFamily="18" charset="0"/>
              </a:rPr>
              <a:t>girato</a:t>
            </a:r>
            <a:r>
              <a:rPr lang="en-GB" sz="3600" baseline="30000" dirty="0">
                <a:effectLst/>
                <a:ea typeface="Times New Roman" panose="02020603050405020304" pitchFamily="18" charset="0"/>
              </a:rPr>
              <a:t> il </a:t>
            </a:r>
            <a:r>
              <a:rPr lang="en-GB" sz="3600" baseline="30000" dirty="0" err="1">
                <a:effectLst/>
                <a:ea typeface="Times New Roman" panose="02020603050405020304" pitchFamily="18" charset="0"/>
              </a:rPr>
              <a:t>globo</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intero</a:t>
            </a:r>
            <a:r>
              <a:rPr lang="en-GB" sz="3600" baseline="30000" dirty="0">
                <a:effectLst/>
                <a:ea typeface="Times New Roman" panose="02020603050405020304" pitchFamily="18" charset="0"/>
              </a:rPr>
              <a:t> e non </a:t>
            </a:r>
            <a:r>
              <a:rPr lang="en-GB" sz="3600" baseline="30000" dirty="0" err="1">
                <a:effectLst/>
                <a:ea typeface="Times New Roman" panose="02020603050405020304" pitchFamily="18" charset="0"/>
              </a:rPr>
              <a:t>aveva</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ancora</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avuto</a:t>
            </a:r>
            <a:r>
              <a:rPr lang="en-GB" sz="3600" baseline="30000" dirty="0">
                <a:effectLst/>
                <a:ea typeface="Times New Roman" panose="02020603050405020304" pitchFamily="18" charset="0"/>
              </a:rPr>
              <a:t> ai </a:t>
            </a:r>
            <a:r>
              <a:rPr lang="en-GB" sz="3600" baseline="30000" dirty="0" err="1">
                <a:effectLst/>
                <a:ea typeface="Times New Roman" panose="02020603050405020304" pitchFamily="18" charset="0"/>
              </a:rPr>
              <a:t>suoi</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piedi</a:t>
            </a:r>
            <a:r>
              <a:rPr lang="en-GB" sz="3600" baseline="30000" dirty="0">
                <a:effectLst/>
                <a:ea typeface="Times New Roman" panose="02020603050405020304" pitchFamily="18" charset="0"/>
              </a:rPr>
              <a:t> tanti </a:t>
            </a:r>
            <a:r>
              <a:rPr lang="en-GB" sz="3600" i="1" baseline="30000" dirty="0" err="1">
                <a:effectLst/>
                <a:ea typeface="Times New Roman" panose="02020603050405020304" pitchFamily="18" charset="0"/>
              </a:rPr>
              <a:t>Apollons</a:t>
            </a:r>
            <a:r>
              <a:rPr lang="en-GB" sz="3600" i="1" baseline="30000" dirty="0">
                <a:effectLst/>
                <a:ea typeface="Times New Roman" panose="02020603050405020304" pitchFamily="18" charset="0"/>
              </a:rPr>
              <a:t> ensemble</a:t>
            </a:r>
            <a:r>
              <a:rPr lang="en-GB" sz="3600" baseline="30000" dirty="0">
                <a:effectLst/>
                <a:ea typeface="Times New Roman" panose="02020603050405020304" pitchFamily="18" charset="0"/>
              </a:rPr>
              <a:t> ; dice lei » (</a:t>
            </a:r>
            <a:r>
              <a:rPr lang="en-GB" sz="3600" baseline="30000" dirty="0" err="1">
                <a:effectLst/>
                <a:ea typeface="Times New Roman" panose="02020603050405020304" pitchFamily="18" charset="0"/>
              </a:rPr>
              <a:t>Vittorini</a:t>
            </a:r>
            <a:r>
              <a:rPr lang="en-GB" sz="3600" baseline="30000" dirty="0">
                <a:effectLst/>
                <a:ea typeface="Times New Roman" panose="02020603050405020304" pitchFamily="18" charset="0"/>
              </a:rPr>
              <a:t>, Le </a:t>
            </a:r>
            <a:r>
              <a:rPr lang="en-GB" sz="3600" baseline="30000" dirty="0" err="1">
                <a:effectLst/>
                <a:ea typeface="Times New Roman" panose="02020603050405020304" pitchFamily="18" charset="0"/>
              </a:rPr>
              <a:t>Giubbe</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Rosse</a:t>
            </a:r>
            <a:r>
              <a:rPr lang="en-GB" sz="3600" baseline="30000" dirty="0">
                <a:effectLst/>
                <a:ea typeface="Times New Roman" panose="02020603050405020304" pitchFamily="18" charset="0"/>
              </a:rPr>
              <a:t>, in </a:t>
            </a:r>
            <a:r>
              <a:rPr lang="en-GB" sz="3600" baseline="30000" dirty="0" err="1">
                <a:effectLst/>
                <a:ea typeface="Times New Roman" panose="02020603050405020304" pitchFamily="18" charset="0"/>
              </a:rPr>
              <a:t>Almanacco</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letterario</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Bompiani</a:t>
            </a:r>
            <a:r>
              <a:rPr lang="en-GB" sz="3600" baseline="30000" dirty="0">
                <a:effectLst/>
                <a:ea typeface="Times New Roman" panose="02020603050405020304" pitchFamily="18" charset="0"/>
              </a:rPr>
              <a:t>, 1932 [lo </a:t>
            </a:r>
            <a:r>
              <a:rPr lang="en-GB" sz="3600" baseline="30000" dirty="0" err="1">
                <a:effectLst/>
                <a:ea typeface="Times New Roman" panose="02020603050405020304" pitchFamily="18" charset="0"/>
              </a:rPr>
              <a:t>scrittore</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evoca</a:t>
            </a:r>
            <a:r>
              <a:rPr lang="en-GB" sz="3600" baseline="30000" dirty="0">
                <a:effectLst/>
                <a:ea typeface="Times New Roman" panose="02020603050405020304" pitchFamily="18" charset="0"/>
              </a:rPr>
              <a:t> </a:t>
            </a:r>
            <a:r>
              <a:rPr lang="en-GB" sz="3600" baseline="30000" dirty="0" err="1">
                <a:effectLst/>
                <a:ea typeface="Times New Roman" panose="02020603050405020304" pitchFamily="18" charset="0"/>
              </a:rPr>
              <a:t>l’estate</a:t>
            </a:r>
            <a:r>
              <a:rPr lang="en-GB" sz="3600" baseline="30000" dirty="0">
                <a:effectLst/>
                <a:ea typeface="Times New Roman" panose="02020603050405020304" pitchFamily="18" charset="0"/>
              </a:rPr>
              <a:t> 1931].</a:t>
            </a:r>
          </a:p>
          <a:p>
            <a:pPr marL="0" indent="0" algn="just">
              <a:buNone/>
            </a:pPr>
            <a:r>
              <a:rPr lang="fr-FR" dirty="0">
                <a:effectLst/>
                <a:ea typeface="Times New Roman" panose="02020603050405020304" pitchFamily="18" charset="0"/>
              </a:rPr>
              <a:t>« C’è a Firenze un </a:t>
            </a:r>
            <a:r>
              <a:rPr lang="fr-FR" dirty="0" err="1">
                <a:effectLst/>
                <a:ea typeface="Times New Roman" panose="02020603050405020304" pitchFamily="18" charset="0"/>
              </a:rPr>
              <a:t>certo</a:t>
            </a:r>
            <a:r>
              <a:rPr lang="fr-FR" dirty="0">
                <a:effectLst/>
                <a:ea typeface="Times New Roman" panose="02020603050405020304" pitchFamily="18" charset="0"/>
              </a:rPr>
              <a:t> Vivier di Bruxelles </a:t>
            </a:r>
            <a:r>
              <a:rPr lang="fr-FR" dirty="0" err="1">
                <a:effectLst/>
                <a:ea typeface="Times New Roman" panose="02020603050405020304" pitchFamily="18" charset="0"/>
              </a:rPr>
              <a:t>che</a:t>
            </a:r>
            <a:r>
              <a:rPr lang="fr-FR" dirty="0">
                <a:effectLst/>
                <a:ea typeface="Times New Roman" panose="02020603050405020304" pitchFamily="18" charset="0"/>
              </a:rPr>
              <a:t> </a:t>
            </a:r>
            <a:r>
              <a:rPr lang="fr-FR" dirty="0" err="1">
                <a:effectLst/>
                <a:ea typeface="Times New Roman" panose="02020603050405020304" pitchFamily="18" charset="0"/>
              </a:rPr>
              <a:t>traduce</a:t>
            </a:r>
            <a:r>
              <a:rPr lang="fr-FR" dirty="0">
                <a:effectLst/>
                <a:ea typeface="Times New Roman" panose="02020603050405020304" pitchFamily="18" charset="0"/>
              </a:rPr>
              <a:t> bene in </a:t>
            </a:r>
            <a:r>
              <a:rPr lang="fr-FR" dirty="0" err="1">
                <a:effectLst/>
                <a:ea typeface="Times New Roman" panose="02020603050405020304" pitchFamily="18" charset="0"/>
              </a:rPr>
              <a:t>versi</a:t>
            </a:r>
            <a:r>
              <a:rPr lang="fr-FR" dirty="0">
                <a:effectLst/>
                <a:ea typeface="Times New Roman" panose="02020603050405020304" pitchFamily="18" charset="0"/>
              </a:rPr>
              <a:t>, </a:t>
            </a:r>
            <a:r>
              <a:rPr lang="fr-FR" dirty="0" err="1">
                <a:effectLst/>
                <a:ea typeface="Times New Roman" panose="02020603050405020304" pitchFamily="18" charset="0"/>
              </a:rPr>
              <a:t>dall’italiano</a:t>
            </a:r>
            <a:r>
              <a:rPr lang="fr-FR" dirty="0">
                <a:effectLst/>
                <a:ea typeface="Times New Roman" panose="02020603050405020304" pitchFamily="18" charset="0"/>
              </a:rPr>
              <a:t>, e </a:t>
            </a:r>
            <a:r>
              <a:rPr lang="fr-FR" dirty="0" err="1">
                <a:effectLst/>
                <a:ea typeface="Times New Roman" panose="02020603050405020304" pitchFamily="18" charset="0"/>
              </a:rPr>
              <a:t>vorrei</a:t>
            </a:r>
            <a:r>
              <a:rPr lang="fr-FR" dirty="0">
                <a:effectLst/>
                <a:ea typeface="Times New Roman" panose="02020603050405020304" pitchFamily="18" charset="0"/>
              </a:rPr>
              <a:t> </a:t>
            </a:r>
            <a:r>
              <a:rPr lang="fr-FR" dirty="0" err="1">
                <a:effectLst/>
                <a:ea typeface="Times New Roman" panose="02020603050405020304" pitchFamily="18" charset="0"/>
              </a:rPr>
              <a:t>fargli</a:t>
            </a:r>
            <a:r>
              <a:rPr lang="fr-FR" dirty="0">
                <a:effectLst/>
                <a:ea typeface="Times New Roman" panose="02020603050405020304" pitchFamily="18" charset="0"/>
              </a:rPr>
              <a:t> </a:t>
            </a:r>
            <a:r>
              <a:rPr lang="fr-FR" dirty="0" err="1">
                <a:effectLst/>
                <a:ea typeface="Times New Roman" panose="02020603050405020304" pitchFamily="18" charset="0"/>
              </a:rPr>
              <a:t>conoscere</a:t>
            </a:r>
            <a:r>
              <a:rPr lang="fr-FR" dirty="0">
                <a:effectLst/>
                <a:ea typeface="Times New Roman" panose="02020603050405020304" pitchFamily="18" charset="0"/>
              </a:rPr>
              <a:t> te e </a:t>
            </a:r>
            <a:r>
              <a:rPr lang="fr-FR" dirty="0" err="1">
                <a:effectLst/>
                <a:ea typeface="Times New Roman" panose="02020603050405020304" pitchFamily="18" charset="0"/>
              </a:rPr>
              <a:t>cose</a:t>
            </a:r>
            <a:r>
              <a:rPr lang="fr-FR" dirty="0">
                <a:effectLst/>
                <a:ea typeface="Times New Roman" panose="02020603050405020304" pitchFamily="18" charset="0"/>
              </a:rPr>
              <a:t> tue. </a:t>
            </a:r>
            <a:r>
              <a:rPr lang="fr-FR" dirty="0" err="1">
                <a:effectLst/>
                <a:ea typeface="Times New Roman" panose="02020603050405020304" pitchFamily="18" charset="0"/>
              </a:rPr>
              <a:t>Gli</a:t>
            </a:r>
            <a:r>
              <a:rPr lang="fr-FR" dirty="0">
                <a:effectLst/>
                <a:ea typeface="Times New Roman" panose="02020603050405020304" pitchFamily="18" charset="0"/>
              </a:rPr>
              <a:t> ho </a:t>
            </a:r>
            <a:r>
              <a:rPr lang="fr-FR" dirty="0" err="1">
                <a:effectLst/>
                <a:ea typeface="Times New Roman" panose="02020603050405020304" pitchFamily="18" charset="0"/>
              </a:rPr>
              <a:t>smontato</a:t>
            </a:r>
            <a:r>
              <a:rPr lang="fr-FR" dirty="0">
                <a:effectLst/>
                <a:ea typeface="Times New Roman" panose="02020603050405020304" pitchFamily="18" charset="0"/>
              </a:rPr>
              <a:t> </a:t>
            </a:r>
            <a:r>
              <a:rPr lang="fr-FR" dirty="0" err="1">
                <a:effectLst/>
                <a:ea typeface="Times New Roman" panose="02020603050405020304" pitchFamily="18" charset="0"/>
              </a:rPr>
              <a:t>Fiumi</a:t>
            </a:r>
            <a:r>
              <a:rPr lang="fr-FR" dirty="0">
                <a:effectLst/>
                <a:ea typeface="Times New Roman" panose="02020603050405020304" pitchFamily="18" charset="0"/>
              </a:rPr>
              <a:t> e </a:t>
            </a:r>
            <a:r>
              <a:rPr lang="fr-FR" dirty="0" err="1">
                <a:effectLst/>
                <a:ea typeface="Times New Roman" panose="02020603050405020304" pitchFamily="18" charset="0"/>
              </a:rPr>
              <a:t>soci</a:t>
            </a:r>
            <a:r>
              <a:rPr lang="fr-FR" dirty="0">
                <a:effectLst/>
                <a:ea typeface="Times New Roman" panose="02020603050405020304" pitchFamily="18" charset="0"/>
              </a:rPr>
              <a:t>, a </a:t>
            </a:r>
            <a:r>
              <a:rPr lang="fr-FR" dirty="0" err="1">
                <a:effectLst/>
                <a:ea typeface="Times New Roman" panose="02020603050405020304" pitchFamily="18" charset="0"/>
              </a:rPr>
              <a:t>dovere</a:t>
            </a:r>
            <a:r>
              <a:rPr lang="fr-FR" dirty="0">
                <a:effectLst/>
                <a:ea typeface="Times New Roman" panose="02020603050405020304" pitchFamily="18" charset="0"/>
              </a:rPr>
              <a:t> ; e </a:t>
            </a:r>
            <a:r>
              <a:rPr lang="fr-FR" dirty="0" err="1">
                <a:effectLst/>
                <a:ea typeface="Times New Roman" panose="02020603050405020304" pitchFamily="18" charset="0"/>
              </a:rPr>
              <a:t>partirà</a:t>
            </a:r>
            <a:r>
              <a:rPr lang="fr-FR" dirty="0">
                <a:effectLst/>
                <a:ea typeface="Times New Roman" panose="02020603050405020304" pitchFamily="18" charset="0"/>
              </a:rPr>
              <a:t> </a:t>
            </a:r>
            <a:r>
              <a:rPr lang="fr-FR" dirty="0" err="1">
                <a:effectLst/>
                <a:ea typeface="Times New Roman" panose="02020603050405020304" pitchFamily="18" charset="0"/>
              </a:rPr>
              <a:t>meglio</a:t>
            </a:r>
            <a:r>
              <a:rPr lang="fr-FR" dirty="0">
                <a:effectLst/>
                <a:ea typeface="Times New Roman" panose="02020603050405020304" pitchFamily="18" charset="0"/>
              </a:rPr>
              <a:t> </a:t>
            </a:r>
            <a:r>
              <a:rPr lang="fr-FR" dirty="0" err="1">
                <a:effectLst/>
                <a:ea typeface="Times New Roman" panose="02020603050405020304" pitchFamily="18" charset="0"/>
              </a:rPr>
              <a:t>informato</a:t>
            </a:r>
            <a:r>
              <a:rPr lang="fr-FR" dirty="0">
                <a:effectLst/>
                <a:ea typeface="Times New Roman" panose="02020603050405020304" pitchFamily="18" charset="0"/>
              </a:rPr>
              <a:t> ». </a:t>
            </a:r>
            <a:r>
              <a:rPr lang="fr-FR" dirty="0" err="1">
                <a:effectLst/>
                <a:ea typeface="Times New Roman" panose="02020603050405020304" pitchFamily="18" charset="0"/>
              </a:rPr>
              <a:t>Lettera</a:t>
            </a:r>
            <a:r>
              <a:rPr lang="fr-FR" dirty="0">
                <a:effectLst/>
                <a:ea typeface="Times New Roman" panose="02020603050405020304" pitchFamily="18" charset="0"/>
              </a:rPr>
              <a:t> di Montale a Quasimodo, 3 </a:t>
            </a:r>
            <a:r>
              <a:rPr lang="fr-FR" dirty="0" err="1">
                <a:effectLst/>
                <a:ea typeface="Times New Roman" panose="02020603050405020304" pitchFamily="18" charset="0"/>
              </a:rPr>
              <a:t>settembre</a:t>
            </a:r>
            <a:r>
              <a:rPr lang="fr-FR" dirty="0">
                <a:effectLst/>
                <a:ea typeface="Times New Roman" panose="02020603050405020304" pitchFamily="18" charset="0"/>
              </a:rPr>
              <a:t> 1931, in Eugenio Montale, </a:t>
            </a:r>
            <a:r>
              <a:rPr lang="fr-FR" i="1" dirty="0" err="1">
                <a:effectLst/>
                <a:ea typeface="Times New Roman" panose="02020603050405020304" pitchFamily="18" charset="0"/>
              </a:rPr>
              <a:t>Lettere</a:t>
            </a:r>
            <a:r>
              <a:rPr lang="fr-FR" i="1" dirty="0">
                <a:effectLst/>
                <a:ea typeface="Times New Roman" panose="02020603050405020304" pitchFamily="18" charset="0"/>
              </a:rPr>
              <a:t> a Salvatore Quasimodo</a:t>
            </a:r>
            <a:r>
              <a:rPr lang="fr-FR" dirty="0">
                <a:effectLst/>
                <a:ea typeface="Times New Roman" panose="02020603050405020304" pitchFamily="18" charset="0"/>
              </a:rPr>
              <a:t>, a cura di Sebastiano Grasso, </a:t>
            </a:r>
            <a:r>
              <a:rPr lang="fr-FR" dirty="0" err="1">
                <a:effectLst/>
                <a:ea typeface="Times New Roman" panose="02020603050405020304" pitchFamily="18" charset="0"/>
              </a:rPr>
              <a:t>premessa</a:t>
            </a:r>
            <a:r>
              <a:rPr lang="fr-FR" dirty="0">
                <a:effectLst/>
                <a:ea typeface="Times New Roman" panose="02020603050405020304" pitchFamily="18" charset="0"/>
              </a:rPr>
              <a:t> di Maria Corti, Milan, </a:t>
            </a:r>
            <a:r>
              <a:rPr lang="fr-FR" dirty="0" err="1">
                <a:effectLst/>
                <a:ea typeface="Times New Roman" panose="02020603050405020304" pitchFamily="18" charset="0"/>
              </a:rPr>
              <a:t>Bompiani</a:t>
            </a:r>
            <a:r>
              <a:rPr lang="fr-FR" dirty="0">
                <a:effectLst/>
                <a:ea typeface="Times New Roman" panose="02020603050405020304" pitchFamily="18" charset="0"/>
              </a:rPr>
              <a:t>, 1981, p. 59 </a:t>
            </a:r>
            <a:endParaRPr lang="fr-BE" dirty="0"/>
          </a:p>
          <a:p>
            <a:pPr marL="0" indent="0">
              <a:buNone/>
            </a:pPr>
            <a:endParaRPr lang="fr-BE" dirty="0"/>
          </a:p>
        </p:txBody>
      </p:sp>
    </p:spTree>
    <p:extLst>
      <p:ext uri="{BB962C8B-B14F-4D97-AF65-F5344CB8AC3E}">
        <p14:creationId xmlns:p14="http://schemas.microsoft.com/office/powerpoint/2010/main" val="2467035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44B1B5-C2C2-59F1-E4FA-3B2B61276202}"/>
              </a:ext>
            </a:extLst>
          </p:cNvPr>
          <p:cNvSpPr>
            <a:spLocks noGrp="1"/>
          </p:cNvSpPr>
          <p:nvPr>
            <p:ph type="title"/>
          </p:nvPr>
        </p:nvSpPr>
        <p:spPr/>
        <p:txBody>
          <a:bodyPr/>
          <a:lstStyle/>
          <a:p>
            <a:r>
              <a:rPr lang="fr-BE" dirty="0"/>
              <a:t>C’è a Firenze a un </a:t>
            </a:r>
            <a:r>
              <a:rPr lang="fr-BE" dirty="0" err="1"/>
              <a:t>certo</a:t>
            </a:r>
            <a:r>
              <a:rPr lang="fr-BE" dirty="0"/>
              <a:t> Vivier…</a:t>
            </a:r>
          </a:p>
        </p:txBody>
      </p:sp>
      <p:pic>
        <p:nvPicPr>
          <p:cNvPr id="6" name="Espace réservé pour une image  5">
            <a:extLst>
              <a:ext uri="{FF2B5EF4-FFF2-40B4-BE49-F238E27FC236}">
                <a16:creationId xmlns:a16="http://schemas.microsoft.com/office/drawing/2014/main" id="{4E2D2D40-83B9-2132-A154-3CDE86F107D1}"/>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8786" t="6171" r="24307" b="-1271"/>
          <a:stretch/>
        </p:blipFill>
        <p:spPr>
          <a:xfrm rot="10800000">
            <a:off x="5751443" y="1460446"/>
            <a:ext cx="3352800" cy="4184980"/>
          </a:xfrm>
        </p:spPr>
      </p:pic>
      <p:sp>
        <p:nvSpPr>
          <p:cNvPr id="4" name="Espace réservé du texte 3">
            <a:extLst>
              <a:ext uri="{FF2B5EF4-FFF2-40B4-BE49-F238E27FC236}">
                <a16:creationId xmlns:a16="http://schemas.microsoft.com/office/drawing/2014/main" id="{449DDB5E-9A31-9CF3-2E71-7C87C2AD0A0C}"/>
              </a:ext>
            </a:extLst>
          </p:cNvPr>
          <p:cNvSpPr>
            <a:spLocks noGrp="1"/>
          </p:cNvSpPr>
          <p:nvPr>
            <p:ph type="body" sz="half" idx="2"/>
          </p:nvPr>
        </p:nvSpPr>
        <p:spPr/>
        <p:txBody>
          <a:bodyPr/>
          <a:lstStyle/>
          <a:p>
            <a:pPr algn="just"/>
            <a:r>
              <a:rPr lang="fr-BE" dirty="0" err="1"/>
              <a:t>Ritratto</a:t>
            </a:r>
            <a:r>
              <a:rPr lang="fr-BE" dirty="0"/>
              <a:t> di Eugenio Montale da </a:t>
            </a:r>
            <a:r>
              <a:rPr lang="fr-BE" dirty="0" err="1"/>
              <a:t>Zenitta</a:t>
            </a:r>
            <a:r>
              <a:rPr lang="fr-BE" dirty="0"/>
              <a:t> Tazieff (1935). Centro Haroun Tazieff (Chaudeyrolles, Haute-Loire)</a:t>
            </a:r>
          </a:p>
        </p:txBody>
      </p:sp>
    </p:spTree>
    <p:extLst>
      <p:ext uri="{BB962C8B-B14F-4D97-AF65-F5344CB8AC3E}">
        <p14:creationId xmlns:p14="http://schemas.microsoft.com/office/powerpoint/2010/main" val="369501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CC9FE6-8AF0-CEC1-A148-F38204B4B561}"/>
              </a:ext>
            </a:extLst>
          </p:cNvPr>
          <p:cNvSpPr>
            <a:spLocks noGrp="1"/>
          </p:cNvSpPr>
          <p:nvPr>
            <p:ph type="title"/>
          </p:nvPr>
        </p:nvSpPr>
        <p:spPr/>
        <p:txBody>
          <a:bodyPr/>
          <a:lstStyle/>
          <a:p>
            <a:r>
              <a:rPr lang="fr-BE" dirty="0"/>
              <a:t>Piano </a:t>
            </a:r>
            <a:r>
              <a:rPr lang="fr-BE" dirty="0" err="1"/>
              <a:t>della</a:t>
            </a:r>
            <a:r>
              <a:rPr lang="fr-BE" dirty="0"/>
              <a:t> </a:t>
            </a:r>
            <a:r>
              <a:rPr lang="fr-BE" dirty="0" err="1"/>
              <a:t>presentazione</a:t>
            </a:r>
            <a:endParaRPr lang="fr-BE" dirty="0"/>
          </a:p>
        </p:txBody>
      </p:sp>
      <p:sp>
        <p:nvSpPr>
          <p:cNvPr id="3" name="Espace réservé du contenu 2">
            <a:extLst>
              <a:ext uri="{FF2B5EF4-FFF2-40B4-BE49-F238E27FC236}">
                <a16:creationId xmlns:a16="http://schemas.microsoft.com/office/drawing/2014/main" id="{4AD4903D-8AE5-6FB7-901D-F88F4FDAE255}"/>
              </a:ext>
            </a:extLst>
          </p:cNvPr>
          <p:cNvSpPr>
            <a:spLocks noGrp="1"/>
          </p:cNvSpPr>
          <p:nvPr>
            <p:ph idx="1"/>
          </p:nvPr>
        </p:nvSpPr>
        <p:spPr/>
        <p:txBody>
          <a:bodyPr/>
          <a:lstStyle/>
          <a:p>
            <a:pPr marL="514350" indent="-514350">
              <a:buAutoNum type="arabicPeriod"/>
            </a:pPr>
            <a:r>
              <a:rPr lang="fr-BE" dirty="0"/>
              <a:t>Un </a:t>
            </a:r>
            <a:r>
              <a:rPr lang="fr-BE" dirty="0" err="1"/>
              <a:t>italianista</a:t>
            </a:r>
            <a:r>
              <a:rPr lang="fr-BE" dirty="0"/>
              <a:t> per </a:t>
            </a:r>
            <a:r>
              <a:rPr lang="fr-BE" dirty="0" err="1"/>
              <a:t>caso</a:t>
            </a:r>
            <a:endParaRPr lang="fr-BE" dirty="0"/>
          </a:p>
          <a:p>
            <a:pPr marL="514350" indent="-514350">
              <a:buAutoNum type="arabicPeriod"/>
            </a:pPr>
            <a:r>
              <a:rPr lang="fr-BE" dirty="0"/>
              <a:t>I </a:t>
            </a:r>
            <a:r>
              <a:rPr lang="fr-BE" dirty="0" err="1"/>
              <a:t>primi</a:t>
            </a:r>
            <a:r>
              <a:rPr lang="fr-BE" dirty="0"/>
              <a:t> </a:t>
            </a:r>
            <a:r>
              <a:rPr lang="fr-BE" dirty="0" err="1"/>
              <a:t>lavori</a:t>
            </a:r>
            <a:r>
              <a:rPr lang="fr-BE" dirty="0"/>
              <a:t> e la </a:t>
            </a:r>
            <a:r>
              <a:rPr lang="fr-BE" dirty="0" err="1"/>
              <a:t>collaborazione</a:t>
            </a:r>
            <a:r>
              <a:rPr lang="fr-BE" dirty="0"/>
              <a:t> alla </a:t>
            </a:r>
            <a:r>
              <a:rPr lang="fr-BE" dirty="0" err="1"/>
              <a:t>rivista</a:t>
            </a:r>
            <a:r>
              <a:rPr lang="fr-BE" dirty="0"/>
              <a:t> </a:t>
            </a:r>
            <a:r>
              <a:rPr lang="fr-BE" i="1" dirty="0"/>
              <a:t>Le flambeau </a:t>
            </a:r>
          </a:p>
          <a:p>
            <a:pPr marL="514350" indent="-514350">
              <a:buAutoNum type="arabicPeriod"/>
            </a:pPr>
            <a:r>
              <a:rPr lang="fr-BE" dirty="0"/>
              <a:t>Robert Vivier e </a:t>
            </a:r>
            <a:r>
              <a:rPr lang="fr-BE" i="1" dirty="0"/>
              <a:t>Cassandre</a:t>
            </a:r>
          </a:p>
          <a:p>
            <a:pPr marL="514350" indent="-514350">
              <a:buAutoNum type="arabicPeriod"/>
            </a:pPr>
            <a:r>
              <a:rPr lang="fr-BE" dirty="0"/>
              <a:t>Al </a:t>
            </a:r>
            <a:r>
              <a:rPr lang="fr-BE" dirty="0" err="1"/>
              <a:t>servizio</a:t>
            </a:r>
            <a:r>
              <a:rPr lang="fr-BE" dirty="0"/>
              <a:t> </a:t>
            </a:r>
            <a:r>
              <a:rPr lang="fr-BE" dirty="0" err="1"/>
              <a:t>della</a:t>
            </a:r>
            <a:r>
              <a:rPr lang="fr-BE" dirty="0"/>
              <a:t> </a:t>
            </a:r>
            <a:r>
              <a:rPr lang="fr-BE" dirty="0" err="1"/>
              <a:t>poesia</a:t>
            </a:r>
            <a:r>
              <a:rPr lang="fr-BE" dirty="0"/>
              <a:t> </a:t>
            </a:r>
            <a:r>
              <a:rPr lang="fr-BE" dirty="0" err="1"/>
              <a:t>italiana</a:t>
            </a:r>
            <a:r>
              <a:rPr lang="fr-BE" dirty="0"/>
              <a:t> </a:t>
            </a:r>
            <a:r>
              <a:rPr lang="fr-BE" dirty="0" err="1"/>
              <a:t>contemporanea</a:t>
            </a:r>
            <a:r>
              <a:rPr lang="fr-BE" dirty="0"/>
              <a:t>: la </a:t>
            </a:r>
            <a:r>
              <a:rPr lang="fr-BE" dirty="0" err="1"/>
              <a:t>collaborazione</a:t>
            </a:r>
            <a:r>
              <a:rPr lang="fr-BE" dirty="0"/>
              <a:t> al </a:t>
            </a:r>
            <a:r>
              <a:rPr lang="fr-BE" i="1" dirty="0"/>
              <a:t>Journal des poètes</a:t>
            </a:r>
          </a:p>
          <a:p>
            <a:pPr marL="514350" indent="-514350">
              <a:buAutoNum type="arabicPeriod"/>
            </a:pPr>
            <a:r>
              <a:rPr lang="fr-BE" dirty="0" err="1"/>
              <a:t>Dopo</a:t>
            </a:r>
            <a:r>
              <a:rPr lang="fr-BE" dirty="0"/>
              <a:t> la </a:t>
            </a:r>
            <a:r>
              <a:rPr lang="fr-BE" dirty="0" err="1"/>
              <a:t>guerra</a:t>
            </a:r>
            <a:endParaRPr lang="fr-BE" dirty="0"/>
          </a:p>
          <a:p>
            <a:pPr marL="514350" indent="-514350">
              <a:buAutoNum type="arabicPeriod"/>
            </a:pPr>
            <a:r>
              <a:rPr lang="fr-BE" dirty="0" err="1"/>
              <a:t>Bibliografia</a:t>
            </a:r>
            <a:endParaRPr lang="fr-BE" dirty="0"/>
          </a:p>
        </p:txBody>
      </p:sp>
    </p:spTree>
    <p:extLst>
      <p:ext uri="{BB962C8B-B14F-4D97-AF65-F5344CB8AC3E}">
        <p14:creationId xmlns:p14="http://schemas.microsoft.com/office/powerpoint/2010/main" val="1131321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E8B5FD-5573-0A50-5D69-20EC06B26257}"/>
              </a:ext>
            </a:extLst>
          </p:cNvPr>
          <p:cNvSpPr>
            <a:spLocks noGrp="1"/>
          </p:cNvSpPr>
          <p:nvPr>
            <p:ph type="title"/>
          </p:nvPr>
        </p:nvSpPr>
        <p:spPr/>
        <p:txBody>
          <a:bodyPr/>
          <a:lstStyle/>
          <a:p>
            <a:pPr algn="just"/>
            <a:r>
              <a:rPr lang="fr-BE" i="1" dirty="0"/>
              <a:t>Le flambeau</a:t>
            </a:r>
            <a:r>
              <a:rPr lang="fr-BE" dirty="0"/>
              <a:t>, Vivier e la </a:t>
            </a:r>
            <a:r>
              <a:rPr lang="fr-BE" dirty="0" err="1"/>
              <a:t>poesia</a:t>
            </a:r>
            <a:r>
              <a:rPr lang="fr-BE" dirty="0"/>
              <a:t> </a:t>
            </a:r>
            <a:r>
              <a:rPr lang="fr-BE" dirty="0" err="1"/>
              <a:t>italiana</a:t>
            </a:r>
            <a:r>
              <a:rPr lang="fr-BE" dirty="0"/>
              <a:t> </a:t>
            </a:r>
            <a:r>
              <a:rPr lang="fr-BE" dirty="0" err="1"/>
              <a:t>del</a:t>
            </a:r>
            <a:r>
              <a:rPr lang="fr-BE" dirty="0"/>
              <a:t> primo </a:t>
            </a:r>
            <a:r>
              <a:rPr lang="fr-BE" dirty="0" err="1"/>
              <a:t>dopoguerra</a:t>
            </a:r>
            <a:r>
              <a:rPr lang="fr-BE" dirty="0"/>
              <a:t> (2)</a:t>
            </a:r>
          </a:p>
        </p:txBody>
      </p:sp>
      <p:sp>
        <p:nvSpPr>
          <p:cNvPr id="3" name="Espace réservé du contenu 2">
            <a:extLst>
              <a:ext uri="{FF2B5EF4-FFF2-40B4-BE49-F238E27FC236}">
                <a16:creationId xmlns:a16="http://schemas.microsoft.com/office/drawing/2014/main" id="{19C8C07B-AA6C-4AC4-B868-B52DDAC89696}"/>
              </a:ext>
            </a:extLst>
          </p:cNvPr>
          <p:cNvSpPr>
            <a:spLocks noGrp="1"/>
          </p:cNvSpPr>
          <p:nvPr>
            <p:ph idx="1"/>
          </p:nvPr>
        </p:nvSpPr>
        <p:spPr/>
        <p:txBody>
          <a:bodyPr>
            <a:normAutofit fontScale="92500" lnSpcReduction="20000"/>
          </a:bodyPr>
          <a:lstStyle/>
          <a:p>
            <a:pPr marL="0" indent="0" algn="just">
              <a:buNone/>
            </a:pPr>
            <a:r>
              <a:rPr lang="fr-FR" dirty="0">
                <a:effectLst/>
                <a:ea typeface="Times New Roman" panose="02020603050405020304" pitchFamily="18" charset="0"/>
              </a:rPr>
              <a:t>Vivier è </a:t>
            </a:r>
            <a:r>
              <a:rPr lang="fr-FR" dirty="0" err="1">
                <a:effectLst/>
                <a:ea typeface="Times New Roman" panose="02020603050405020304" pitchFamily="18" charset="0"/>
              </a:rPr>
              <a:t>entusiasmato</a:t>
            </a:r>
            <a:r>
              <a:rPr lang="fr-FR" dirty="0">
                <a:effectLst/>
                <a:ea typeface="Times New Roman" panose="02020603050405020304" pitchFamily="18" charset="0"/>
              </a:rPr>
              <a:t> dalla </a:t>
            </a:r>
            <a:r>
              <a:rPr lang="fr-FR" b="1" dirty="0" err="1">
                <a:solidFill>
                  <a:srgbClr val="FF0000"/>
                </a:solidFill>
                <a:effectLst/>
                <a:ea typeface="Times New Roman" panose="02020603050405020304" pitchFamily="18" charset="0"/>
              </a:rPr>
              <a:t>nuova</a:t>
            </a:r>
            <a:r>
              <a:rPr lang="fr-FR" b="1" dirty="0">
                <a:solidFill>
                  <a:srgbClr val="FF0000"/>
                </a:solidFill>
                <a:effectLst/>
                <a:ea typeface="Times New Roman" panose="02020603050405020304" pitchFamily="18" charset="0"/>
              </a:rPr>
              <a:t> </a:t>
            </a:r>
            <a:r>
              <a:rPr lang="fr-FR" b="1" dirty="0" err="1">
                <a:solidFill>
                  <a:srgbClr val="FF0000"/>
                </a:solidFill>
                <a:effectLst/>
                <a:ea typeface="Times New Roman" panose="02020603050405020304" pitchFamily="18" charset="0"/>
              </a:rPr>
              <a:t>poesia</a:t>
            </a:r>
            <a:r>
              <a:rPr lang="fr-FR" b="1" dirty="0">
                <a:solidFill>
                  <a:srgbClr val="FF0000"/>
                </a:solidFill>
                <a:effectLst/>
                <a:ea typeface="Times New Roman" panose="02020603050405020304" pitchFamily="18" charset="0"/>
              </a:rPr>
              <a:t> </a:t>
            </a:r>
            <a:r>
              <a:rPr lang="fr-FR" b="1" dirty="0" err="1">
                <a:solidFill>
                  <a:srgbClr val="FF0000"/>
                </a:solidFill>
                <a:effectLst/>
                <a:ea typeface="Times New Roman" panose="02020603050405020304" pitchFamily="18" charset="0"/>
              </a:rPr>
              <a:t>italiana</a:t>
            </a:r>
            <a:r>
              <a:rPr lang="fr-FR" b="1" dirty="0">
                <a:solidFill>
                  <a:srgbClr val="FF0000"/>
                </a:solidFill>
                <a:effectLst/>
                <a:ea typeface="Times New Roman" panose="02020603050405020304" pitchFamily="18" charset="0"/>
              </a:rPr>
              <a:t> </a:t>
            </a:r>
            <a:r>
              <a:rPr lang="fr-FR" dirty="0">
                <a:effectLst/>
                <a:ea typeface="Times New Roman" panose="02020603050405020304" pitchFamily="18" charset="0"/>
              </a:rPr>
              <a:t>– in </a:t>
            </a:r>
            <a:r>
              <a:rPr lang="fr-FR" dirty="0" err="1">
                <a:effectLst/>
                <a:ea typeface="Times New Roman" panose="02020603050405020304" pitchFamily="18" charset="0"/>
              </a:rPr>
              <a:t>particolare</a:t>
            </a:r>
            <a:r>
              <a:rPr lang="fr-FR" dirty="0">
                <a:effectLst/>
                <a:ea typeface="Times New Roman" panose="02020603050405020304" pitchFamily="18" charset="0"/>
              </a:rPr>
              <a:t> dalla </a:t>
            </a:r>
            <a:r>
              <a:rPr lang="fr-FR" b="1" dirty="0" err="1">
                <a:solidFill>
                  <a:srgbClr val="FF0000"/>
                </a:solidFill>
                <a:effectLst/>
                <a:ea typeface="Times New Roman" panose="02020603050405020304" pitchFamily="18" charset="0"/>
              </a:rPr>
              <a:t>corrente</a:t>
            </a:r>
            <a:r>
              <a:rPr lang="fr-FR" b="1" dirty="0">
                <a:solidFill>
                  <a:srgbClr val="FF0000"/>
                </a:solidFill>
                <a:effectLst/>
                <a:ea typeface="Times New Roman" panose="02020603050405020304" pitchFamily="18" charset="0"/>
              </a:rPr>
              <a:t> </a:t>
            </a:r>
            <a:r>
              <a:rPr lang="fr-FR" b="1" dirty="0" err="1">
                <a:solidFill>
                  <a:srgbClr val="FF0000"/>
                </a:solidFill>
                <a:effectLst/>
                <a:ea typeface="Times New Roman" panose="02020603050405020304" pitchFamily="18" charset="0"/>
              </a:rPr>
              <a:t>ermetica</a:t>
            </a:r>
            <a:r>
              <a:rPr lang="fr-FR" b="1" dirty="0">
                <a:solidFill>
                  <a:srgbClr val="FF0000"/>
                </a:solidFill>
                <a:effectLst/>
                <a:ea typeface="Times New Roman" panose="02020603050405020304" pitchFamily="18" charset="0"/>
              </a:rPr>
              <a:t> </a:t>
            </a:r>
            <a:r>
              <a:rPr lang="fr-FR" dirty="0">
                <a:effectLst/>
                <a:ea typeface="Times New Roman" panose="02020603050405020304" pitchFamily="18" charset="0"/>
              </a:rPr>
              <a:t>– e </a:t>
            </a:r>
            <a:r>
              <a:rPr lang="fr-FR" dirty="0" err="1">
                <a:effectLst/>
                <a:ea typeface="Times New Roman" panose="02020603050405020304" pitchFamily="18" charset="0"/>
              </a:rPr>
              <a:t>vuole</a:t>
            </a:r>
            <a:r>
              <a:rPr lang="fr-FR" dirty="0">
                <a:effectLst/>
                <a:ea typeface="Times New Roman" panose="02020603050405020304" pitchFamily="18" charset="0"/>
              </a:rPr>
              <a:t> </a:t>
            </a:r>
            <a:r>
              <a:rPr lang="fr-FR" dirty="0" err="1">
                <a:effectLst/>
                <a:ea typeface="Times New Roman" panose="02020603050405020304" pitchFamily="18" charset="0"/>
              </a:rPr>
              <a:t>farla</a:t>
            </a:r>
            <a:r>
              <a:rPr lang="fr-FR" dirty="0">
                <a:effectLst/>
                <a:ea typeface="Times New Roman" panose="02020603050405020304" pitchFamily="18" charset="0"/>
              </a:rPr>
              <a:t> </a:t>
            </a:r>
            <a:r>
              <a:rPr lang="fr-FR" dirty="0" err="1">
                <a:effectLst/>
                <a:ea typeface="Times New Roman" panose="02020603050405020304" pitchFamily="18" charset="0"/>
              </a:rPr>
              <a:t>conoscere</a:t>
            </a:r>
            <a:r>
              <a:rPr lang="fr-FR" dirty="0">
                <a:effectLst/>
                <a:ea typeface="Times New Roman" panose="02020603050405020304" pitchFamily="18" charset="0"/>
              </a:rPr>
              <a:t> ai </a:t>
            </a:r>
            <a:r>
              <a:rPr lang="fr-FR" dirty="0" err="1">
                <a:effectLst/>
                <a:ea typeface="Times New Roman" panose="02020603050405020304" pitchFamily="18" charset="0"/>
              </a:rPr>
              <a:t>suoi</a:t>
            </a:r>
            <a:r>
              <a:rPr lang="fr-FR" dirty="0">
                <a:effectLst/>
                <a:ea typeface="Times New Roman" panose="02020603050405020304" pitchFamily="18" charset="0"/>
              </a:rPr>
              <a:t> </a:t>
            </a:r>
            <a:r>
              <a:rPr lang="fr-FR" dirty="0" err="1">
                <a:effectLst/>
                <a:ea typeface="Times New Roman" panose="02020603050405020304" pitchFamily="18" charset="0"/>
              </a:rPr>
              <a:t>connazionali</a:t>
            </a:r>
            <a:r>
              <a:rPr lang="fr-FR" dirty="0">
                <a:effectLst/>
                <a:ea typeface="Times New Roman" panose="02020603050405020304" pitchFamily="18" charset="0"/>
              </a:rPr>
              <a:t>:</a:t>
            </a:r>
          </a:p>
          <a:p>
            <a:pPr marL="0" indent="0" algn="just">
              <a:buNone/>
            </a:pPr>
            <a:endParaRPr lang="fr-FR" dirty="0">
              <a:ea typeface="Times New Roman" panose="02020603050405020304" pitchFamily="18" charset="0"/>
            </a:endParaRPr>
          </a:p>
          <a:p>
            <a:pPr marL="0" indent="0" algn="just">
              <a:buNone/>
            </a:pPr>
            <a:r>
              <a:rPr lang="fr-FR" dirty="0">
                <a:effectLst/>
                <a:ea typeface="Times New Roman" panose="02020603050405020304" pitchFamily="18" charset="0"/>
              </a:rPr>
              <a:t>« Poètes italiens d’aujourd’hui », in </a:t>
            </a:r>
            <a:r>
              <a:rPr lang="fr-FR" i="1" dirty="0">
                <a:effectLst/>
                <a:ea typeface="Times New Roman" panose="02020603050405020304" pitchFamily="18" charset="0"/>
              </a:rPr>
              <a:t>Le flambeau</a:t>
            </a:r>
            <a:r>
              <a:rPr lang="fr-FR" dirty="0">
                <a:effectLst/>
                <a:ea typeface="Times New Roman" panose="02020603050405020304" pitchFamily="18" charset="0"/>
              </a:rPr>
              <a:t>, XIV, 4-5, avril-mai 1931, pp. 511-540.</a:t>
            </a:r>
          </a:p>
          <a:p>
            <a:pPr marL="0" indent="0" algn="just">
              <a:buNone/>
            </a:pPr>
            <a:endParaRPr lang="fr-FR" dirty="0">
              <a:ea typeface="Times New Roman" panose="02020603050405020304" pitchFamily="18" charset="0"/>
            </a:endParaRPr>
          </a:p>
          <a:p>
            <a:pPr marL="0" indent="0" algn="just">
              <a:buNone/>
            </a:pPr>
            <a:r>
              <a:rPr lang="fr-FR" dirty="0" err="1">
                <a:ea typeface="Times New Roman" panose="02020603050405020304" pitchFamily="18" charset="0"/>
              </a:rPr>
              <a:t>Negli</a:t>
            </a:r>
            <a:r>
              <a:rPr lang="fr-FR" dirty="0">
                <a:ea typeface="Times New Roman" panose="02020603050405020304" pitchFamily="18" charset="0"/>
              </a:rPr>
              <a:t> </a:t>
            </a:r>
            <a:r>
              <a:rPr lang="fr-FR" dirty="0" err="1">
                <a:ea typeface="Times New Roman" panose="02020603050405020304" pitchFamily="18" charset="0"/>
              </a:rPr>
              <a:t>anni</a:t>
            </a:r>
            <a:r>
              <a:rPr lang="fr-FR" dirty="0">
                <a:ea typeface="Times New Roman" panose="02020603050405020304" pitchFamily="18" charset="0"/>
              </a:rPr>
              <a:t> </a:t>
            </a:r>
            <a:r>
              <a:rPr lang="fr-FR" dirty="0" err="1">
                <a:ea typeface="Times New Roman" panose="02020603050405020304" pitchFamily="18" charset="0"/>
              </a:rPr>
              <a:t>Trenta</a:t>
            </a:r>
            <a:r>
              <a:rPr lang="fr-FR" dirty="0">
                <a:ea typeface="Times New Roman" panose="02020603050405020304" pitchFamily="18" charset="0"/>
              </a:rPr>
              <a:t>, </a:t>
            </a:r>
            <a:r>
              <a:rPr lang="fr-FR" dirty="0" err="1">
                <a:ea typeface="Times New Roman" panose="02020603050405020304" pitchFamily="18" charset="0"/>
              </a:rPr>
              <a:t>proseguirà</a:t>
            </a:r>
            <a:r>
              <a:rPr lang="fr-FR" dirty="0">
                <a:ea typeface="Times New Roman" panose="02020603050405020304" pitchFamily="18" charset="0"/>
              </a:rPr>
              <a:t> la sua </a:t>
            </a:r>
            <a:r>
              <a:rPr lang="fr-FR" dirty="0" err="1">
                <a:ea typeface="Times New Roman" panose="02020603050405020304" pitchFamily="18" charset="0"/>
              </a:rPr>
              <a:t>opera</a:t>
            </a:r>
            <a:r>
              <a:rPr lang="fr-FR" dirty="0">
                <a:ea typeface="Times New Roman" panose="02020603050405020304" pitchFamily="18" charset="0"/>
              </a:rPr>
              <a:t> di </a:t>
            </a:r>
            <a:r>
              <a:rPr lang="fr-FR" dirty="0" err="1">
                <a:ea typeface="Times New Roman" panose="02020603050405020304" pitchFamily="18" charset="0"/>
              </a:rPr>
              <a:t>divulgazione</a:t>
            </a:r>
            <a:r>
              <a:rPr lang="fr-FR" dirty="0">
                <a:ea typeface="Times New Roman" panose="02020603050405020304" pitchFamily="18" charset="0"/>
              </a:rPr>
              <a:t> </a:t>
            </a:r>
            <a:r>
              <a:rPr lang="fr-FR" dirty="0" err="1">
                <a:ea typeface="Times New Roman" panose="02020603050405020304" pitchFamily="18" charset="0"/>
              </a:rPr>
              <a:t>della</a:t>
            </a:r>
            <a:r>
              <a:rPr lang="fr-FR" dirty="0">
                <a:ea typeface="Times New Roman" panose="02020603050405020304" pitchFamily="18" charset="0"/>
              </a:rPr>
              <a:t> </a:t>
            </a:r>
            <a:r>
              <a:rPr lang="fr-FR" dirty="0" err="1">
                <a:ea typeface="Times New Roman" panose="02020603050405020304" pitchFamily="18" charset="0"/>
              </a:rPr>
              <a:t>poesia</a:t>
            </a:r>
            <a:r>
              <a:rPr lang="fr-FR" dirty="0">
                <a:ea typeface="Times New Roman" panose="02020603050405020304" pitchFamily="18" charset="0"/>
              </a:rPr>
              <a:t> </a:t>
            </a:r>
            <a:r>
              <a:rPr lang="fr-FR" dirty="0" err="1">
                <a:ea typeface="Times New Roman" panose="02020603050405020304" pitchFamily="18" charset="0"/>
              </a:rPr>
              <a:t>italiana</a:t>
            </a:r>
            <a:r>
              <a:rPr lang="fr-FR" dirty="0">
                <a:ea typeface="Times New Roman" panose="02020603050405020304" pitchFamily="18" charset="0"/>
              </a:rPr>
              <a:t> </a:t>
            </a:r>
            <a:r>
              <a:rPr lang="fr-FR" dirty="0" err="1">
                <a:ea typeface="Times New Roman" panose="02020603050405020304" pitchFamily="18" charset="0"/>
              </a:rPr>
              <a:t>novecentesca</a:t>
            </a:r>
            <a:r>
              <a:rPr lang="fr-FR" dirty="0">
                <a:ea typeface="Times New Roman" panose="02020603050405020304" pitchFamily="18" charset="0"/>
              </a:rPr>
              <a:t> su </a:t>
            </a:r>
            <a:r>
              <a:rPr lang="fr-FR" b="1" dirty="0" err="1">
                <a:solidFill>
                  <a:srgbClr val="FF0000"/>
                </a:solidFill>
                <a:ea typeface="Times New Roman" panose="02020603050405020304" pitchFamily="18" charset="0"/>
              </a:rPr>
              <a:t>altre</a:t>
            </a:r>
            <a:r>
              <a:rPr lang="fr-FR" b="1" dirty="0">
                <a:solidFill>
                  <a:srgbClr val="FF0000"/>
                </a:solidFill>
                <a:ea typeface="Times New Roman" panose="02020603050405020304" pitchFamily="18" charset="0"/>
              </a:rPr>
              <a:t> due </a:t>
            </a:r>
            <a:r>
              <a:rPr lang="fr-FR" b="1" dirty="0" err="1">
                <a:solidFill>
                  <a:srgbClr val="FF0000"/>
                </a:solidFill>
                <a:ea typeface="Times New Roman" panose="02020603050405020304" pitchFamily="18" charset="0"/>
              </a:rPr>
              <a:t>riviste</a:t>
            </a:r>
            <a:r>
              <a:rPr lang="fr-FR" dirty="0">
                <a:ea typeface="Times New Roman" panose="02020603050405020304" pitchFamily="18" charset="0"/>
              </a:rPr>
              <a:t>:</a:t>
            </a:r>
          </a:p>
          <a:p>
            <a:pPr marL="0" indent="0" algn="just">
              <a:buNone/>
            </a:pPr>
            <a:endParaRPr lang="fr-FR" b="1" dirty="0">
              <a:solidFill>
                <a:srgbClr val="FF0000"/>
              </a:solidFill>
              <a:ea typeface="Times New Roman" panose="02020603050405020304" pitchFamily="18" charset="0"/>
            </a:endParaRPr>
          </a:p>
          <a:p>
            <a:pPr marL="0" indent="0" algn="just">
              <a:buNone/>
            </a:pPr>
            <a:r>
              <a:rPr lang="fr-FR" b="1" dirty="0">
                <a:solidFill>
                  <a:srgbClr val="FF0000"/>
                </a:solidFill>
                <a:effectLst/>
                <a:ea typeface="Times New Roman" panose="02020603050405020304" pitchFamily="18" charset="0"/>
              </a:rPr>
              <a:t>			</a:t>
            </a:r>
            <a:r>
              <a:rPr lang="fr-FR" i="1" dirty="0">
                <a:effectLst/>
                <a:ea typeface="Times New Roman" panose="02020603050405020304" pitchFamily="18" charset="0"/>
              </a:rPr>
              <a:t>Cassandre</a:t>
            </a:r>
          </a:p>
          <a:p>
            <a:pPr marL="0" indent="0" algn="just">
              <a:buNone/>
            </a:pPr>
            <a:r>
              <a:rPr lang="fr-FR" b="1" dirty="0">
                <a:solidFill>
                  <a:srgbClr val="FF0000"/>
                </a:solidFill>
                <a:ea typeface="Times New Roman" panose="02020603050405020304" pitchFamily="18" charset="0"/>
              </a:rPr>
              <a:t>			</a:t>
            </a:r>
            <a:r>
              <a:rPr lang="fr-FR" i="1" dirty="0">
                <a:ea typeface="Times New Roman" panose="02020603050405020304" pitchFamily="18" charset="0"/>
              </a:rPr>
              <a:t>Journal des Poètes</a:t>
            </a:r>
            <a:endParaRPr lang="fr-FR" i="1" dirty="0">
              <a:effectLst/>
              <a:ea typeface="Times New Roman" panose="02020603050405020304" pitchFamily="18" charset="0"/>
            </a:endParaRPr>
          </a:p>
          <a:p>
            <a:pPr marL="0" indent="0" algn="just">
              <a:buNone/>
            </a:pPr>
            <a:endParaRPr lang="fr-FR" dirty="0">
              <a:ea typeface="Times New Roman" panose="02020603050405020304" pitchFamily="18" charset="0"/>
            </a:endParaRPr>
          </a:p>
          <a:p>
            <a:pPr marL="0" indent="0" algn="just">
              <a:buNone/>
            </a:pP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810731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4A5B7B-8DC0-AD43-68F4-5E135789A400}"/>
              </a:ext>
            </a:extLst>
          </p:cNvPr>
          <p:cNvSpPr>
            <a:spLocks noGrp="1"/>
          </p:cNvSpPr>
          <p:nvPr>
            <p:ph type="title"/>
          </p:nvPr>
        </p:nvSpPr>
        <p:spPr/>
        <p:txBody>
          <a:bodyPr/>
          <a:lstStyle/>
          <a:p>
            <a:pPr algn="ctr"/>
            <a:r>
              <a:rPr lang="fr-BE" dirty="0"/>
              <a:t>3.</a:t>
            </a:r>
            <a:br>
              <a:rPr lang="fr-BE" dirty="0"/>
            </a:br>
            <a:r>
              <a:rPr lang="fr-BE" dirty="0"/>
              <a:t>Robert Vivier e </a:t>
            </a:r>
            <a:r>
              <a:rPr lang="fr-BE" i="1" dirty="0"/>
              <a:t>Cassandre</a:t>
            </a:r>
          </a:p>
        </p:txBody>
      </p:sp>
      <p:sp>
        <p:nvSpPr>
          <p:cNvPr id="3" name="Espace réservé du texte 2">
            <a:extLst>
              <a:ext uri="{FF2B5EF4-FFF2-40B4-BE49-F238E27FC236}">
                <a16:creationId xmlns:a16="http://schemas.microsoft.com/office/drawing/2014/main" id="{F4017EDD-97C1-D13B-C5E0-64D2EB318C57}"/>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2380610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A9F91D-72E5-698F-1E4F-FB8E7D9F0790}"/>
              </a:ext>
            </a:extLst>
          </p:cNvPr>
          <p:cNvSpPr>
            <a:spLocks noGrp="1"/>
          </p:cNvSpPr>
          <p:nvPr>
            <p:ph type="title"/>
          </p:nvPr>
        </p:nvSpPr>
        <p:spPr/>
        <p:txBody>
          <a:bodyPr/>
          <a:lstStyle/>
          <a:p>
            <a:pPr algn="just"/>
            <a:r>
              <a:rPr lang="fr-BE" i="1" dirty="0"/>
              <a:t>Cassandre</a:t>
            </a:r>
            <a:r>
              <a:rPr lang="fr-BE" dirty="0"/>
              <a:t>: </a:t>
            </a:r>
            <a:r>
              <a:rPr lang="fr-BE" dirty="0" err="1"/>
              <a:t>una</a:t>
            </a:r>
            <a:r>
              <a:rPr lang="fr-BE" dirty="0"/>
              <a:t> </a:t>
            </a:r>
            <a:r>
              <a:rPr lang="fr-BE" dirty="0" err="1"/>
              <a:t>rivsita</a:t>
            </a:r>
            <a:r>
              <a:rPr lang="fr-BE" dirty="0"/>
              <a:t> </a:t>
            </a:r>
            <a:r>
              <a:rPr lang="fr-BE" dirty="0" err="1"/>
              <a:t>brusselese</a:t>
            </a:r>
            <a:r>
              <a:rPr lang="fr-BE" dirty="0"/>
              <a:t> tra </a:t>
            </a:r>
            <a:r>
              <a:rPr lang="fr-BE" dirty="0" err="1"/>
              <a:t>sciovinismo</a:t>
            </a:r>
            <a:r>
              <a:rPr lang="fr-BE" dirty="0"/>
              <a:t> e </a:t>
            </a:r>
            <a:r>
              <a:rPr lang="fr-BE" dirty="0" err="1"/>
              <a:t>internazionalismo</a:t>
            </a:r>
            <a:endParaRPr lang="fr-BE" dirty="0"/>
          </a:p>
        </p:txBody>
      </p:sp>
      <p:sp>
        <p:nvSpPr>
          <p:cNvPr id="3" name="Espace réservé du contenu 2">
            <a:extLst>
              <a:ext uri="{FF2B5EF4-FFF2-40B4-BE49-F238E27FC236}">
                <a16:creationId xmlns:a16="http://schemas.microsoft.com/office/drawing/2014/main" id="{149AD97A-9661-81A1-9794-D47B89B4B6D2}"/>
              </a:ext>
            </a:extLst>
          </p:cNvPr>
          <p:cNvSpPr>
            <a:spLocks noGrp="1"/>
          </p:cNvSpPr>
          <p:nvPr>
            <p:ph idx="1"/>
          </p:nvPr>
        </p:nvSpPr>
        <p:spPr/>
        <p:txBody>
          <a:bodyPr>
            <a:noAutofit/>
          </a:bodyPr>
          <a:lstStyle/>
          <a:p>
            <a:pPr marL="0" indent="0" algn="just">
              <a:buNone/>
            </a:pPr>
            <a:r>
              <a:rPr lang="fr-FR" sz="2400" b="1" dirty="0">
                <a:solidFill>
                  <a:srgbClr val="FF0000"/>
                </a:solidFill>
                <a:ea typeface="Times New Roman" panose="02020603050405020304" pitchFamily="18" charset="0"/>
              </a:rPr>
              <a:t>1° </a:t>
            </a:r>
            <a:r>
              <a:rPr lang="fr-FR" sz="2400" b="1" dirty="0" err="1">
                <a:solidFill>
                  <a:srgbClr val="FF0000"/>
                </a:solidFill>
                <a:ea typeface="Times New Roman" panose="02020603050405020304" pitchFamily="18" charset="0"/>
              </a:rPr>
              <a:t>dicembre</a:t>
            </a:r>
            <a:r>
              <a:rPr lang="fr-FR" sz="2400" b="1" dirty="0">
                <a:solidFill>
                  <a:srgbClr val="FF0000"/>
                </a:solidFill>
                <a:ea typeface="Times New Roman" panose="02020603050405020304" pitchFamily="18" charset="0"/>
              </a:rPr>
              <a:t> 1934</a:t>
            </a:r>
            <a:r>
              <a:rPr lang="fr-FR" sz="2400" dirty="0">
                <a:ea typeface="Times New Roman" panose="02020603050405020304" pitchFamily="18" charset="0"/>
              </a:rPr>
              <a:t>: primo </a:t>
            </a:r>
            <a:r>
              <a:rPr lang="fr-FR" sz="2400" dirty="0" err="1">
                <a:ea typeface="Times New Roman" panose="02020603050405020304" pitchFamily="18" charset="0"/>
              </a:rPr>
              <a:t>numero</a:t>
            </a:r>
            <a:r>
              <a:rPr lang="fr-FR" sz="2400" dirty="0">
                <a:ea typeface="Times New Roman" panose="02020603050405020304" pitchFamily="18" charset="0"/>
              </a:rPr>
              <a:t> </a:t>
            </a:r>
            <a:r>
              <a:rPr lang="fr-FR" sz="2400" dirty="0" err="1">
                <a:ea typeface="Times New Roman" panose="02020603050405020304" pitchFamily="18" charset="0"/>
              </a:rPr>
              <a:t>del</a:t>
            </a:r>
            <a:r>
              <a:rPr lang="fr-FR" sz="2400" dirty="0">
                <a:ea typeface="Times New Roman" panose="02020603050405020304" pitchFamily="18" charset="0"/>
              </a:rPr>
              <a:t> </a:t>
            </a:r>
            <a:r>
              <a:rPr lang="fr-FR" sz="2400" dirty="0" err="1">
                <a:ea typeface="Times New Roman" panose="02020603050405020304" pitchFamily="18" charset="0"/>
              </a:rPr>
              <a:t>settimanale</a:t>
            </a:r>
            <a:r>
              <a:rPr lang="fr-FR" sz="2400" dirty="0">
                <a:ea typeface="Times New Roman" panose="02020603050405020304" pitchFamily="18" charset="0"/>
              </a:rPr>
              <a:t> </a:t>
            </a:r>
            <a:r>
              <a:rPr lang="fr-FR" sz="2400" dirty="0" err="1">
                <a:ea typeface="Times New Roman" panose="02020603050405020304" pitchFamily="18" charset="0"/>
              </a:rPr>
              <a:t>brusselese</a:t>
            </a:r>
            <a:r>
              <a:rPr lang="fr-FR" sz="2400" dirty="0">
                <a:ea typeface="Times New Roman" panose="02020603050405020304" pitchFamily="18" charset="0"/>
              </a:rPr>
              <a:t> </a:t>
            </a:r>
            <a:r>
              <a:rPr lang="fr-FR" sz="2400" i="1" dirty="0">
                <a:ea typeface="Times New Roman" panose="02020603050405020304" pitchFamily="18" charset="0"/>
              </a:rPr>
              <a:t>Cassandre</a:t>
            </a:r>
            <a:r>
              <a:rPr lang="fr-FR" sz="2400" dirty="0">
                <a:ea typeface="Times New Roman" panose="02020603050405020304" pitchFamily="18" charset="0"/>
              </a:rPr>
              <a:t>, </a:t>
            </a:r>
            <a:r>
              <a:rPr lang="fr-FR" sz="2400" dirty="0" err="1">
                <a:ea typeface="Times New Roman" panose="02020603050405020304" pitchFamily="18" charset="0"/>
              </a:rPr>
              <a:t>fondato</a:t>
            </a:r>
            <a:r>
              <a:rPr lang="fr-FR" sz="2400" dirty="0">
                <a:ea typeface="Times New Roman" panose="02020603050405020304" pitchFamily="18" charset="0"/>
              </a:rPr>
              <a:t> da </a:t>
            </a:r>
            <a:r>
              <a:rPr lang="fr-FR" sz="2400" b="1" dirty="0">
                <a:solidFill>
                  <a:srgbClr val="FF0000"/>
                </a:solidFill>
                <a:ea typeface="Times New Roman" panose="02020603050405020304" pitchFamily="18" charset="0"/>
              </a:rPr>
              <a:t>Paul Colin</a:t>
            </a:r>
            <a:r>
              <a:rPr lang="fr-FR" sz="2400" dirty="0">
                <a:ea typeface="Times New Roman" panose="02020603050405020304" pitchFamily="18" charset="0"/>
              </a:rPr>
              <a:t>. </a:t>
            </a:r>
          </a:p>
          <a:p>
            <a:pPr marL="0" indent="0" algn="just">
              <a:buNone/>
            </a:pPr>
            <a:r>
              <a:rPr lang="fr-FR" sz="2400" dirty="0" err="1">
                <a:ea typeface="Times New Roman" panose="02020603050405020304" pitchFamily="18" charset="0"/>
              </a:rPr>
              <a:t>Vuole</a:t>
            </a:r>
            <a:r>
              <a:rPr lang="fr-FR" sz="2400" dirty="0">
                <a:ea typeface="Times New Roman" panose="02020603050405020304" pitchFamily="18" charset="0"/>
              </a:rPr>
              <a:t> </a:t>
            </a:r>
            <a:r>
              <a:rPr lang="fr-FR" sz="2400" dirty="0" err="1">
                <a:ea typeface="Times New Roman" panose="02020603050405020304" pitchFamily="18" charset="0"/>
              </a:rPr>
              <a:t>lottare</a:t>
            </a:r>
            <a:r>
              <a:rPr lang="fr-FR" sz="2400" dirty="0">
                <a:ea typeface="Times New Roman" panose="02020603050405020304" pitchFamily="18" charset="0"/>
              </a:rPr>
              <a:t> </a:t>
            </a:r>
            <a:r>
              <a:rPr lang="fr-FR" sz="2400" dirty="0" err="1">
                <a:ea typeface="Times New Roman" panose="02020603050405020304" pitchFamily="18" charset="0"/>
              </a:rPr>
              <a:t>contro</a:t>
            </a:r>
            <a:r>
              <a:rPr lang="fr-FR" sz="2400" dirty="0">
                <a:ea typeface="Times New Roman" panose="02020603050405020304" pitchFamily="18" charset="0"/>
              </a:rPr>
              <a:t> la «  </a:t>
            </a:r>
            <a:r>
              <a:rPr lang="fr-FR" sz="2400" b="1" dirty="0">
                <a:solidFill>
                  <a:srgbClr val="FF0000"/>
                </a:solidFill>
                <a:ea typeface="Times New Roman" panose="02020603050405020304" pitchFamily="18" charset="0"/>
              </a:rPr>
              <a:t>dénationalisation</a:t>
            </a:r>
            <a:r>
              <a:rPr lang="fr-FR" sz="2400" dirty="0">
                <a:ea typeface="Times New Roman" panose="02020603050405020304" pitchFamily="18" charset="0"/>
              </a:rPr>
              <a:t> » </a:t>
            </a:r>
            <a:r>
              <a:rPr lang="fr-FR" sz="2400" dirty="0" err="1">
                <a:ea typeface="Times New Roman" panose="02020603050405020304" pitchFamily="18" charset="0"/>
              </a:rPr>
              <a:t>del</a:t>
            </a:r>
            <a:r>
              <a:rPr lang="fr-FR" sz="2400" dirty="0">
                <a:ea typeface="Times New Roman" panose="02020603050405020304" pitchFamily="18" charset="0"/>
              </a:rPr>
              <a:t> </a:t>
            </a:r>
            <a:r>
              <a:rPr lang="fr-FR" sz="2400" dirty="0" err="1">
                <a:ea typeface="Times New Roman" panose="02020603050405020304" pitchFamily="18" charset="0"/>
              </a:rPr>
              <a:t>pubblico</a:t>
            </a:r>
            <a:r>
              <a:rPr lang="fr-FR" sz="2400" dirty="0">
                <a:ea typeface="Times New Roman" panose="02020603050405020304" pitchFamily="18" charset="0"/>
              </a:rPr>
              <a:t> </a:t>
            </a:r>
            <a:r>
              <a:rPr lang="fr-FR" sz="2400" dirty="0" err="1">
                <a:ea typeface="Times New Roman" panose="02020603050405020304" pitchFamily="18" charset="0"/>
              </a:rPr>
              <a:t>belga</a:t>
            </a:r>
            <a:r>
              <a:rPr lang="fr-FR" sz="2400" dirty="0">
                <a:ea typeface="Times New Roman" panose="02020603050405020304" pitchFamily="18" charset="0"/>
              </a:rPr>
              <a:t> </a:t>
            </a:r>
            <a:r>
              <a:rPr lang="fr-FR" sz="2400" dirty="0" err="1">
                <a:ea typeface="Times New Roman" panose="02020603050405020304" pitchFamily="18" charset="0"/>
              </a:rPr>
              <a:t>troppo</a:t>
            </a:r>
            <a:r>
              <a:rPr lang="fr-FR" sz="2400" dirty="0">
                <a:ea typeface="Times New Roman" panose="02020603050405020304" pitchFamily="18" charset="0"/>
              </a:rPr>
              <a:t> </a:t>
            </a:r>
            <a:r>
              <a:rPr lang="fr-FR" sz="2400" dirty="0" err="1">
                <a:ea typeface="Times New Roman" panose="02020603050405020304" pitchFamily="18" charset="0"/>
              </a:rPr>
              <a:t>inclino</a:t>
            </a:r>
            <a:r>
              <a:rPr lang="fr-FR" sz="2400" dirty="0">
                <a:ea typeface="Times New Roman" panose="02020603050405020304" pitchFamily="18" charset="0"/>
              </a:rPr>
              <a:t> a </a:t>
            </a:r>
            <a:r>
              <a:rPr lang="fr-FR" sz="2400" dirty="0" err="1">
                <a:ea typeface="Times New Roman" panose="02020603050405020304" pitchFamily="18" charset="0"/>
              </a:rPr>
              <a:t>lasciarsi</a:t>
            </a:r>
            <a:r>
              <a:rPr lang="fr-FR" sz="2400" dirty="0">
                <a:ea typeface="Times New Roman" panose="02020603050405020304" pitchFamily="18" charset="0"/>
              </a:rPr>
              <a:t> </a:t>
            </a:r>
            <a:r>
              <a:rPr lang="fr-FR" sz="2400" dirty="0" err="1">
                <a:ea typeface="Times New Roman" panose="02020603050405020304" pitchFamily="18" charset="0"/>
              </a:rPr>
              <a:t>paralizzare</a:t>
            </a:r>
            <a:r>
              <a:rPr lang="fr-FR" sz="2400" dirty="0">
                <a:ea typeface="Times New Roman" panose="02020603050405020304" pitchFamily="18" charset="0"/>
              </a:rPr>
              <a:t> « par l’emprise des idées, des préoccupations et des œuvres créées dans les pays voisins », in </a:t>
            </a:r>
            <a:r>
              <a:rPr lang="fr-FR" sz="2400" dirty="0" err="1">
                <a:ea typeface="Times New Roman" panose="02020603050405020304" pitchFamily="18" charset="0"/>
              </a:rPr>
              <a:t>particolare</a:t>
            </a:r>
            <a:r>
              <a:rPr lang="fr-FR" sz="2400" dirty="0">
                <a:ea typeface="Times New Roman" panose="02020603050405020304" pitchFamily="18" charset="0"/>
              </a:rPr>
              <a:t> la Francia.</a:t>
            </a:r>
          </a:p>
          <a:p>
            <a:pPr marL="0" indent="0" algn="just">
              <a:buNone/>
            </a:pPr>
            <a:endParaRPr lang="fr-FR" sz="2400" dirty="0">
              <a:effectLst/>
              <a:ea typeface="Times New Roman" panose="02020603050405020304" pitchFamily="18" charset="0"/>
            </a:endParaRPr>
          </a:p>
          <a:p>
            <a:pPr marL="0" indent="0" algn="just">
              <a:buNone/>
            </a:pPr>
            <a:r>
              <a:rPr lang="fr-FR" sz="2400" dirty="0" err="1">
                <a:ea typeface="Times New Roman" panose="02020603050405020304" pitchFamily="18" charset="0"/>
              </a:rPr>
              <a:t>Ciononstante</a:t>
            </a:r>
            <a:r>
              <a:rPr lang="fr-FR" sz="2400" dirty="0">
                <a:ea typeface="Times New Roman" panose="02020603050405020304" pitchFamily="18" charset="0"/>
              </a:rPr>
              <a:t> i </a:t>
            </a:r>
            <a:r>
              <a:rPr lang="fr-FR" sz="2400" dirty="0" err="1">
                <a:ea typeface="Times New Roman" panose="02020603050405020304" pitchFamily="18" charset="0"/>
              </a:rPr>
              <a:t>primi</a:t>
            </a:r>
            <a:r>
              <a:rPr lang="fr-FR" sz="2400" dirty="0">
                <a:ea typeface="Times New Roman" panose="02020603050405020304" pitchFamily="18" charset="0"/>
              </a:rPr>
              <a:t> </a:t>
            </a:r>
            <a:r>
              <a:rPr lang="fr-FR" sz="2400" dirty="0" err="1">
                <a:ea typeface="Times New Roman" panose="02020603050405020304" pitchFamily="18" charset="0"/>
              </a:rPr>
              <a:t>numeri</a:t>
            </a:r>
            <a:r>
              <a:rPr lang="fr-FR" sz="2400" dirty="0">
                <a:ea typeface="Times New Roman" panose="02020603050405020304" pitchFamily="18" charset="0"/>
              </a:rPr>
              <a:t> </a:t>
            </a:r>
            <a:r>
              <a:rPr lang="fr-FR" sz="2400" dirty="0" err="1">
                <a:ea typeface="Times New Roman" panose="02020603050405020304" pitchFamily="18" charset="0"/>
              </a:rPr>
              <a:t>della</a:t>
            </a:r>
            <a:r>
              <a:rPr lang="fr-FR" sz="2400" dirty="0">
                <a:ea typeface="Times New Roman" panose="02020603050405020304" pitchFamily="18" charset="0"/>
              </a:rPr>
              <a:t> </a:t>
            </a:r>
            <a:r>
              <a:rPr lang="fr-FR" sz="2400" dirty="0" err="1">
                <a:ea typeface="Times New Roman" panose="02020603050405020304" pitchFamily="18" charset="0"/>
              </a:rPr>
              <a:t>rivista</a:t>
            </a:r>
            <a:r>
              <a:rPr lang="fr-FR" sz="2400" dirty="0">
                <a:ea typeface="Times New Roman" panose="02020603050405020304" pitchFamily="18" charset="0"/>
              </a:rPr>
              <a:t> </a:t>
            </a:r>
            <a:r>
              <a:rPr lang="fr-FR" sz="2400" dirty="0" err="1">
                <a:ea typeface="Times New Roman" panose="02020603050405020304" pitchFamily="18" charset="0"/>
              </a:rPr>
              <a:t>testimoniano</a:t>
            </a:r>
            <a:r>
              <a:rPr lang="fr-FR" sz="2400" dirty="0">
                <a:ea typeface="Times New Roman" panose="02020603050405020304" pitchFamily="18" charset="0"/>
              </a:rPr>
              <a:t> </a:t>
            </a:r>
            <a:r>
              <a:rPr lang="fr-FR" sz="2400" dirty="0" err="1">
                <a:ea typeface="Times New Roman" panose="02020603050405020304" pitchFamily="18" charset="0"/>
              </a:rPr>
              <a:t>una</a:t>
            </a:r>
            <a:r>
              <a:rPr lang="fr-FR" sz="2400" dirty="0">
                <a:ea typeface="Times New Roman" panose="02020603050405020304" pitchFamily="18" charset="0"/>
              </a:rPr>
              <a:t> </a:t>
            </a:r>
            <a:r>
              <a:rPr lang="fr-FR" sz="2400" b="1" dirty="0">
                <a:solidFill>
                  <a:srgbClr val="FF0000"/>
                </a:solidFill>
                <a:ea typeface="Times New Roman" panose="02020603050405020304" pitchFamily="18" charset="0"/>
              </a:rPr>
              <a:t>grande </a:t>
            </a:r>
            <a:r>
              <a:rPr lang="fr-FR" sz="2400" b="1" dirty="0" err="1">
                <a:solidFill>
                  <a:srgbClr val="FF0000"/>
                </a:solidFill>
                <a:ea typeface="Times New Roman" panose="02020603050405020304" pitchFamily="18" charset="0"/>
              </a:rPr>
              <a:t>apertura</a:t>
            </a:r>
            <a:r>
              <a:rPr lang="fr-FR" sz="2400" b="1" dirty="0">
                <a:solidFill>
                  <a:srgbClr val="FF0000"/>
                </a:solidFill>
                <a:ea typeface="Times New Roman" panose="02020603050405020304" pitchFamily="18" charset="0"/>
              </a:rPr>
              <a:t> </a:t>
            </a:r>
            <a:r>
              <a:rPr lang="fr-FR" sz="2400" b="1" dirty="0" err="1">
                <a:solidFill>
                  <a:srgbClr val="FF0000"/>
                </a:solidFill>
                <a:ea typeface="Times New Roman" panose="02020603050405020304" pitchFamily="18" charset="0"/>
              </a:rPr>
              <a:t>nei</a:t>
            </a:r>
            <a:r>
              <a:rPr lang="fr-FR" sz="2400" b="1" dirty="0">
                <a:solidFill>
                  <a:srgbClr val="FF0000"/>
                </a:solidFill>
                <a:ea typeface="Times New Roman" panose="02020603050405020304" pitchFamily="18" charset="0"/>
              </a:rPr>
              <a:t> </a:t>
            </a:r>
            <a:r>
              <a:rPr lang="fr-FR" sz="2400" b="1" dirty="0" err="1">
                <a:solidFill>
                  <a:srgbClr val="FF0000"/>
                </a:solidFill>
                <a:ea typeface="Times New Roman" panose="02020603050405020304" pitchFamily="18" charset="0"/>
              </a:rPr>
              <a:t>confronti</a:t>
            </a:r>
            <a:r>
              <a:rPr lang="fr-FR" sz="2400" b="1" dirty="0">
                <a:solidFill>
                  <a:srgbClr val="FF0000"/>
                </a:solidFill>
                <a:ea typeface="Times New Roman" panose="02020603050405020304" pitchFamily="18" charset="0"/>
              </a:rPr>
              <a:t> delle </a:t>
            </a:r>
            <a:r>
              <a:rPr lang="fr-FR" sz="2400" b="1" dirty="0" err="1">
                <a:solidFill>
                  <a:srgbClr val="FF0000"/>
                </a:solidFill>
                <a:ea typeface="Times New Roman" panose="02020603050405020304" pitchFamily="18" charset="0"/>
              </a:rPr>
              <a:t>letterature</a:t>
            </a:r>
            <a:r>
              <a:rPr lang="fr-FR" sz="2400" b="1" dirty="0">
                <a:solidFill>
                  <a:srgbClr val="FF0000"/>
                </a:solidFill>
                <a:ea typeface="Times New Roman" panose="02020603050405020304" pitchFamily="18" charset="0"/>
              </a:rPr>
              <a:t> </a:t>
            </a:r>
            <a:r>
              <a:rPr lang="fr-FR" sz="2400" b="1" dirty="0" err="1">
                <a:solidFill>
                  <a:srgbClr val="FF0000"/>
                </a:solidFill>
                <a:ea typeface="Times New Roman" panose="02020603050405020304" pitchFamily="18" charset="0"/>
              </a:rPr>
              <a:t>straniere</a:t>
            </a:r>
            <a:r>
              <a:rPr lang="fr-FR" sz="2400" dirty="0">
                <a:ea typeface="Times New Roman" panose="02020603050405020304" pitchFamily="18" charset="0"/>
              </a:rPr>
              <a:t>. </a:t>
            </a:r>
          </a:p>
          <a:p>
            <a:pPr marL="0" indent="0" algn="just">
              <a:buNone/>
            </a:pPr>
            <a:r>
              <a:rPr lang="fr-FR" sz="2400" dirty="0">
                <a:ea typeface="Times New Roman" panose="02020603050405020304" pitchFamily="18" charset="0"/>
              </a:rPr>
              <a:t>Quasi </a:t>
            </a:r>
            <a:r>
              <a:rPr lang="fr-FR" sz="2400" dirty="0" err="1">
                <a:ea typeface="Times New Roman" panose="02020603050405020304" pitchFamily="18" charset="0"/>
              </a:rPr>
              <a:t>ogni</a:t>
            </a:r>
            <a:r>
              <a:rPr lang="fr-FR" sz="2400" dirty="0">
                <a:ea typeface="Times New Roman" panose="02020603050405020304" pitchFamily="18" charset="0"/>
              </a:rPr>
              <a:t> </a:t>
            </a:r>
            <a:r>
              <a:rPr lang="fr-FR" sz="2400" dirty="0" err="1">
                <a:ea typeface="Times New Roman" panose="02020603050405020304" pitchFamily="18" charset="0"/>
              </a:rPr>
              <a:t>settimana</a:t>
            </a:r>
            <a:r>
              <a:rPr lang="fr-FR" sz="2400" dirty="0">
                <a:ea typeface="Times New Roman" panose="02020603050405020304" pitchFamily="18" charset="0"/>
              </a:rPr>
              <a:t>, la </a:t>
            </a:r>
            <a:r>
              <a:rPr lang="fr-FR" sz="2400" dirty="0" err="1">
                <a:ea typeface="Times New Roman" panose="02020603050405020304" pitchFamily="18" charset="0"/>
              </a:rPr>
              <a:t>rivista</a:t>
            </a:r>
            <a:r>
              <a:rPr lang="fr-FR" sz="2400" dirty="0">
                <a:ea typeface="Times New Roman" panose="02020603050405020304" pitchFamily="18" charset="0"/>
              </a:rPr>
              <a:t> </a:t>
            </a:r>
            <a:r>
              <a:rPr lang="fr-FR" sz="2400" dirty="0" err="1">
                <a:ea typeface="Times New Roman" panose="02020603050405020304" pitchFamily="18" charset="0"/>
              </a:rPr>
              <a:t>ospitava</a:t>
            </a:r>
            <a:r>
              <a:rPr lang="fr-FR" sz="2400" dirty="0">
                <a:ea typeface="Times New Roman" panose="02020603050405020304" pitchFamily="18" charset="0"/>
              </a:rPr>
              <a:t> un </a:t>
            </a:r>
            <a:r>
              <a:rPr lang="fr-FR" sz="2400" dirty="0" err="1">
                <a:ea typeface="Times New Roman" panose="02020603050405020304" pitchFamily="18" charset="0"/>
              </a:rPr>
              <a:t>articolo</a:t>
            </a:r>
            <a:r>
              <a:rPr lang="fr-FR" sz="2400" dirty="0">
                <a:ea typeface="Times New Roman" panose="02020603050405020304" pitchFamily="18" charset="0"/>
              </a:rPr>
              <a:t> su </a:t>
            </a:r>
            <a:r>
              <a:rPr lang="fr-FR" sz="2400" dirty="0" err="1">
                <a:ea typeface="Times New Roman" panose="02020603050405020304" pitchFamily="18" charset="0"/>
              </a:rPr>
              <a:t>una</a:t>
            </a:r>
            <a:r>
              <a:rPr lang="fr-FR" sz="2400" dirty="0">
                <a:ea typeface="Times New Roman" panose="02020603050405020304" pitchFamily="18" charset="0"/>
              </a:rPr>
              <a:t> </a:t>
            </a:r>
            <a:r>
              <a:rPr lang="fr-FR" sz="2400" dirty="0" err="1">
                <a:ea typeface="Times New Roman" panose="02020603050405020304" pitchFamily="18" charset="0"/>
              </a:rPr>
              <a:t>letteratura</a:t>
            </a:r>
            <a:r>
              <a:rPr lang="fr-FR" sz="2400" dirty="0">
                <a:ea typeface="Times New Roman" panose="02020603050405020304" pitchFamily="18" charset="0"/>
              </a:rPr>
              <a:t> </a:t>
            </a:r>
            <a:r>
              <a:rPr lang="fr-FR" sz="2400" dirty="0" err="1">
                <a:ea typeface="Times New Roman" panose="02020603050405020304" pitchFamily="18" charset="0"/>
              </a:rPr>
              <a:t>straniera</a:t>
            </a:r>
            <a:r>
              <a:rPr lang="fr-FR" sz="2400" dirty="0">
                <a:ea typeface="Times New Roman" panose="02020603050405020304" pitchFamily="18" charset="0"/>
              </a:rPr>
              <a:t>.</a:t>
            </a:r>
          </a:p>
          <a:p>
            <a:pPr marL="0" indent="0" algn="just">
              <a:buNone/>
            </a:pPr>
            <a:endParaRPr lang="fr-FR" sz="2400" dirty="0">
              <a:effectLst/>
              <a:ea typeface="Times New Roman" panose="02020603050405020304" pitchFamily="18" charset="0"/>
            </a:endParaRPr>
          </a:p>
        </p:txBody>
      </p:sp>
    </p:spTree>
    <p:extLst>
      <p:ext uri="{BB962C8B-B14F-4D97-AF65-F5344CB8AC3E}">
        <p14:creationId xmlns:p14="http://schemas.microsoft.com/office/powerpoint/2010/main" val="5502187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1DF332-985D-BCDF-0996-54CE67CEE512}"/>
              </a:ext>
            </a:extLst>
          </p:cNvPr>
          <p:cNvSpPr>
            <a:spLocks noGrp="1"/>
          </p:cNvSpPr>
          <p:nvPr>
            <p:ph type="title"/>
          </p:nvPr>
        </p:nvSpPr>
        <p:spPr/>
        <p:txBody>
          <a:bodyPr/>
          <a:lstStyle/>
          <a:p>
            <a:r>
              <a:rPr lang="fr-BE" dirty="0"/>
              <a:t>Robert Vivier e </a:t>
            </a:r>
            <a:r>
              <a:rPr lang="fr-BE" i="1" dirty="0"/>
              <a:t>Cassandre </a:t>
            </a:r>
            <a:r>
              <a:rPr lang="fr-BE" dirty="0"/>
              <a:t>(1)</a:t>
            </a:r>
          </a:p>
        </p:txBody>
      </p:sp>
      <p:sp>
        <p:nvSpPr>
          <p:cNvPr id="3" name="Espace réservé du contenu 2">
            <a:extLst>
              <a:ext uri="{FF2B5EF4-FFF2-40B4-BE49-F238E27FC236}">
                <a16:creationId xmlns:a16="http://schemas.microsoft.com/office/drawing/2014/main" id="{AC08411B-64BD-1C70-C56E-7D751E0F2A16}"/>
              </a:ext>
            </a:extLst>
          </p:cNvPr>
          <p:cNvSpPr>
            <a:spLocks noGrp="1"/>
          </p:cNvSpPr>
          <p:nvPr>
            <p:ph idx="1"/>
          </p:nvPr>
        </p:nvSpPr>
        <p:spPr/>
        <p:txBody>
          <a:bodyPr/>
          <a:lstStyle/>
          <a:p>
            <a:pPr marL="0" indent="0" algn="just">
              <a:buNone/>
            </a:pPr>
            <a:r>
              <a:rPr lang="fr-FR" sz="2800" dirty="0">
                <a:ea typeface="Times New Roman" panose="02020603050405020304" pitchFamily="18" charset="0"/>
              </a:rPr>
              <a:t>Robert Vivier: </a:t>
            </a:r>
            <a:r>
              <a:rPr lang="fr-FR" sz="2800" b="1" dirty="0" err="1">
                <a:solidFill>
                  <a:srgbClr val="FF0000"/>
                </a:solidFill>
                <a:ea typeface="Times New Roman" panose="02020603050405020304" pitchFamily="18" charset="0"/>
              </a:rPr>
              <a:t>letteratura</a:t>
            </a:r>
            <a:r>
              <a:rPr lang="fr-FR" sz="2800" b="1" dirty="0">
                <a:solidFill>
                  <a:srgbClr val="FF0000"/>
                </a:solidFill>
                <a:ea typeface="Times New Roman" panose="02020603050405020304" pitchFamily="18" charset="0"/>
              </a:rPr>
              <a:t> </a:t>
            </a:r>
            <a:r>
              <a:rPr lang="fr-FR" sz="2800" b="1" dirty="0" err="1">
                <a:solidFill>
                  <a:srgbClr val="FF0000"/>
                </a:solidFill>
                <a:ea typeface="Times New Roman" panose="02020603050405020304" pitchFamily="18" charset="0"/>
              </a:rPr>
              <a:t>italiana</a:t>
            </a:r>
            <a:r>
              <a:rPr lang="fr-FR" sz="2800" b="1" dirty="0">
                <a:solidFill>
                  <a:srgbClr val="FF0000"/>
                </a:solidFill>
                <a:ea typeface="Times New Roman" panose="02020603050405020304" pitchFamily="18" charset="0"/>
              </a:rPr>
              <a:t> </a:t>
            </a:r>
            <a:r>
              <a:rPr lang="fr-FR" sz="2800" dirty="0">
                <a:ea typeface="Times New Roman" panose="02020603050405020304" pitchFamily="18" charset="0"/>
              </a:rPr>
              <a:t>(e anche </a:t>
            </a:r>
            <a:r>
              <a:rPr lang="fr-FR" sz="2800" dirty="0" err="1">
                <a:ea typeface="Times New Roman" panose="02020603050405020304" pitchFamily="18" charset="0"/>
              </a:rPr>
              <a:t>russa</a:t>
            </a:r>
            <a:r>
              <a:rPr lang="fr-FR" sz="2800" dirty="0">
                <a:ea typeface="Times New Roman" panose="02020603050405020304" pitchFamily="18" charset="0"/>
              </a:rPr>
              <a:t>):</a:t>
            </a:r>
          </a:p>
          <a:p>
            <a:pPr marL="0" indent="0" algn="just">
              <a:buNone/>
            </a:pPr>
            <a:endParaRPr lang="fr-FR" sz="2800" dirty="0">
              <a:ea typeface="Times New Roman" panose="02020603050405020304" pitchFamily="18" charset="0"/>
            </a:endParaRPr>
          </a:p>
          <a:p>
            <a:pPr marL="0" indent="0" algn="just">
              <a:buNone/>
            </a:pPr>
            <a:r>
              <a:rPr lang="fr-FR" sz="2800" dirty="0">
                <a:ea typeface="Times New Roman" panose="02020603050405020304" pitchFamily="18" charset="0"/>
              </a:rPr>
              <a:t>« L’Italie et nous (Propos préliminaires) », in </a:t>
            </a:r>
            <a:r>
              <a:rPr lang="fr-FR" sz="2800" i="1" dirty="0">
                <a:ea typeface="Times New Roman" panose="02020603050405020304" pitchFamily="18" charset="0"/>
              </a:rPr>
              <a:t>Cassandre</a:t>
            </a:r>
            <a:r>
              <a:rPr lang="fr-FR" sz="2800" dirty="0">
                <a:ea typeface="Times New Roman" panose="02020603050405020304" pitchFamily="18" charset="0"/>
              </a:rPr>
              <a:t>, 29 </a:t>
            </a:r>
            <a:r>
              <a:rPr lang="fr-FR" sz="2800" dirty="0" err="1">
                <a:ea typeface="Times New Roman" panose="02020603050405020304" pitchFamily="18" charset="0"/>
              </a:rPr>
              <a:t>dicembre</a:t>
            </a:r>
            <a:r>
              <a:rPr lang="fr-FR" sz="2800" dirty="0">
                <a:ea typeface="Times New Roman" panose="02020603050405020304" pitchFamily="18" charset="0"/>
              </a:rPr>
              <a:t> 1934, p. 5.</a:t>
            </a:r>
          </a:p>
          <a:p>
            <a:pPr marL="0" indent="0" algn="just">
              <a:buNone/>
            </a:pPr>
            <a:r>
              <a:rPr lang="fr-FR" sz="2800" dirty="0">
                <a:effectLst/>
                <a:ea typeface="Times New Roman" panose="02020603050405020304" pitchFamily="18" charset="0"/>
              </a:rPr>
              <a:t>« Machiavel e Foscolo », in </a:t>
            </a:r>
            <a:r>
              <a:rPr lang="fr-FR" sz="2800" i="1" dirty="0">
                <a:effectLst/>
                <a:ea typeface="Times New Roman" panose="02020603050405020304" pitchFamily="18" charset="0"/>
              </a:rPr>
              <a:t>Cassandre</a:t>
            </a:r>
            <a:r>
              <a:rPr lang="fr-FR" sz="2800" dirty="0">
                <a:effectLst/>
                <a:ea typeface="Times New Roman" panose="02020603050405020304" pitchFamily="18" charset="0"/>
              </a:rPr>
              <a:t>, 20 e 31 </a:t>
            </a:r>
            <a:r>
              <a:rPr lang="fr-FR" sz="2800" dirty="0" err="1">
                <a:effectLst/>
                <a:ea typeface="Times New Roman" panose="02020603050405020304" pitchFamily="18" charset="0"/>
              </a:rPr>
              <a:t>luglio</a:t>
            </a:r>
            <a:r>
              <a:rPr lang="fr-FR" sz="2800" dirty="0">
                <a:effectLst/>
                <a:ea typeface="Times New Roman" panose="02020603050405020304" pitchFamily="18" charset="0"/>
              </a:rPr>
              <a:t> 1935, pp. 5 e 31</a:t>
            </a:r>
          </a:p>
          <a:p>
            <a:pPr marL="0" indent="0" algn="just">
              <a:buNone/>
            </a:pPr>
            <a:r>
              <a:rPr lang="fr-BE" sz="2800" dirty="0">
                <a:effectLst/>
                <a:ea typeface="Times New Roman" panose="02020603050405020304" pitchFamily="18" charset="0"/>
              </a:rPr>
              <a:t>« Le centenaire de Carducci », in </a:t>
            </a:r>
            <a:r>
              <a:rPr lang="fr-BE" sz="2800" i="1" dirty="0">
                <a:effectLst/>
                <a:ea typeface="Times New Roman" panose="02020603050405020304" pitchFamily="18" charset="0"/>
              </a:rPr>
              <a:t>Cassandre</a:t>
            </a:r>
            <a:r>
              <a:rPr lang="fr-BE" sz="2800" dirty="0">
                <a:effectLst/>
                <a:ea typeface="Times New Roman" panose="02020603050405020304" pitchFamily="18" charset="0"/>
              </a:rPr>
              <a:t>, 1° </a:t>
            </a:r>
            <a:r>
              <a:rPr lang="fr-BE" sz="2800" dirty="0" err="1">
                <a:effectLst/>
                <a:ea typeface="Times New Roman" panose="02020603050405020304" pitchFamily="18" charset="0"/>
              </a:rPr>
              <a:t>febbraio</a:t>
            </a:r>
            <a:r>
              <a:rPr lang="fr-BE" sz="2800" dirty="0">
                <a:effectLst/>
                <a:ea typeface="Times New Roman" panose="02020603050405020304" pitchFamily="18" charset="0"/>
              </a:rPr>
              <a:t>, 1936, pp. 7 e 12.</a:t>
            </a:r>
            <a:endParaRPr lang="fr-FR" sz="2800" dirty="0">
              <a:effectLst/>
              <a:ea typeface="Times New Roman" panose="02020603050405020304" pitchFamily="18" charset="0"/>
            </a:endParaRPr>
          </a:p>
          <a:p>
            <a:pPr marL="0" indent="0" algn="just">
              <a:buNone/>
            </a:pPr>
            <a:r>
              <a:rPr lang="fr-FR" sz="2800" dirty="0">
                <a:effectLst/>
                <a:ea typeface="Times New Roman" panose="02020603050405020304" pitchFamily="18" charset="0"/>
              </a:rPr>
              <a:t>« La poésie italienne contemporaine », in </a:t>
            </a:r>
            <a:r>
              <a:rPr lang="fr-BE" sz="2800" i="1" dirty="0">
                <a:effectLst/>
                <a:ea typeface="Times New Roman" panose="02020603050405020304" pitchFamily="18" charset="0"/>
              </a:rPr>
              <a:t>Cassandre</a:t>
            </a:r>
            <a:r>
              <a:rPr lang="fr-BE" sz="2800" dirty="0">
                <a:effectLst/>
                <a:ea typeface="Times New Roman" panose="02020603050405020304" pitchFamily="18" charset="0"/>
              </a:rPr>
              <a:t>,  23 </a:t>
            </a:r>
            <a:r>
              <a:rPr lang="fr-BE" sz="2800" dirty="0" err="1">
                <a:effectLst/>
                <a:ea typeface="Times New Roman" panose="02020603050405020304" pitchFamily="18" charset="0"/>
              </a:rPr>
              <a:t>febbraio</a:t>
            </a:r>
            <a:r>
              <a:rPr lang="fr-BE" sz="2800" dirty="0">
                <a:effectLst/>
                <a:ea typeface="Times New Roman" panose="02020603050405020304" pitchFamily="18" charset="0"/>
              </a:rPr>
              <a:t> 1935, p. 5 e 30 mars 1935, p. 5.</a:t>
            </a:r>
            <a:endParaRPr lang="fr-BE" sz="2800" dirty="0"/>
          </a:p>
          <a:p>
            <a:pPr marL="0" indent="0">
              <a:buNone/>
            </a:pPr>
            <a:endParaRPr lang="fr-BE" dirty="0"/>
          </a:p>
        </p:txBody>
      </p:sp>
    </p:spTree>
    <p:extLst>
      <p:ext uri="{BB962C8B-B14F-4D97-AF65-F5344CB8AC3E}">
        <p14:creationId xmlns:p14="http://schemas.microsoft.com/office/powerpoint/2010/main" val="3304951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9A41AD-7878-EC88-FD70-49465295839B}"/>
              </a:ext>
            </a:extLst>
          </p:cNvPr>
          <p:cNvSpPr>
            <a:spLocks noGrp="1"/>
          </p:cNvSpPr>
          <p:nvPr>
            <p:ph type="title"/>
          </p:nvPr>
        </p:nvSpPr>
        <p:spPr/>
        <p:txBody>
          <a:bodyPr/>
          <a:lstStyle/>
          <a:p>
            <a:r>
              <a:rPr lang="fr-BE" dirty="0"/>
              <a:t>Robert Vivier e </a:t>
            </a:r>
            <a:r>
              <a:rPr lang="fr-BE" i="1" dirty="0"/>
              <a:t>Cassandre</a:t>
            </a:r>
            <a:r>
              <a:rPr lang="fr-BE" dirty="0"/>
              <a:t> (2)</a:t>
            </a:r>
          </a:p>
        </p:txBody>
      </p:sp>
      <p:sp>
        <p:nvSpPr>
          <p:cNvPr id="3" name="Espace réservé du contenu 2">
            <a:extLst>
              <a:ext uri="{FF2B5EF4-FFF2-40B4-BE49-F238E27FC236}">
                <a16:creationId xmlns:a16="http://schemas.microsoft.com/office/drawing/2014/main" id="{EA307CCD-9B5F-CA81-803F-B98DAA58799C}"/>
              </a:ext>
            </a:extLst>
          </p:cNvPr>
          <p:cNvSpPr>
            <a:spLocks noGrp="1"/>
          </p:cNvSpPr>
          <p:nvPr>
            <p:ph idx="1"/>
          </p:nvPr>
        </p:nvSpPr>
        <p:spPr/>
        <p:txBody>
          <a:bodyPr/>
          <a:lstStyle/>
          <a:p>
            <a:pPr marL="0" indent="0" algn="just">
              <a:buNone/>
            </a:pPr>
            <a:r>
              <a:rPr lang="fr-BE" dirty="0"/>
              <a:t>A </a:t>
            </a:r>
            <a:r>
              <a:rPr lang="fr-BE" dirty="0" err="1"/>
              <a:t>partire</a:t>
            </a:r>
            <a:r>
              <a:rPr lang="fr-BE" dirty="0"/>
              <a:t> dal 1936 (</a:t>
            </a:r>
            <a:r>
              <a:rPr lang="fr-BE" dirty="0" err="1"/>
              <a:t>guerra</a:t>
            </a:r>
            <a:r>
              <a:rPr lang="fr-BE" dirty="0"/>
              <a:t> di </a:t>
            </a:r>
            <a:r>
              <a:rPr lang="fr-BE" dirty="0" err="1"/>
              <a:t>Spagna</a:t>
            </a:r>
            <a:r>
              <a:rPr lang="fr-BE" dirty="0"/>
              <a:t>), </a:t>
            </a:r>
            <a:r>
              <a:rPr lang="fr-BE" i="1" dirty="0"/>
              <a:t>Cassandre</a:t>
            </a:r>
            <a:r>
              <a:rPr lang="fr-BE" dirty="0"/>
              <a:t> </a:t>
            </a:r>
            <a:r>
              <a:rPr lang="fr-BE" b="1" dirty="0">
                <a:solidFill>
                  <a:srgbClr val="FF0000"/>
                </a:solidFill>
              </a:rPr>
              <a:t>si orienta </a:t>
            </a:r>
            <a:r>
              <a:rPr lang="fr-BE" dirty="0"/>
              <a:t>sempre più </a:t>
            </a:r>
            <a:r>
              <a:rPr lang="fr-BE" b="1" dirty="0">
                <a:solidFill>
                  <a:srgbClr val="FF0000"/>
                </a:solidFill>
              </a:rPr>
              <a:t>a </a:t>
            </a:r>
            <a:r>
              <a:rPr lang="fr-BE" b="1" dirty="0" err="1">
                <a:solidFill>
                  <a:srgbClr val="FF0000"/>
                </a:solidFill>
              </a:rPr>
              <a:t>destra</a:t>
            </a:r>
            <a:r>
              <a:rPr lang="fr-BE" b="1" dirty="0">
                <a:solidFill>
                  <a:srgbClr val="FF0000"/>
                </a:solidFill>
              </a:rPr>
              <a:t> </a:t>
            </a:r>
            <a:r>
              <a:rPr lang="fr-BE" dirty="0"/>
              <a:t>e </a:t>
            </a:r>
            <a:r>
              <a:rPr lang="fr-BE" dirty="0" err="1"/>
              <a:t>sostiene</a:t>
            </a:r>
            <a:r>
              <a:rPr lang="fr-BE" dirty="0"/>
              <a:t> la </a:t>
            </a:r>
            <a:r>
              <a:rPr lang="fr-BE" b="1" dirty="0" err="1">
                <a:solidFill>
                  <a:srgbClr val="FF0000"/>
                </a:solidFill>
              </a:rPr>
              <a:t>ribellione</a:t>
            </a:r>
            <a:r>
              <a:rPr lang="fr-BE" b="1" dirty="0">
                <a:solidFill>
                  <a:srgbClr val="FF0000"/>
                </a:solidFill>
              </a:rPr>
              <a:t> </a:t>
            </a:r>
            <a:r>
              <a:rPr lang="fr-BE" b="1" dirty="0" err="1">
                <a:solidFill>
                  <a:srgbClr val="FF0000"/>
                </a:solidFill>
              </a:rPr>
              <a:t>militare</a:t>
            </a:r>
            <a:r>
              <a:rPr lang="fr-BE" b="1" dirty="0">
                <a:solidFill>
                  <a:srgbClr val="FF0000"/>
                </a:solidFill>
              </a:rPr>
              <a:t> </a:t>
            </a:r>
            <a:r>
              <a:rPr lang="fr-BE" b="1" dirty="0" err="1">
                <a:solidFill>
                  <a:srgbClr val="FF0000"/>
                </a:solidFill>
              </a:rPr>
              <a:t>spagnola</a:t>
            </a:r>
            <a:r>
              <a:rPr lang="fr-BE" dirty="0"/>
              <a:t>.</a:t>
            </a:r>
          </a:p>
          <a:p>
            <a:pPr marL="0" indent="0" algn="just">
              <a:buNone/>
            </a:pPr>
            <a:endParaRPr lang="fr-BE" dirty="0"/>
          </a:p>
          <a:p>
            <a:pPr marL="0" indent="0" algn="just">
              <a:buNone/>
            </a:pPr>
            <a:r>
              <a:rPr lang="fr-BE" b="1" dirty="0" err="1">
                <a:solidFill>
                  <a:srgbClr val="FF0000"/>
                </a:solidFill>
              </a:rPr>
              <a:t>Molti</a:t>
            </a:r>
            <a:r>
              <a:rPr lang="fr-BE" b="1" dirty="0">
                <a:solidFill>
                  <a:srgbClr val="FF0000"/>
                </a:solidFill>
              </a:rPr>
              <a:t> </a:t>
            </a:r>
            <a:r>
              <a:rPr lang="fr-BE" b="1" dirty="0" err="1">
                <a:solidFill>
                  <a:srgbClr val="FF0000"/>
                </a:solidFill>
              </a:rPr>
              <a:t>collaboratori</a:t>
            </a:r>
            <a:r>
              <a:rPr lang="fr-BE" b="1" dirty="0">
                <a:solidFill>
                  <a:srgbClr val="FF0000"/>
                </a:solidFill>
              </a:rPr>
              <a:t> </a:t>
            </a:r>
            <a:r>
              <a:rPr lang="fr-BE" b="1" dirty="0" err="1">
                <a:solidFill>
                  <a:srgbClr val="FF0000"/>
                </a:solidFill>
              </a:rPr>
              <a:t>lasciano</a:t>
            </a:r>
            <a:r>
              <a:rPr lang="fr-BE" b="1" dirty="0">
                <a:solidFill>
                  <a:srgbClr val="FF0000"/>
                </a:solidFill>
              </a:rPr>
              <a:t> la </a:t>
            </a:r>
            <a:r>
              <a:rPr lang="fr-BE" b="1" dirty="0" err="1">
                <a:solidFill>
                  <a:srgbClr val="FF0000"/>
                </a:solidFill>
              </a:rPr>
              <a:t>rivista</a:t>
            </a:r>
            <a:r>
              <a:rPr lang="fr-BE" dirty="0"/>
              <a:t>.</a:t>
            </a:r>
          </a:p>
          <a:p>
            <a:pPr marL="0" indent="0" algn="just">
              <a:buNone/>
            </a:pPr>
            <a:endParaRPr lang="fr-BE" dirty="0"/>
          </a:p>
          <a:p>
            <a:pPr marL="0" indent="0" algn="just">
              <a:buNone/>
            </a:pPr>
            <a:r>
              <a:rPr lang="fr-BE" dirty="0"/>
              <a:t>Robert Vivier è </a:t>
            </a:r>
            <a:r>
              <a:rPr lang="fr-BE" dirty="0" err="1"/>
              <a:t>uno</a:t>
            </a:r>
            <a:r>
              <a:rPr lang="fr-BE" dirty="0"/>
              <a:t> di </a:t>
            </a:r>
            <a:r>
              <a:rPr lang="fr-BE" dirty="0" err="1"/>
              <a:t>loro</a:t>
            </a:r>
            <a:r>
              <a:rPr lang="fr-BE" dirty="0"/>
              <a:t>.</a:t>
            </a:r>
          </a:p>
        </p:txBody>
      </p:sp>
    </p:spTree>
    <p:extLst>
      <p:ext uri="{BB962C8B-B14F-4D97-AF65-F5344CB8AC3E}">
        <p14:creationId xmlns:p14="http://schemas.microsoft.com/office/powerpoint/2010/main" val="3104732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FFCAAD-2DDE-90CB-5426-1BD27C2FCFEE}"/>
              </a:ext>
            </a:extLst>
          </p:cNvPr>
          <p:cNvSpPr>
            <a:spLocks noGrp="1"/>
          </p:cNvSpPr>
          <p:nvPr>
            <p:ph type="title"/>
          </p:nvPr>
        </p:nvSpPr>
        <p:spPr/>
        <p:txBody>
          <a:bodyPr>
            <a:normAutofit fontScale="90000"/>
          </a:bodyPr>
          <a:lstStyle/>
          <a:p>
            <a:pPr algn="ctr"/>
            <a:r>
              <a:rPr lang="fr-BE" dirty="0"/>
              <a:t>4.</a:t>
            </a:r>
            <a:br>
              <a:rPr lang="fr-BE" dirty="0"/>
            </a:br>
            <a:r>
              <a:rPr lang="fr-BE" dirty="0"/>
              <a:t>Al </a:t>
            </a:r>
            <a:r>
              <a:rPr lang="fr-BE" dirty="0" err="1"/>
              <a:t>servizio</a:t>
            </a:r>
            <a:r>
              <a:rPr lang="fr-BE" dirty="0"/>
              <a:t> </a:t>
            </a:r>
            <a:r>
              <a:rPr lang="fr-BE" dirty="0" err="1"/>
              <a:t>della</a:t>
            </a:r>
            <a:r>
              <a:rPr lang="fr-BE" dirty="0"/>
              <a:t> </a:t>
            </a:r>
            <a:r>
              <a:rPr lang="fr-BE" dirty="0" err="1"/>
              <a:t>poesia</a:t>
            </a:r>
            <a:r>
              <a:rPr lang="fr-BE" dirty="0"/>
              <a:t> </a:t>
            </a:r>
            <a:r>
              <a:rPr lang="fr-BE" dirty="0" err="1"/>
              <a:t>contemporanea</a:t>
            </a:r>
            <a:r>
              <a:rPr lang="fr-BE" dirty="0"/>
              <a:t>: la </a:t>
            </a:r>
            <a:r>
              <a:rPr lang="fr-BE" dirty="0" err="1"/>
              <a:t>collaborazione</a:t>
            </a:r>
            <a:r>
              <a:rPr lang="fr-BE" dirty="0"/>
              <a:t> al </a:t>
            </a:r>
            <a:r>
              <a:rPr lang="fr-BE" i="1" dirty="0"/>
              <a:t>Journal des poètes</a:t>
            </a:r>
          </a:p>
        </p:txBody>
      </p:sp>
      <p:sp>
        <p:nvSpPr>
          <p:cNvPr id="3" name="Espace réservé du texte 2">
            <a:extLst>
              <a:ext uri="{FF2B5EF4-FFF2-40B4-BE49-F238E27FC236}">
                <a16:creationId xmlns:a16="http://schemas.microsoft.com/office/drawing/2014/main" id="{7744EFA0-A1EF-40AB-BA7C-C6128ECD6B9E}"/>
              </a:ext>
            </a:extLst>
          </p:cNvPr>
          <p:cNvSpPr>
            <a:spLocks noGrp="1"/>
          </p:cNvSpPr>
          <p:nvPr>
            <p:ph type="body" idx="1"/>
          </p:nvPr>
        </p:nvSpPr>
        <p:spPr/>
        <p:txBody>
          <a:bodyPr/>
          <a:lstStyle/>
          <a:p>
            <a:endParaRPr lang="fr-BE" dirty="0"/>
          </a:p>
        </p:txBody>
      </p:sp>
    </p:spTree>
    <p:extLst>
      <p:ext uri="{BB962C8B-B14F-4D97-AF65-F5344CB8AC3E}">
        <p14:creationId xmlns:p14="http://schemas.microsoft.com/office/powerpoint/2010/main" val="3106932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F46920-CDE3-5110-2844-1B630ED4B73D}"/>
              </a:ext>
            </a:extLst>
          </p:cNvPr>
          <p:cNvSpPr>
            <a:spLocks noGrp="1"/>
          </p:cNvSpPr>
          <p:nvPr>
            <p:ph type="title"/>
          </p:nvPr>
        </p:nvSpPr>
        <p:spPr/>
        <p:txBody>
          <a:bodyPr/>
          <a:lstStyle/>
          <a:p>
            <a:r>
              <a:rPr lang="fr-BE" dirty="0"/>
              <a:t>L’</a:t>
            </a:r>
            <a:r>
              <a:rPr lang="fr-BE" dirty="0" err="1"/>
              <a:t>internazionale</a:t>
            </a:r>
            <a:r>
              <a:rPr lang="fr-BE" dirty="0"/>
              <a:t> dei </a:t>
            </a:r>
            <a:r>
              <a:rPr lang="fr-BE" dirty="0" err="1"/>
              <a:t>poeti</a:t>
            </a:r>
            <a:endParaRPr lang="fr-BE" dirty="0"/>
          </a:p>
        </p:txBody>
      </p:sp>
      <p:sp>
        <p:nvSpPr>
          <p:cNvPr id="3" name="Espace réservé du contenu 2">
            <a:extLst>
              <a:ext uri="{FF2B5EF4-FFF2-40B4-BE49-F238E27FC236}">
                <a16:creationId xmlns:a16="http://schemas.microsoft.com/office/drawing/2014/main" id="{3E8910EA-63F3-D69F-109F-224B2FED1D92}"/>
              </a:ext>
            </a:extLst>
          </p:cNvPr>
          <p:cNvSpPr>
            <a:spLocks noGrp="1"/>
          </p:cNvSpPr>
          <p:nvPr>
            <p:ph idx="1"/>
          </p:nvPr>
        </p:nvSpPr>
        <p:spPr/>
        <p:txBody>
          <a:bodyPr/>
          <a:lstStyle/>
          <a:p>
            <a:pPr marL="0" indent="0" algn="just">
              <a:buNone/>
            </a:pPr>
            <a:r>
              <a:rPr lang="fr-BE" b="1" dirty="0">
                <a:solidFill>
                  <a:srgbClr val="FF0000"/>
                </a:solidFill>
              </a:rPr>
              <a:t>4 </a:t>
            </a:r>
            <a:r>
              <a:rPr lang="fr-BE" b="1" dirty="0" err="1">
                <a:solidFill>
                  <a:srgbClr val="FF0000"/>
                </a:solidFill>
              </a:rPr>
              <a:t>aprile</a:t>
            </a:r>
            <a:r>
              <a:rPr lang="fr-BE" b="1" dirty="0">
                <a:solidFill>
                  <a:srgbClr val="FF0000"/>
                </a:solidFill>
              </a:rPr>
              <a:t> 1931</a:t>
            </a:r>
            <a:r>
              <a:rPr lang="fr-BE" dirty="0"/>
              <a:t>: </a:t>
            </a:r>
            <a:r>
              <a:rPr lang="fr-BE" dirty="0" err="1"/>
              <a:t>esce</a:t>
            </a:r>
            <a:r>
              <a:rPr lang="fr-BE" dirty="0"/>
              <a:t>, a Bruxelles, il 1° </a:t>
            </a:r>
            <a:r>
              <a:rPr lang="fr-BE" dirty="0" err="1"/>
              <a:t>numero</a:t>
            </a:r>
            <a:r>
              <a:rPr lang="fr-BE" dirty="0"/>
              <a:t> </a:t>
            </a:r>
            <a:r>
              <a:rPr lang="fr-BE" dirty="0" err="1"/>
              <a:t>del</a:t>
            </a:r>
            <a:r>
              <a:rPr lang="fr-BE" dirty="0"/>
              <a:t> </a:t>
            </a:r>
            <a:r>
              <a:rPr lang="fr-BE" i="1" dirty="0"/>
              <a:t>Journal des poètes</a:t>
            </a:r>
            <a:r>
              <a:rPr lang="fr-BE" dirty="0"/>
              <a:t>, </a:t>
            </a:r>
            <a:r>
              <a:rPr lang="fr-BE" dirty="0" err="1"/>
              <a:t>creato</a:t>
            </a:r>
            <a:r>
              <a:rPr lang="fr-BE" dirty="0"/>
              <a:t> e </a:t>
            </a:r>
            <a:r>
              <a:rPr lang="fr-BE" dirty="0" err="1"/>
              <a:t>diretto</a:t>
            </a:r>
            <a:r>
              <a:rPr lang="fr-BE" dirty="0"/>
              <a:t> dal </a:t>
            </a:r>
            <a:r>
              <a:rPr lang="fr-BE" dirty="0" err="1"/>
              <a:t>poeta</a:t>
            </a:r>
            <a:r>
              <a:rPr lang="fr-BE" dirty="0"/>
              <a:t>, </a:t>
            </a:r>
            <a:r>
              <a:rPr lang="fr-BE" dirty="0" err="1"/>
              <a:t>giornalista</a:t>
            </a:r>
            <a:r>
              <a:rPr lang="fr-BE" dirty="0"/>
              <a:t> e </a:t>
            </a:r>
            <a:r>
              <a:rPr lang="fr-BE" dirty="0" err="1"/>
              <a:t>pittore</a:t>
            </a:r>
            <a:r>
              <a:rPr lang="fr-BE" dirty="0"/>
              <a:t> Pierre-Louis </a:t>
            </a:r>
            <a:r>
              <a:rPr lang="fr-BE" dirty="0" err="1"/>
              <a:t>Flouquet</a:t>
            </a:r>
            <a:r>
              <a:rPr lang="fr-BE" dirty="0"/>
              <a:t> (1900-1967).</a:t>
            </a:r>
          </a:p>
          <a:p>
            <a:pPr marL="0" indent="0" algn="just">
              <a:buNone/>
            </a:pPr>
            <a:endParaRPr lang="fr-BE" dirty="0"/>
          </a:p>
          <a:p>
            <a:pPr marL="0" indent="0" algn="just">
              <a:buNone/>
            </a:pPr>
            <a:r>
              <a:rPr lang="fr-BE" dirty="0"/>
              <a:t>Grande </a:t>
            </a:r>
            <a:r>
              <a:rPr lang="fr-BE" dirty="0" err="1"/>
              <a:t>interesse</a:t>
            </a:r>
            <a:r>
              <a:rPr lang="fr-BE" dirty="0"/>
              <a:t> per la </a:t>
            </a:r>
            <a:r>
              <a:rPr lang="fr-BE" b="1" dirty="0" err="1">
                <a:solidFill>
                  <a:srgbClr val="FF0000"/>
                </a:solidFill>
              </a:rPr>
              <a:t>poesia</a:t>
            </a:r>
            <a:r>
              <a:rPr lang="fr-BE" b="1" dirty="0">
                <a:solidFill>
                  <a:srgbClr val="FF0000"/>
                </a:solidFill>
              </a:rPr>
              <a:t> </a:t>
            </a:r>
            <a:r>
              <a:rPr lang="fr-BE" b="1" dirty="0" err="1">
                <a:solidFill>
                  <a:srgbClr val="FF0000"/>
                </a:solidFill>
              </a:rPr>
              <a:t>straniera</a:t>
            </a:r>
            <a:r>
              <a:rPr lang="fr-BE" b="1" dirty="0">
                <a:solidFill>
                  <a:srgbClr val="FF0000"/>
                </a:solidFill>
              </a:rPr>
              <a:t> </a:t>
            </a:r>
            <a:r>
              <a:rPr lang="fr-BE" dirty="0"/>
              <a:t>e la </a:t>
            </a:r>
            <a:r>
              <a:rPr lang="fr-BE" b="1" dirty="0" err="1">
                <a:solidFill>
                  <a:srgbClr val="FF0000"/>
                </a:solidFill>
              </a:rPr>
              <a:t>produzione</a:t>
            </a:r>
            <a:r>
              <a:rPr lang="fr-BE" b="1" dirty="0">
                <a:solidFill>
                  <a:srgbClr val="FF0000"/>
                </a:solidFill>
              </a:rPr>
              <a:t> </a:t>
            </a:r>
            <a:r>
              <a:rPr lang="fr-BE" b="1" dirty="0" err="1">
                <a:solidFill>
                  <a:srgbClr val="FF0000"/>
                </a:solidFill>
              </a:rPr>
              <a:t>contemporanea</a:t>
            </a:r>
            <a:r>
              <a:rPr lang="fr-BE" dirty="0"/>
              <a:t>.</a:t>
            </a:r>
          </a:p>
          <a:p>
            <a:pPr marL="0" indent="0" algn="just">
              <a:buNone/>
            </a:pPr>
            <a:endParaRPr lang="fr-BE" dirty="0"/>
          </a:p>
          <a:p>
            <a:pPr marL="0" indent="0" algn="just">
              <a:buNone/>
            </a:pPr>
            <a:r>
              <a:rPr lang="fr-BE" dirty="0" err="1"/>
              <a:t>Articoli</a:t>
            </a:r>
            <a:r>
              <a:rPr lang="fr-BE" dirty="0"/>
              <a:t> </a:t>
            </a:r>
            <a:r>
              <a:rPr lang="fr-BE" dirty="0" err="1"/>
              <a:t>sulla</a:t>
            </a:r>
            <a:r>
              <a:rPr lang="fr-BE" dirty="0"/>
              <a:t> </a:t>
            </a:r>
            <a:r>
              <a:rPr lang="fr-BE" dirty="0" err="1"/>
              <a:t>poesia</a:t>
            </a:r>
            <a:r>
              <a:rPr lang="fr-BE" dirty="0"/>
              <a:t> </a:t>
            </a:r>
            <a:r>
              <a:rPr lang="fr-BE" dirty="0" err="1"/>
              <a:t>contemporanea</a:t>
            </a:r>
            <a:r>
              <a:rPr lang="fr-BE" dirty="0"/>
              <a:t> </a:t>
            </a:r>
            <a:r>
              <a:rPr lang="fr-BE" dirty="0" err="1"/>
              <a:t>rumena</a:t>
            </a:r>
            <a:r>
              <a:rPr lang="fr-BE" dirty="0"/>
              <a:t>, </a:t>
            </a:r>
            <a:r>
              <a:rPr lang="fr-BE" dirty="0" err="1"/>
              <a:t>russa</a:t>
            </a:r>
            <a:r>
              <a:rPr lang="fr-BE" dirty="0"/>
              <a:t>, </a:t>
            </a:r>
            <a:r>
              <a:rPr lang="fr-BE" dirty="0" err="1"/>
              <a:t>tedesca</a:t>
            </a:r>
            <a:r>
              <a:rPr lang="fr-BE" dirty="0"/>
              <a:t>, </a:t>
            </a:r>
            <a:r>
              <a:rPr lang="fr-BE" dirty="0" err="1"/>
              <a:t>estone</a:t>
            </a:r>
            <a:r>
              <a:rPr lang="fr-BE" dirty="0"/>
              <a:t>, </a:t>
            </a:r>
            <a:r>
              <a:rPr lang="fr-BE" dirty="0" err="1"/>
              <a:t>portoghese</a:t>
            </a:r>
            <a:r>
              <a:rPr lang="fr-BE" dirty="0"/>
              <a:t>, etc.</a:t>
            </a:r>
          </a:p>
        </p:txBody>
      </p:sp>
    </p:spTree>
    <p:extLst>
      <p:ext uri="{BB962C8B-B14F-4D97-AF65-F5344CB8AC3E}">
        <p14:creationId xmlns:p14="http://schemas.microsoft.com/office/powerpoint/2010/main" val="27875737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F025DB-6849-B877-30CE-E0F8F9E62332}"/>
              </a:ext>
            </a:extLst>
          </p:cNvPr>
          <p:cNvSpPr>
            <a:spLocks noGrp="1"/>
          </p:cNvSpPr>
          <p:nvPr>
            <p:ph type="title"/>
          </p:nvPr>
        </p:nvSpPr>
        <p:spPr/>
        <p:txBody>
          <a:bodyPr/>
          <a:lstStyle/>
          <a:p>
            <a:pPr algn="just"/>
            <a:r>
              <a:rPr lang="fr-BE" i="1" dirty="0"/>
              <a:t>Le journal des poètes </a:t>
            </a:r>
            <a:r>
              <a:rPr lang="fr-BE" dirty="0"/>
              <a:t>(1</a:t>
            </a:r>
            <a:r>
              <a:rPr lang="fr-BE" baseline="30000" dirty="0"/>
              <a:t>a</a:t>
            </a:r>
            <a:r>
              <a:rPr lang="fr-BE" dirty="0"/>
              <a:t> </a:t>
            </a:r>
            <a:r>
              <a:rPr lang="fr-BE" dirty="0" err="1"/>
              <a:t>serie</a:t>
            </a:r>
            <a:r>
              <a:rPr lang="fr-BE" dirty="0"/>
              <a:t>)</a:t>
            </a:r>
          </a:p>
        </p:txBody>
      </p:sp>
      <p:pic>
        <p:nvPicPr>
          <p:cNvPr id="6" name="Espace réservé pour une image  5">
            <a:extLst>
              <a:ext uri="{FF2B5EF4-FFF2-40B4-BE49-F238E27FC236}">
                <a16:creationId xmlns:a16="http://schemas.microsoft.com/office/drawing/2014/main" id="{1A3F0CB5-3939-91B7-85C4-9CE8F987495F}"/>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468" r="2468"/>
          <a:stretch>
            <a:fillRect/>
          </a:stretch>
        </p:blipFill>
        <p:spPr/>
      </p:pic>
      <p:sp>
        <p:nvSpPr>
          <p:cNvPr id="4" name="Espace réservé du texte 3">
            <a:extLst>
              <a:ext uri="{FF2B5EF4-FFF2-40B4-BE49-F238E27FC236}">
                <a16:creationId xmlns:a16="http://schemas.microsoft.com/office/drawing/2014/main" id="{5DF4AD38-2678-8970-D0A2-21D3F9FA63D0}"/>
              </a:ext>
            </a:extLst>
          </p:cNvPr>
          <p:cNvSpPr>
            <a:spLocks noGrp="1"/>
          </p:cNvSpPr>
          <p:nvPr>
            <p:ph type="body" sz="half" idx="2"/>
          </p:nvPr>
        </p:nvSpPr>
        <p:spPr/>
        <p:txBody>
          <a:bodyPr/>
          <a:lstStyle/>
          <a:p>
            <a:endParaRPr lang="fr-BE" dirty="0"/>
          </a:p>
        </p:txBody>
      </p:sp>
    </p:spTree>
    <p:extLst>
      <p:ext uri="{BB962C8B-B14F-4D97-AF65-F5344CB8AC3E}">
        <p14:creationId xmlns:p14="http://schemas.microsoft.com/office/powerpoint/2010/main" val="33424705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C08495-DE1C-7C3A-E32C-ED7E090074EA}"/>
              </a:ext>
            </a:extLst>
          </p:cNvPr>
          <p:cNvSpPr>
            <a:spLocks noGrp="1"/>
          </p:cNvSpPr>
          <p:nvPr>
            <p:ph type="title"/>
          </p:nvPr>
        </p:nvSpPr>
        <p:spPr/>
        <p:txBody>
          <a:bodyPr/>
          <a:lstStyle/>
          <a:p>
            <a:r>
              <a:rPr lang="fr-BE" dirty="0" err="1"/>
              <a:t>Tradurre</a:t>
            </a:r>
            <a:r>
              <a:rPr lang="fr-BE" dirty="0"/>
              <a:t> la </a:t>
            </a:r>
            <a:r>
              <a:rPr lang="fr-BE" dirty="0" err="1"/>
              <a:t>poesia</a:t>
            </a:r>
            <a:r>
              <a:rPr lang="fr-BE" dirty="0"/>
              <a:t> </a:t>
            </a:r>
            <a:r>
              <a:rPr lang="fr-BE" dirty="0" err="1"/>
              <a:t>contemporanea</a:t>
            </a:r>
            <a:r>
              <a:rPr lang="fr-BE" dirty="0"/>
              <a:t> (1)</a:t>
            </a:r>
            <a:endParaRPr lang="fr-BE" i="1" dirty="0"/>
          </a:p>
        </p:txBody>
      </p:sp>
      <p:sp>
        <p:nvSpPr>
          <p:cNvPr id="3" name="Espace réservé du contenu 2">
            <a:extLst>
              <a:ext uri="{FF2B5EF4-FFF2-40B4-BE49-F238E27FC236}">
                <a16:creationId xmlns:a16="http://schemas.microsoft.com/office/drawing/2014/main" id="{FBF03EED-A569-078A-FE6A-5CBC110EBBBE}"/>
              </a:ext>
            </a:extLst>
          </p:cNvPr>
          <p:cNvSpPr>
            <a:spLocks noGrp="1"/>
          </p:cNvSpPr>
          <p:nvPr>
            <p:ph idx="1"/>
          </p:nvPr>
        </p:nvSpPr>
        <p:spPr/>
        <p:txBody>
          <a:bodyPr>
            <a:normAutofit/>
          </a:bodyPr>
          <a:lstStyle/>
          <a:p>
            <a:pPr marL="0" indent="0" algn="just">
              <a:buNone/>
            </a:pPr>
            <a:r>
              <a:rPr lang="fr-BE" dirty="0"/>
              <a:t>Se </a:t>
            </a:r>
            <a:r>
              <a:rPr lang="fr-BE" i="1" dirty="0"/>
              <a:t>Le flambeau </a:t>
            </a:r>
            <a:r>
              <a:rPr lang="fr-BE" dirty="0"/>
              <a:t>e </a:t>
            </a:r>
            <a:r>
              <a:rPr lang="fr-BE" i="1" dirty="0"/>
              <a:t>Cassandre </a:t>
            </a:r>
            <a:r>
              <a:rPr lang="fr-BE" dirty="0" err="1"/>
              <a:t>pubblicarono</a:t>
            </a:r>
            <a:r>
              <a:rPr lang="fr-BE" dirty="0"/>
              <a:t> </a:t>
            </a:r>
            <a:r>
              <a:rPr lang="fr-BE" dirty="0" err="1"/>
              <a:t>prevalentemente</a:t>
            </a:r>
            <a:r>
              <a:rPr lang="fr-BE" dirty="0"/>
              <a:t> </a:t>
            </a:r>
            <a:r>
              <a:rPr lang="fr-BE" b="1" dirty="0" err="1">
                <a:solidFill>
                  <a:srgbClr val="FF0000"/>
                </a:solidFill>
              </a:rPr>
              <a:t>saggi</a:t>
            </a:r>
            <a:r>
              <a:rPr lang="fr-BE" b="1" dirty="0">
                <a:solidFill>
                  <a:srgbClr val="FF0000"/>
                </a:solidFill>
              </a:rPr>
              <a:t> </a:t>
            </a:r>
            <a:r>
              <a:rPr lang="fr-BE" b="1" dirty="0" err="1">
                <a:solidFill>
                  <a:srgbClr val="FF0000"/>
                </a:solidFill>
              </a:rPr>
              <a:t>critici</a:t>
            </a:r>
            <a:r>
              <a:rPr lang="fr-BE" dirty="0"/>
              <a:t> di Vivier, </a:t>
            </a:r>
            <a:r>
              <a:rPr lang="fr-BE" i="1" dirty="0"/>
              <a:t>Le journal des poètes </a:t>
            </a:r>
            <a:r>
              <a:rPr lang="fr-BE" dirty="0" err="1"/>
              <a:t>ospiterà</a:t>
            </a:r>
            <a:r>
              <a:rPr lang="fr-BE" dirty="0"/>
              <a:t> </a:t>
            </a:r>
            <a:r>
              <a:rPr lang="fr-BE" dirty="0" err="1"/>
              <a:t>soprattutto</a:t>
            </a:r>
            <a:r>
              <a:rPr lang="fr-BE" dirty="0"/>
              <a:t> </a:t>
            </a:r>
            <a:r>
              <a:rPr lang="fr-BE" b="1" dirty="0" err="1">
                <a:solidFill>
                  <a:srgbClr val="FF0000"/>
                </a:solidFill>
              </a:rPr>
              <a:t>traduzioni</a:t>
            </a:r>
            <a:r>
              <a:rPr lang="fr-BE" dirty="0"/>
              <a:t> </a:t>
            </a:r>
            <a:r>
              <a:rPr lang="fr-BE" dirty="0" err="1"/>
              <a:t>realizzate</a:t>
            </a:r>
            <a:r>
              <a:rPr lang="fr-BE" dirty="0"/>
              <a:t> </a:t>
            </a:r>
            <a:r>
              <a:rPr lang="fr-BE" dirty="0" err="1"/>
              <a:t>dall’italianista</a:t>
            </a:r>
            <a:r>
              <a:rPr lang="fr-BE" dirty="0"/>
              <a:t> </a:t>
            </a:r>
            <a:r>
              <a:rPr lang="fr-BE" dirty="0" err="1"/>
              <a:t>belga</a:t>
            </a:r>
            <a:r>
              <a:rPr lang="fr-BE" dirty="0"/>
              <a:t>.</a:t>
            </a:r>
          </a:p>
        </p:txBody>
      </p:sp>
    </p:spTree>
    <p:extLst>
      <p:ext uri="{BB962C8B-B14F-4D97-AF65-F5344CB8AC3E}">
        <p14:creationId xmlns:p14="http://schemas.microsoft.com/office/powerpoint/2010/main" val="38950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55441C-31AC-A2AB-CB6D-6E3FB3C34881}"/>
              </a:ext>
            </a:extLst>
          </p:cNvPr>
          <p:cNvSpPr>
            <a:spLocks noGrp="1"/>
          </p:cNvSpPr>
          <p:nvPr>
            <p:ph type="title"/>
          </p:nvPr>
        </p:nvSpPr>
        <p:spPr/>
        <p:txBody>
          <a:bodyPr/>
          <a:lstStyle/>
          <a:p>
            <a:r>
              <a:rPr lang="fr-BE" dirty="0" err="1"/>
              <a:t>Tradurre</a:t>
            </a:r>
            <a:r>
              <a:rPr lang="fr-BE" dirty="0"/>
              <a:t> la </a:t>
            </a:r>
            <a:r>
              <a:rPr lang="fr-BE" dirty="0" err="1"/>
              <a:t>poesia</a:t>
            </a:r>
            <a:r>
              <a:rPr lang="fr-BE" dirty="0"/>
              <a:t> </a:t>
            </a:r>
            <a:r>
              <a:rPr lang="fr-BE" dirty="0" err="1"/>
              <a:t>contemporanea</a:t>
            </a:r>
            <a:r>
              <a:rPr lang="fr-BE" dirty="0"/>
              <a:t> (2)</a:t>
            </a:r>
          </a:p>
        </p:txBody>
      </p:sp>
      <p:sp>
        <p:nvSpPr>
          <p:cNvPr id="3" name="Espace réservé du contenu 2">
            <a:extLst>
              <a:ext uri="{FF2B5EF4-FFF2-40B4-BE49-F238E27FC236}">
                <a16:creationId xmlns:a16="http://schemas.microsoft.com/office/drawing/2014/main" id="{17AC328B-B8EC-CB4A-EB74-F3E15AB4C27E}"/>
              </a:ext>
            </a:extLst>
          </p:cNvPr>
          <p:cNvSpPr>
            <a:spLocks noGrp="1"/>
          </p:cNvSpPr>
          <p:nvPr>
            <p:ph idx="1"/>
          </p:nvPr>
        </p:nvSpPr>
        <p:spPr/>
        <p:txBody>
          <a:bodyPr>
            <a:normAutofit fontScale="70000" lnSpcReduction="20000"/>
          </a:bodyPr>
          <a:lstStyle/>
          <a:p>
            <a:pPr marL="0" indent="0" algn="just">
              <a:buNone/>
            </a:pPr>
            <a:r>
              <a:rPr lang="fr-BE" sz="2800" dirty="0">
                <a:effectLst/>
                <a:ea typeface="Times New Roman" panose="02020603050405020304" pitchFamily="18" charset="0"/>
              </a:rPr>
              <a:t>« Un poème d’Eugenio Montale » [« Ne nous demande pas le verbe qui libère »], traduit par Robert Vivier, II, 3, 29 décembre 1921, p. 2 </a:t>
            </a:r>
            <a:endParaRPr lang="fr-BE" sz="2800" dirty="0">
              <a:ea typeface="Times New Roman" panose="02020603050405020304" pitchFamily="18" charset="0"/>
            </a:endParaRPr>
          </a:p>
          <a:p>
            <a:pPr marL="0" indent="0" algn="just">
              <a:buNone/>
            </a:pPr>
            <a:r>
              <a:rPr lang="fr-BE" sz="2800" dirty="0">
                <a:effectLst/>
                <a:ea typeface="Times New Roman" panose="02020603050405020304" pitchFamily="18" charset="0"/>
              </a:rPr>
              <a:t>« Deux poèmes de Quasimodo » (</a:t>
            </a:r>
            <a:r>
              <a:rPr lang="fr-BE" sz="2800" i="1" dirty="0">
                <a:effectLst/>
                <a:ea typeface="Times New Roman" panose="02020603050405020304" pitchFamily="18" charset="0"/>
              </a:rPr>
              <a:t>Terre</a:t>
            </a:r>
            <a:r>
              <a:rPr lang="fr-BE" sz="2800" dirty="0">
                <a:effectLst/>
                <a:ea typeface="Times New Roman" panose="02020603050405020304" pitchFamily="18" charset="0"/>
              </a:rPr>
              <a:t> [« O nuit, ombres sereines »] et </a:t>
            </a:r>
            <a:r>
              <a:rPr lang="fr-BE" sz="2800" i="1" dirty="0">
                <a:effectLst/>
                <a:ea typeface="Times New Roman" panose="02020603050405020304" pitchFamily="18" charset="0"/>
              </a:rPr>
              <a:t>Confessions</a:t>
            </a:r>
            <a:r>
              <a:rPr lang="fr-BE" sz="2800" dirty="0">
                <a:effectLst/>
                <a:ea typeface="Times New Roman" panose="02020603050405020304" pitchFamily="18" charset="0"/>
              </a:rPr>
              <a:t> [« Tu me trouves désert, Seigneur] »), traduits par Robert Vivier, in </a:t>
            </a:r>
            <a:r>
              <a:rPr lang="fr-BE" sz="2800" i="1" dirty="0">
                <a:effectLst/>
                <a:ea typeface="Times New Roman" panose="02020603050405020304" pitchFamily="18" charset="0"/>
              </a:rPr>
              <a:t>Ibidem</a:t>
            </a:r>
            <a:r>
              <a:rPr lang="fr-BE" sz="2800" dirty="0">
                <a:effectLst/>
                <a:ea typeface="Times New Roman" panose="02020603050405020304" pitchFamily="18" charset="0"/>
              </a:rPr>
              <a:t>, p. 2. </a:t>
            </a:r>
          </a:p>
          <a:p>
            <a:pPr marL="0" indent="0" algn="just">
              <a:buNone/>
            </a:pPr>
            <a:r>
              <a:rPr lang="fr-FR" sz="2800" dirty="0">
                <a:effectLst/>
                <a:ea typeface="Times New Roman" panose="02020603050405020304" pitchFamily="18" charset="0"/>
              </a:rPr>
              <a:t>Gino Novelli, </a:t>
            </a:r>
            <a:r>
              <a:rPr lang="fr-FR" sz="2800" i="1" dirty="0">
                <a:effectLst/>
                <a:ea typeface="Times New Roman" panose="02020603050405020304" pitchFamily="18" charset="0"/>
              </a:rPr>
              <a:t>La mort</a:t>
            </a:r>
            <a:r>
              <a:rPr lang="fr-FR" sz="2800" dirty="0">
                <a:effectLst/>
                <a:ea typeface="Times New Roman" panose="02020603050405020304" pitchFamily="18" charset="0"/>
              </a:rPr>
              <a:t> [« Dehors, les étoiles, et de blancs spectres sur la mer »], </a:t>
            </a:r>
            <a:r>
              <a:rPr lang="fr-FR" sz="2800" i="1" dirty="0">
                <a:effectLst/>
                <a:ea typeface="Times New Roman" panose="02020603050405020304" pitchFamily="18" charset="0"/>
              </a:rPr>
              <a:t>Vérité</a:t>
            </a:r>
            <a:r>
              <a:rPr lang="fr-FR" sz="2800" dirty="0">
                <a:effectLst/>
                <a:ea typeface="Times New Roman" panose="02020603050405020304" pitchFamily="18" charset="0"/>
              </a:rPr>
              <a:t> [« Tous les festons d’étoiles sont tombés dans la mer »], III, 7, 22 janvier 1933, p. 2 ; </a:t>
            </a:r>
          </a:p>
          <a:p>
            <a:pPr marL="0" indent="0" algn="just">
              <a:buNone/>
            </a:pPr>
            <a:r>
              <a:rPr lang="fr-FR" sz="2800" dirty="0">
                <a:effectLst/>
                <a:ea typeface="Times New Roman" panose="02020603050405020304" pitchFamily="18" charset="0"/>
              </a:rPr>
              <a:t>Piero </a:t>
            </a:r>
            <a:r>
              <a:rPr lang="fr-FR" sz="2800" dirty="0" err="1">
                <a:effectLst/>
                <a:ea typeface="Times New Roman" panose="02020603050405020304" pitchFamily="18" charset="0"/>
              </a:rPr>
              <a:t>Jahier</a:t>
            </a:r>
            <a:r>
              <a:rPr lang="fr-FR" sz="2800" dirty="0">
                <a:effectLst/>
                <a:ea typeface="Times New Roman" panose="02020603050405020304" pitchFamily="18" charset="0"/>
              </a:rPr>
              <a:t>, </a:t>
            </a:r>
            <a:r>
              <a:rPr lang="fr-FR" sz="2800" i="1" dirty="0">
                <a:effectLst/>
                <a:ea typeface="Times New Roman" panose="02020603050405020304" pitchFamily="18" charset="0"/>
              </a:rPr>
              <a:t>Chant de l’épouse</a:t>
            </a:r>
            <a:r>
              <a:rPr lang="fr-FR" sz="2800" dirty="0">
                <a:effectLst/>
                <a:ea typeface="Times New Roman" panose="02020603050405020304" pitchFamily="18" charset="0"/>
              </a:rPr>
              <a:t> [« Si les planches embaument le goudron], IV, 6, 29 avril 1934, p. 2 ; </a:t>
            </a:r>
          </a:p>
          <a:p>
            <a:pPr marL="0" indent="0" algn="just">
              <a:buNone/>
            </a:pPr>
            <a:r>
              <a:rPr lang="fr-FR" sz="2800" dirty="0">
                <a:effectLst/>
                <a:ea typeface="Times New Roman" panose="02020603050405020304" pitchFamily="18" charset="0"/>
              </a:rPr>
              <a:t>Eugenio Montale, </a:t>
            </a:r>
            <a:r>
              <a:rPr lang="fr-FR" sz="2800" i="1" dirty="0">
                <a:effectLst/>
                <a:ea typeface="Times New Roman" panose="02020603050405020304" pitchFamily="18" charset="0"/>
              </a:rPr>
              <a:t>La maison au bord de la mer</a:t>
            </a:r>
            <a:r>
              <a:rPr lang="fr-FR" sz="2800" dirty="0">
                <a:effectLst/>
                <a:ea typeface="Times New Roman" panose="02020603050405020304" pitchFamily="18" charset="0"/>
              </a:rPr>
              <a:t> [« Le voyage s’arrête ici »], IV, 8, 30 juin 1934 ; </a:t>
            </a:r>
          </a:p>
          <a:p>
            <a:pPr marL="0" indent="0" algn="just">
              <a:buNone/>
            </a:pPr>
            <a:r>
              <a:rPr lang="fr-FR" sz="2800" dirty="0">
                <a:effectLst/>
                <a:ea typeface="Times New Roman" panose="02020603050405020304" pitchFamily="18" charset="0"/>
              </a:rPr>
              <a:t>Umberto Saba, </a:t>
            </a:r>
            <a:r>
              <a:rPr lang="fr-FR" sz="2800" i="1" dirty="0">
                <a:effectLst/>
                <a:ea typeface="Times New Roman" panose="02020603050405020304" pitchFamily="18" charset="0"/>
              </a:rPr>
              <a:t>Le troupeau </a:t>
            </a:r>
            <a:r>
              <a:rPr lang="fr-FR" sz="2800" dirty="0">
                <a:effectLst/>
                <a:ea typeface="Times New Roman" panose="02020603050405020304" pitchFamily="18" charset="0"/>
              </a:rPr>
              <a:t>[« Troupeau, qui par le soir poudreux traverses l’air »], V, 1, 2 février 1935, p. 4 ;</a:t>
            </a:r>
          </a:p>
          <a:p>
            <a:pPr marL="0" indent="0" algn="just">
              <a:buNone/>
            </a:pPr>
            <a:r>
              <a:rPr lang="fr-FR" sz="2800" dirty="0">
                <a:effectLst/>
                <a:ea typeface="Times New Roman" panose="02020603050405020304" pitchFamily="18" charset="0"/>
              </a:rPr>
              <a:t> Riccardo </a:t>
            </a:r>
            <a:r>
              <a:rPr lang="fr-FR" sz="2800" dirty="0" err="1">
                <a:effectLst/>
                <a:ea typeface="Times New Roman" panose="02020603050405020304" pitchFamily="18" charset="0"/>
              </a:rPr>
              <a:t>Bacchelli</a:t>
            </a:r>
            <a:r>
              <a:rPr lang="fr-FR" sz="2800" dirty="0">
                <a:effectLst/>
                <a:ea typeface="Times New Roman" panose="02020603050405020304" pitchFamily="18" charset="0"/>
              </a:rPr>
              <a:t>, « Je touche ce corps, le mien », V, 9, 16 novembre 1935 ;</a:t>
            </a:r>
          </a:p>
          <a:p>
            <a:pPr marL="0" indent="0" algn="just">
              <a:buNone/>
            </a:pPr>
            <a:r>
              <a:rPr lang="fr-FR" sz="2800" dirty="0">
                <a:effectLst/>
                <a:ea typeface="Times New Roman" panose="02020603050405020304" pitchFamily="18" charset="0"/>
              </a:rPr>
              <a:t> </a:t>
            </a:r>
            <a:r>
              <a:rPr lang="fr-FR" sz="2800" dirty="0" err="1">
                <a:effectLst/>
                <a:ea typeface="Times New Roman" panose="02020603050405020304" pitchFamily="18" charset="0"/>
              </a:rPr>
              <a:t>Sibilla</a:t>
            </a:r>
            <a:r>
              <a:rPr lang="fr-FR" sz="2800" dirty="0">
                <a:effectLst/>
                <a:ea typeface="Times New Roman" panose="02020603050405020304" pitchFamily="18" charset="0"/>
              </a:rPr>
              <a:t> </a:t>
            </a:r>
            <a:r>
              <a:rPr lang="fr-FR" sz="2800" dirty="0" err="1">
                <a:effectLst/>
                <a:ea typeface="Times New Roman" panose="02020603050405020304" pitchFamily="18" charset="0"/>
              </a:rPr>
              <a:t>Aleramo</a:t>
            </a:r>
            <a:r>
              <a:rPr lang="fr-FR" sz="2800" dirty="0">
                <a:effectLst/>
                <a:ea typeface="Times New Roman" panose="02020603050405020304" pitchFamily="18" charset="0"/>
              </a:rPr>
              <a:t>, « Encore aujourd’hui, dans la foule », </a:t>
            </a:r>
            <a:r>
              <a:rPr lang="fr-FR" sz="2800" i="1" dirty="0">
                <a:effectLst/>
                <a:ea typeface="Times New Roman" panose="02020603050405020304" pitchFamily="18" charset="0"/>
              </a:rPr>
              <a:t>ibidem </a:t>
            </a:r>
            <a:r>
              <a:rPr lang="fr-FR" sz="2800" dirty="0">
                <a:effectLst/>
                <a:ea typeface="Times New Roman" panose="02020603050405020304" pitchFamily="18" charset="0"/>
              </a:rPr>
              <a:t>; </a:t>
            </a:r>
          </a:p>
          <a:p>
            <a:pPr marL="0" indent="0" algn="just">
              <a:buNone/>
            </a:pPr>
            <a:r>
              <a:rPr lang="fr-FR" sz="2800" dirty="0">
                <a:effectLst/>
                <a:ea typeface="Times New Roman" panose="02020603050405020304" pitchFamily="18" charset="0"/>
              </a:rPr>
              <a:t>Aldo </a:t>
            </a:r>
            <a:r>
              <a:rPr lang="fr-FR" sz="2800" dirty="0" err="1">
                <a:effectLst/>
                <a:ea typeface="Times New Roman" panose="02020603050405020304" pitchFamily="18" charset="0"/>
              </a:rPr>
              <a:t>Capasso</a:t>
            </a:r>
            <a:r>
              <a:rPr lang="fr-FR" sz="2800" dirty="0">
                <a:effectLst/>
                <a:ea typeface="Times New Roman" panose="02020603050405020304" pitchFamily="18" charset="0"/>
              </a:rPr>
              <a:t>, « Tu es seule parfois », </a:t>
            </a:r>
            <a:r>
              <a:rPr lang="fr-BE" sz="2800" dirty="0">
                <a:effectLst/>
                <a:ea typeface="Times New Roman" panose="02020603050405020304" pitchFamily="18" charset="0"/>
              </a:rPr>
              <a:t>V, 10, 25 décembre 1935, p. 3 </a:t>
            </a:r>
            <a:endParaRPr lang="fr-BE" dirty="0"/>
          </a:p>
          <a:p>
            <a:pPr marL="0" indent="0">
              <a:buNone/>
            </a:pPr>
            <a:endParaRPr lang="fr-BE" dirty="0"/>
          </a:p>
        </p:txBody>
      </p:sp>
    </p:spTree>
    <p:extLst>
      <p:ext uri="{BB962C8B-B14F-4D97-AF65-F5344CB8AC3E}">
        <p14:creationId xmlns:p14="http://schemas.microsoft.com/office/powerpoint/2010/main" val="111343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20FF6B-CA05-8DD9-3430-9323C34B8AEA}"/>
              </a:ext>
            </a:extLst>
          </p:cNvPr>
          <p:cNvSpPr>
            <a:spLocks noGrp="1"/>
          </p:cNvSpPr>
          <p:nvPr>
            <p:ph type="title"/>
          </p:nvPr>
        </p:nvSpPr>
        <p:spPr/>
        <p:txBody>
          <a:bodyPr/>
          <a:lstStyle/>
          <a:p>
            <a:pPr algn="ctr"/>
            <a:r>
              <a:rPr lang="fr-BE" dirty="0"/>
              <a:t>1.</a:t>
            </a:r>
            <a:br>
              <a:rPr lang="fr-BE" dirty="0"/>
            </a:br>
            <a:r>
              <a:rPr lang="fr-BE" dirty="0"/>
              <a:t>Un </a:t>
            </a:r>
            <a:r>
              <a:rPr lang="fr-BE" dirty="0" err="1"/>
              <a:t>italianista</a:t>
            </a:r>
            <a:r>
              <a:rPr lang="fr-BE" dirty="0"/>
              <a:t> per </a:t>
            </a:r>
            <a:r>
              <a:rPr lang="fr-BE" dirty="0" err="1"/>
              <a:t>caso</a:t>
            </a:r>
            <a:endParaRPr lang="fr-BE" dirty="0"/>
          </a:p>
        </p:txBody>
      </p:sp>
      <p:sp>
        <p:nvSpPr>
          <p:cNvPr id="3" name="Espace réservé du texte 2">
            <a:extLst>
              <a:ext uri="{FF2B5EF4-FFF2-40B4-BE49-F238E27FC236}">
                <a16:creationId xmlns:a16="http://schemas.microsoft.com/office/drawing/2014/main" id="{2EFC86F7-2EC7-FD5B-CB67-AB0A70BF060D}"/>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925124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9DBC98-04D0-086B-265F-DD28A88BA04C}"/>
              </a:ext>
            </a:extLst>
          </p:cNvPr>
          <p:cNvSpPr>
            <a:spLocks noGrp="1"/>
          </p:cNvSpPr>
          <p:nvPr>
            <p:ph type="title"/>
          </p:nvPr>
        </p:nvSpPr>
        <p:spPr/>
        <p:txBody>
          <a:bodyPr/>
          <a:lstStyle/>
          <a:p>
            <a:r>
              <a:rPr lang="fr-BE" dirty="0"/>
              <a:t>Un </a:t>
            </a:r>
            <a:r>
              <a:rPr lang="fr-BE" dirty="0" err="1"/>
              <a:t>traduttore</a:t>
            </a:r>
            <a:r>
              <a:rPr lang="fr-BE" dirty="0"/>
              <a:t> </a:t>
            </a:r>
            <a:r>
              <a:rPr lang="fr-BE" dirty="0" err="1"/>
              <a:t>apprezzato</a:t>
            </a:r>
            <a:endParaRPr lang="fr-BE" dirty="0"/>
          </a:p>
        </p:txBody>
      </p:sp>
      <p:sp>
        <p:nvSpPr>
          <p:cNvPr id="3" name="Espace réservé du contenu 2">
            <a:extLst>
              <a:ext uri="{FF2B5EF4-FFF2-40B4-BE49-F238E27FC236}">
                <a16:creationId xmlns:a16="http://schemas.microsoft.com/office/drawing/2014/main" id="{275A9118-1252-8CD6-6899-356A7FCEA6CA}"/>
              </a:ext>
            </a:extLst>
          </p:cNvPr>
          <p:cNvSpPr>
            <a:spLocks noGrp="1"/>
          </p:cNvSpPr>
          <p:nvPr>
            <p:ph idx="1"/>
          </p:nvPr>
        </p:nvSpPr>
        <p:spPr/>
        <p:txBody>
          <a:bodyPr>
            <a:normAutofit fontScale="92500" lnSpcReduction="20000"/>
          </a:bodyPr>
          <a:lstStyle/>
          <a:p>
            <a:pPr marL="0" indent="0" algn="just">
              <a:buNone/>
            </a:pPr>
            <a:r>
              <a:rPr lang="fr-BE" dirty="0"/>
              <a:t>Le </a:t>
            </a:r>
            <a:r>
              <a:rPr lang="fr-BE" dirty="0" err="1"/>
              <a:t>traduzioni</a:t>
            </a:r>
            <a:r>
              <a:rPr lang="fr-BE" dirty="0"/>
              <a:t> di Vivier sono </a:t>
            </a:r>
            <a:r>
              <a:rPr lang="fr-BE" b="1" dirty="0">
                <a:solidFill>
                  <a:srgbClr val="FF0000"/>
                </a:solidFill>
              </a:rPr>
              <a:t>sempre in </a:t>
            </a:r>
            <a:r>
              <a:rPr lang="fr-BE" b="1" dirty="0" err="1">
                <a:solidFill>
                  <a:srgbClr val="FF0000"/>
                </a:solidFill>
              </a:rPr>
              <a:t>versi</a:t>
            </a:r>
            <a:r>
              <a:rPr lang="fr-BE" dirty="0"/>
              <a:t>.</a:t>
            </a:r>
          </a:p>
          <a:p>
            <a:pPr marL="0" indent="0" algn="just">
              <a:buNone/>
            </a:pPr>
            <a:endParaRPr lang="fr-BE" dirty="0"/>
          </a:p>
          <a:p>
            <a:pPr marL="0" indent="0" algn="just">
              <a:buNone/>
            </a:pPr>
            <a:r>
              <a:rPr lang="fr-BE" dirty="0" err="1"/>
              <a:t>Sembrano</a:t>
            </a:r>
            <a:r>
              <a:rPr lang="fr-BE" dirty="0"/>
              <a:t> </a:t>
            </a:r>
            <a:r>
              <a:rPr lang="fr-BE" dirty="0" err="1"/>
              <a:t>essere</a:t>
            </a:r>
            <a:r>
              <a:rPr lang="fr-BE" dirty="0"/>
              <a:t> </a:t>
            </a:r>
            <a:r>
              <a:rPr lang="fr-BE" dirty="0" err="1"/>
              <a:t>apprezzate</a:t>
            </a:r>
            <a:r>
              <a:rPr lang="fr-BE" dirty="0"/>
              <a:t> </a:t>
            </a:r>
            <a:r>
              <a:rPr lang="fr-BE" dirty="0" err="1"/>
              <a:t>dai</a:t>
            </a:r>
            <a:r>
              <a:rPr lang="fr-BE" dirty="0"/>
              <a:t> </a:t>
            </a:r>
            <a:r>
              <a:rPr lang="fr-BE" dirty="0" err="1"/>
              <a:t>contemporanei</a:t>
            </a:r>
            <a:r>
              <a:rPr lang="fr-BE" dirty="0"/>
              <a:t>:</a:t>
            </a:r>
          </a:p>
          <a:p>
            <a:pPr marL="0" indent="0" algn="just">
              <a:buNone/>
            </a:pPr>
            <a:endParaRPr lang="fr-BE" dirty="0"/>
          </a:p>
          <a:p>
            <a:pPr marL="0" indent="0" algn="just">
              <a:buNone/>
            </a:pPr>
            <a:r>
              <a:rPr lang="fr-BE" dirty="0"/>
              <a:t>	Chers Amis, Je vous remercie pour le beau Numéro de Votre Revue, 	que vous avez eu la bonté de m’envoyer. Et je suis heureux d’y avoir 	trouvé un de mes poèmes de jeunesse (Le Troupeau) en une version 	qui m’a surpris par sa beauté. La plupart des vers, tout en rendant la 	pensée originale, semblent être nés dans la langue du poète Robert 	Vivier, que je vous prie de remercier affectueusement de ma part.</a:t>
            </a:r>
          </a:p>
          <a:p>
            <a:pPr marL="0" indent="0" algn="just">
              <a:buNone/>
            </a:pPr>
            <a:endParaRPr lang="fr-BE" dirty="0"/>
          </a:p>
          <a:p>
            <a:pPr marL="0" indent="0" algn="just">
              <a:buNone/>
            </a:pPr>
            <a:r>
              <a:rPr lang="fr-BE" sz="2200" dirty="0" err="1"/>
              <a:t>Lettera</a:t>
            </a:r>
            <a:r>
              <a:rPr lang="fr-BE" sz="2200" dirty="0"/>
              <a:t> di Umberto Saba al </a:t>
            </a:r>
            <a:r>
              <a:rPr lang="fr-BE" sz="2200" i="1" dirty="0"/>
              <a:t>Journal des Poètes</a:t>
            </a:r>
            <a:r>
              <a:rPr lang="fr-BE" sz="2200" dirty="0"/>
              <a:t>, 12 </a:t>
            </a:r>
            <a:r>
              <a:rPr lang="fr-BE" sz="2200" dirty="0" err="1"/>
              <a:t>dicembre</a:t>
            </a:r>
            <a:r>
              <a:rPr lang="fr-BE" sz="2200" dirty="0"/>
              <a:t> 1935 (AML, carte Vivier)</a:t>
            </a:r>
          </a:p>
          <a:p>
            <a:pPr marL="0" indent="0">
              <a:buNone/>
            </a:pPr>
            <a:endParaRPr lang="fr-BE" dirty="0"/>
          </a:p>
        </p:txBody>
      </p:sp>
    </p:spTree>
    <p:extLst>
      <p:ext uri="{BB962C8B-B14F-4D97-AF65-F5344CB8AC3E}">
        <p14:creationId xmlns:p14="http://schemas.microsoft.com/office/powerpoint/2010/main" val="3785250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4187FA-2712-4109-2449-B282BC631022}"/>
              </a:ext>
            </a:extLst>
          </p:cNvPr>
          <p:cNvSpPr>
            <a:spLocks noGrp="1"/>
          </p:cNvSpPr>
          <p:nvPr>
            <p:ph type="title"/>
          </p:nvPr>
        </p:nvSpPr>
        <p:spPr/>
        <p:txBody>
          <a:bodyPr/>
          <a:lstStyle/>
          <a:p>
            <a:pPr algn="ctr"/>
            <a:r>
              <a:rPr lang="fr-BE" dirty="0"/>
              <a:t>5.</a:t>
            </a:r>
            <a:br>
              <a:rPr lang="fr-BE" dirty="0"/>
            </a:br>
            <a:r>
              <a:rPr lang="fr-BE" dirty="0" err="1"/>
              <a:t>Dopo</a:t>
            </a:r>
            <a:r>
              <a:rPr lang="fr-BE" dirty="0"/>
              <a:t> la </a:t>
            </a:r>
            <a:r>
              <a:rPr lang="fr-BE" dirty="0" err="1"/>
              <a:t>guerra</a:t>
            </a:r>
            <a:endParaRPr lang="fr-BE" dirty="0"/>
          </a:p>
        </p:txBody>
      </p:sp>
      <p:sp>
        <p:nvSpPr>
          <p:cNvPr id="3" name="Espace réservé du texte 2">
            <a:extLst>
              <a:ext uri="{FF2B5EF4-FFF2-40B4-BE49-F238E27FC236}">
                <a16:creationId xmlns:a16="http://schemas.microsoft.com/office/drawing/2014/main" id="{FBA235DA-3D89-971D-3341-9A31592DCFC0}"/>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313592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0EA8A5-9A72-A276-F132-321D9CDF4C1C}"/>
              </a:ext>
            </a:extLst>
          </p:cNvPr>
          <p:cNvSpPr>
            <a:spLocks noGrp="1"/>
          </p:cNvSpPr>
          <p:nvPr>
            <p:ph type="title"/>
          </p:nvPr>
        </p:nvSpPr>
        <p:spPr/>
        <p:txBody>
          <a:bodyPr/>
          <a:lstStyle/>
          <a:p>
            <a:r>
              <a:rPr lang="fr-BE" dirty="0" err="1"/>
              <a:t>All’insegna</a:t>
            </a:r>
            <a:r>
              <a:rPr lang="fr-BE" dirty="0"/>
              <a:t> di Dante</a:t>
            </a:r>
          </a:p>
        </p:txBody>
      </p:sp>
      <p:sp>
        <p:nvSpPr>
          <p:cNvPr id="3" name="Espace réservé du contenu 2">
            <a:extLst>
              <a:ext uri="{FF2B5EF4-FFF2-40B4-BE49-F238E27FC236}">
                <a16:creationId xmlns:a16="http://schemas.microsoft.com/office/drawing/2014/main" id="{4802BEDC-896D-200A-8D30-3D322035592E}"/>
              </a:ext>
            </a:extLst>
          </p:cNvPr>
          <p:cNvSpPr>
            <a:spLocks noGrp="1"/>
          </p:cNvSpPr>
          <p:nvPr>
            <p:ph idx="1"/>
          </p:nvPr>
        </p:nvSpPr>
        <p:spPr/>
        <p:txBody>
          <a:bodyPr>
            <a:normAutofit fontScale="92500" lnSpcReduction="10000"/>
          </a:bodyPr>
          <a:lstStyle/>
          <a:p>
            <a:pPr marL="0" indent="0" algn="just">
              <a:buNone/>
            </a:pPr>
            <a:r>
              <a:rPr lang="fr-BE" dirty="0"/>
              <a:t>L’</a:t>
            </a:r>
            <a:r>
              <a:rPr lang="fr-BE" dirty="0" err="1"/>
              <a:t>interesse</a:t>
            </a:r>
            <a:r>
              <a:rPr lang="fr-BE" dirty="0"/>
              <a:t> di Vivier per l’Italia non si limita </a:t>
            </a:r>
            <a:r>
              <a:rPr lang="fr-BE" dirty="0" err="1"/>
              <a:t>agli</a:t>
            </a:r>
            <a:r>
              <a:rPr lang="fr-BE" dirty="0"/>
              <a:t> </a:t>
            </a:r>
            <a:r>
              <a:rPr lang="fr-BE" dirty="0" err="1"/>
              <a:t>anni</a:t>
            </a:r>
            <a:r>
              <a:rPr lang="fr-BE" dirty="0"/>
              <a:t> </a:t>
            </a:r>
            <a:r>
              <a:rPr lang="fr-BE" dirty="0" err="1"/>
              <a:t>Trenta</a:t>
            </a:r>
            <a:r>
              <a:rPr lang="fr-BE" dirty="0"/>
              <a:t>.</a:t>
            </a:r>
          </a:p>
          <a:p>
            <a:pPr marL="0" indent="0" algn="just">
              <a:buNone/>
            </a:pPr>
            <a:endParaRPr lang="fr-BE" dirty="0"/>
          </a:p>
          <a:p>
            <a:pPr marL="0" indent="0" algn="just">
              <a:buNone/>
            </a:pPr>
            <a:r>
              <a:rPr lang="fr-BE" dirty="0" err="1"/>
              <a:t>Dopo</a:t>
            </a:r>
            <a:r>
              <a:rPr lang="fr-BE" dirty="0"/>
              <a:t> la </a:t>
            </a:r>
            <a:r>
              <a:rPr lang="fr-BE" dirty="0" err="1"/>
              <a:t>guerra</a:t>
            </a:r>
            <a:r>
              <a:rPr lang="fr-BE" dirty="0"/>
              <a:t> si </a:t>
            </a:r>
            <a:r>
              <a:rPr lang="fr-BE" dirty="0" err="1"/>
              <a:t>occuperà</a:t>
            </a:r>
            <a:r>
              <a:rPr lang="fr-BE" dirty="0"/>
              <a:t> </a:t>
            </a:r>
            <a:r>
              <a:rPr lang="fr-BE" dirty="0" err="1"/>
              <a:t>soprattutto</a:t>
            </a:r>
            <a:r>
              <a:rPr lang="fr-BE" dirty="0"/>
              <a:t> di </a:t>
            </a:r>
            <a:r>
              <a:rPr lang="fr-BE" b="1" dirty="0">
                <a:solidFill>
                  <a:srgbClr val="FF0000"/>
                </a:solidFill>
              </a:rPr>
              <a:t>Dante</a:t>
            </a:r>
            <a:r>
              <a:rPr lang="fr-BE" dirty="0"/>
              <a:t>.</a:t>
            </a:r>
          </a:p>
          <a:p>
            <a:pPr marL="0" indent="0" algn="just">
              <a:buNone/>
            </a:pPr>
            <a:endParaRPr lang="fr-BE" dirty="0"/>
          </a:p>
          <a:p>
            <a:pPr marL="0" indent="0" algn="just">
              <a:buNone/>
            </a:pPr>
            <a:r>
              <a:rPr lang="fr-BE" dirty="0"/>
              <a:t>Ma non </a:t>
            </a:r>
            <a:r>
              <a:rPr lang="fr-BE" dirty="0" err="1"/>
              <a:t>tralascerà</a:t>
            </a:r>
            <a:r>
              <a:rPr lang="fr-BE" dirty="0"/>
              <a:t> la </a:t>
            </a:r>
            <a:r>
              <a:rPr lang="fr-BE" b="1" dirty="0" err="1">
                <a:solidFill>
                  <a:srgbClr val="FF0000"/>
                </a:solidFill>
              </a:rPr>
              <a:t>poesia</a:t>
            </a:r>
            <a:r>
              <a:rPr lang="fr-BE" b="1" dirty="0">
                <a:solidFill>
                  <a:srgbClr val="FF0000"/>
                </a:solidFill>
              </a:rPr>
              <a:t> </a:t>
            </a:r>
            <a:r>
              <a:rPr lang="fr-BE" b="1" dirty="0" err="1">
                <a:solidFill>
                  <a:srgbClr val="FF0000"/>
                </a:solidFill>
              </a:rPr>
              <a:t>contemporanea</a:t>
            </a:r>
            <a:r>
              <a:rPr lang="fr-BE" dirty="0"/>
              <a:t>:</a:t>
            </a:r>
          </a:p>
          <a:p>
            <a:pPr marL="0" indent="0" algn="just">
              <a:buNone/>
            </a:pPr>
            <a:endParaRPr lang="fr-BE" dirty="0"/>
          </a:p>
          <a:p>
            <a:pPr marL="0" indent="0" algn="just">
              <a:buNone/>
            </a:pPr>
            <a:r>
              <a:rPr lang="fr-BE" i="1" dirty="0" err="1">
                <a:effectLst/>
                <a:ea typeface="Calibri" panose="020F0502020204030204" pitchFamily="34" charset="0"/>
              </a:rPr>
              <a:t>Traditore</a:t>
            </a:r>
            <a:r>
              <a:rPr lang="fr-BE" i="1" dirty="0">
                <a:effectLst/>
                <a:ea typeface="Calibri" panose="020F0502020204030204" pitchFamily="34" charset="0"/>
              </a:rPr>
              <a:t>…</a:t>
            </a:r>
            <a:r>
              <a:rPr lang="fr-BE" dirty="0">
                <a:effectLst/>
                <a:ea typeface="Calibri" panose="020F0502020204030204" pitchFamily="34" charset="0"/>
              </a:rPr>
              <a:t> </a:t>
            </a:r>
            <a:r>
              <a:rPr lang="fr-BE" i="1" dirty="0">
                <a:effectLst/>
                <a:ea typeface="Calibri" panose="020F0502020204030204" pitchFamily="34" charset="0"/>
              </a:rPr>
              <a:t>Essai de mise en vers français de poèmes occitans, italiens, espagnols, roumains, polonais et russes de diverses époques</a:t>
            </a:r>
            <a:r>
              <a:rPr lang="fr-BE" dirty="0">
                <a:ea typeface="Calibri" panose="020F0502020204030204" pitchFamily="34" charset="0"/>
              </a:rPr>
              <a:t>, Bruxelles, Palais des Académies, 1960.</a:t>
            </a:r>
          </a:p>
          <a:p>
            <a:pPr marL="0" indent="0" algn="just">
              <a:buNone/>
            </a:pPr>
            <a:r>
              <a:rPr lang="fr-BE" dirty="0" err="1">
                <a:ea typeface="Calibri" panose="020F0502020204030204" pitchFamily="34" charset="0"/>
              </a:rPr>
              <a:t>Traduzioni</a:t>
            </a:r>
            <a:r>
              <a:rPr lang="fr-BE" dirty="0">
                <a:ea typeface="Calibri" panose="020F0502020204030204" pitchFamily="34" charset="0"/>
              </a:rPr>
              <a:t> di </a:t>
            </a:r>
            <a:r>
              <a:rPr lang="fr-BE" b="1" dirty="0">
                <a:solidFill>
                  <a:srgbClr val="FF0000"/>
                </a:solidFill>
                <a:ea typeface="Calibri" panose="020F0502020204030204" pitchFamily="34" charset="0"/>
              </a:rPr>
              <a:t>Montale</a:t>
            </a:r>
            <a:r>
              <a:rPr lang="fr-BE" dirty="0">
                <a:ea typeface="Calibri" panose="020F0502020204030204" pitchFamily="34" charset="0"/>
              </a:rPr>
              <a:t>, </a:t>
            </a:r>
            <a:r>
              <a:rPr lang="fr-BE" b="1" dirty="0">
                <a:solidFill>
                  <a:srgbClr val="FF0000"/>
                </a:solidFill>
                <a:ea typeface="Calibri" panose="020F0502020204030204" pitchFamily="34" charset="0"/>
              </a:rPr>
              <a:t>Ungaretti</a:t>
            </a:r>
            <a:r>
              <a:rPr lang="fr-BE" dirty="0">
                <a:ea typeface="Calibri" panose="020F0502020204030204" pitchFamily="34" charset="0"/>
              </a:rPr>
              <a:t>, </a:t>
            </a:r>
            <a:r>
              <a:rPr lang="fr-BE" b="1" dirty="0">
                <a:solidFill>
                  <a:srgbClr val="FF0000"/>
                </a:solidFill>
                <a:ea typeface="Calibri" panose="020F0502020204030204" pitchFamily="34" charset="0"/>
              </a:rPr>
              <a:t>Saba</a:t>
            </a:r>
            <a:r>
              <a:rPr lang="fr-BE" dirty="0">
                <a:ea typeface="Calibri" panose="020F0502020204030204" pitchFamily="34" charset="0"/>
              </a:rPr>
              <a:t>, </a:t>
            </a:r>
            <a:r>
              <a:rPr lang="fr-BE" b="1" dirty="0">
                <a:solidFill>
                  <a:srgbClr val="FF0000"/>
                </a:solidFill>
                <a:ea typeface="Calibri" panose="020F0502020204030204" pitchFamily="34" charset="0"/>
              </a:rPr>
              <a:t>Grande</a:t>
            </a:r>
            <a:r>
              <a:rPr lang="fr-BE" dirty="0">
                <a:ea typeface="Calibri" panose="020F0502020204030204" pitchFamily="34" charset="0"/>
              </a:rPr>
              <a:t> e </a:t>
            </a:r>
            <a:r>
              <a:rPr lang="fr-BE" b="1" dirty="0">
                <a:solidFill>
                  <a:srgbClr val="FF0000"/>
                </a:solidFill>
                <a:ea typeface="Calibri" panose="020F0502020204030204" pitchFamily="34" charset="0"/>
              </a:rPr>
              <a:t>Quasimodo</a:t>
            </a:r>
            <a:r>
              <a:rPr lang="fr-BE" dirty="0">
                <a:ea typeface="Calibri" panose="020F0502020204030204" pitchFamily="34" charset="0"/>
              </a:rPr>
              <a:t>.</a:t>
            </a:r>
          </a:p>
          <a:p>
            <a:pPr marL="0" indent="0">
              <a:buNone/>
            </a:pPr>
            <a:endParaRPr lang="fr-BE" dirty="0">
              <a:ea typeface="Calibri" panose="020F0502020204030204" pitchFamily="34" charset="0"/>
            </a:endParaRPr>
          </a:p>
          <a:p>
            <a:pPr marL="0" indent="0">
              <a:buNone/>
            </a:pPr>
            <a:endParaRPr lang="fr-BE" dirty="0">
              <a:ea typeface="Calibri" panose="020F0502020204030204" pitchFamily="34" charset="0"/>
            </a:endParaRPr>
          </a:p>
          <a:p>
            <a:pPr marL="0" indent="0">
              <a:buNone/>
            </a:pPr>
            <a:endParaRPr lang="fr-BE" dirty="0"/>
          </a:p>
        </p:txBody>
      </p:sp>
    </p:spTree>
    <p:extLst>
      <p:ext uri="{BB962C8B-B14F-4D97-AF65-F5344CB8AC3E}">
        <p14:creationId xmlns:p14="http://schemas.microsoft.com/office/powerpoint/2010/main" val="1072148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0F57C5-2ECB-EA0C-9385-CBEC29CA0900}"/>
              </a:ext>
            </a:extLst>
          </p:cNvPr>
          <p:cNvSpPr>
            <a:spLocks noGrp="1"/>
          </p:cNvSpPr>
          <p:nvPr>
            <p:ph type="title"/>
          </p:nvPr>
        </p:nvSpPr>
        <p:spPr/>
        <p:txBody>
          <a:bodyPr/>
          <a:lstStyle/>
          <a:p>
            <a:pPr algn="ctr"/>
            <a:r>
              <a:rPr lang="fr-BE" dirty="0"/>
              <a:t>6.</a:t>
            </a:r>
            <a:br>
              <a:rPr lang="fr-BE" dirty="0"/>
            </a:br>
            <a:r>
              <a:rPr lang="fr-BE" dirty="0" err="1"/>
              <a:t>Bibliografia</a:t>
            </a:r>
            <a:endParaRPr lang="fr-BE" dirty="0"/>
          </a:p>
        </p:txBody>
      </p:sp>
      <p:sp>
        <p:nvSpPr>
          <p:cNvPr id="3" name="Espace réservé du texte 2">
            <a:extLst>
              <a:ext uri="{FF2B5EF4-FFF2-40B4-BE49-F238E27FC236}">
                <a16:creationId xmlns:a16="http://schemas.microsoft.com/office/drawing/2014/main" id="{B5C095F4-5342-5A77-5279-44807F863C96}"/>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0003339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204108-E8CD-5759-F780-6C23FE8AA9E0}"/>
              </a:ext>
            </a:extLst>
          </p:cNvPr>
          <p:cNvSpPr>
            <a:spLocks noGrp="1"/>
          </p:cNvSpPr>
          <p:nvPr>
            <p:ph type="title"/>
          </p:nvPr>
        </p:nvSpPr>
        <p:spPr/>
        <p:txBody>
          <a:bodyPr/>
          <a:lstStyle/>
          <a:p>
            <a:r>
              <a:rPr lang="fr-BE" dirty="0" err="1"/>
              <a:t>Bibliografia</a:t>
            </a:r>
            <a:endParaRPr lang="fr-BE" dirty="0"/>
          </a:p>
        </p:txBody>
      </p:sp>
      <p:sp>
        <p:nvSpPr>
          <p:cNvPr id="3" name="Espace réservé du contenu 2">
            <a:extLst>
              <a:ext uri="{FF2B5EF4-FFF2-40B4-BE49-F238E27FC236}">
                <a16:creationId xmlns:a16="http://schemas.microsoft.com/office/drawing/2014/main" id="{CA593075-789F-4DE2-A8E3-C9455262CB2E}"/>
              </a:ext>
            </a:extLst>
          </p:cNvPr>
          <p:cNvSpPr>
            <a:spLocks noGrp="1"/>
          </p:cNvSpPr>
          <p:nvPr>
            <p:ph idx="1"/>
          </p:nvPr>
        </p:nvSpPr>
        <p:spPr/>
        <p:txBody>
          <a:bodyPr>
            <a:normAutofit fontScale="77500" lnSpcReduction="20000"/>
          </a:bodyPr>
          <a:lstStyle/>
          <a:p>
            <a:pPr marL="0" indent="0" algn="just">
              <a:buNone/>
            </a:pPr>
            <a:r>
              <a:rPr lang="fr-FR" sz="1900" dirty="0">
                <a:effectLst/>
                <a:ea typeface="Times New Roman" panose="02020603050405020304" pitchFamily="18" charset="0"/>
              </a:rPr>
              <a:t>Laurent </a:t>
            </a:r>
            <a:r>
              <a:rPr lang="fr-FR" sz="1900" dirty="0" err="1">
                <a:effectLst/>
                <a:ea typeface="Times New Roman" panose="02020603050405020304" pitchFamily="18" charset="0"/>
              </a:rPr>
              <a:t>Béghin</a:t>
            </a:r>
            <a:r>
              <a:rPr lang="fr-FR" sz="1900" dirty="0">
                <a:effectLst/>
                <a:ea typeface="Times New Roman" panose="02020603050405020304" pitchFamily="18" charset="0"/>
              </a:rPr>
              <a:t>, « Robert Vivier et l’Italie », in </a:t>
            </a:r>
            <a:r>
              <a:rPr lang="fr-FR" sz="1900" i="1" dirty="0">
                <a:effectLst/>
                <a:ea typeface="Times New Roman" panose="02020603050405020304" pitchFamily="18" charset="0"/>
              </a:rPr>
              <a:t>Les lettres romanes</a:t>
            </a:r>
            <a:r>
              <a:rPr lang="fr-FR" sz="1900" dirty="0">
                <a:effectLst/>
                <a:ea typeface="Times New Roman" panose="02020603050405020304" pitchFamily="18" charset="0"/>
              </a:rPr>
              <a:t>, LXI, 2-4, 2007, pp. 305-333.</a:t>
            </a:r>
          </a:p>
          <a:p>
            <a:pPr marL="0" indent="0" algn="just">
              <a:buNone/>
            </a:pPr>
            <a:endParaRPr lang="fr-FR" sz="1900" dirty="0">
              <a:ea typeface="Times New Roman" panose="02020603050405020304" pitchFamily="18" charset="0"/>
            </a:endParaRPr>
          </a:p>
          <a:p>
            <a:pPr marL="0" indent="0" algn="just">
              <a:buNone/>
            </a:pPr>
            <a:r>
              <a:rPr lang="fr-FR" sz="1900" dirty="0">
                <a:effectLst/>
                <a:ea typeface="Times New Roman" panose="02020603050405020304" pitchFamily="18" charset="0"/>
              </a:rPr>
              <a:t>Idem, </a:t>
            </a:r>
            <a:r>
              <a:rPr lang="fr-FR" sz="1900" i="1" dirty="0">
                <a:effectLst/>
                <a:ea typeface="Times New Roman" panose="02020603050405020304" pitchFamily="18" charset="0"/>
              </a:rPr>
              <a:t>Robert Vivier ou la religion de la vie</a:t>
            </a:r>
            <a:r>
              <a:rPr lang="fr-FR" sz="1900" dirty="0">
                <a:effectLst/>
                <a:ea typeface="Times New Roman" panose="02020603050405020304" pitchFamily="18" charset="0"/>
              </a:rPr>
              <a:t>, Bruxelles, Académie royale de langue et de littérature françaises de Belgique / Le Cri, 2013, 438 p.</a:t>
            </a:r>
          </a:p>
          <a:p>
            <a:pPr marL="0" indent="0" algn="just">
              <a:buNone/>
            </a:pPr>
            <a:endParaRPr lang="fr-FR" sz="1900" dirty="0">
              <a:ea typeface="Times New Roman" panose="02020603050405020304" pitchFamily="18" charset="0"/>
            </a:endParaRPr>
          </a:p>
          <a:p>
            <a:pPr marL="0" indent="0" algn="just">
              <a:buNone/>
            </a:pPr>
            <a:r>
              <a:rPr lang="fr-FR" sz="1900" dirty="0">
                <a:effectLst/>
                <a:ea typeface="Times New Roman" panose="02020603050405020304" pitchFamily="18" charset="0"/>
              </a:rPr>
              <a:t>Idem, « La revue </a:t>
            </a:r>
            <a:r>
              <a:rPr lang="fr-FR" sz="1900" i="1" dirty="0">
                <a:effectLst/>
                <a:ea typeface="Times New Roman" panose="02020603050405020304" pitchFamily="18" charset="0"/>
              </a:rPr>
              <a:t>Le Flambeau</a:t>
            </a:r>
            <a:r>
              <a:rPr lang="fr-FR" sz="1900" dirty="0">
                <a:effectLst/>
                <a:ea typeface="Times New Roman" panose="02020603050405020304" pitchFamily="18" charset="0"/>
              </a:rPr>
              <a:t> et les littératures slaves », in Laurent </a:t>
            </a:r>
            <a:r>
              <a:rPr lang="fr-FR" sz="1900" dirty="0" err="1">
                <a:effectLst/>
                <a:ea typeface="Times New Roman" panose="02020603050405020304" pitchFamily="18" charset="0"/>
              </a:rPr>
              <a:t>Béghin</a:t>
            </a:r>
            <a:r>
              <a:rPr lang="fr-FR" sz="1900" dirty="0">
                <a:effectLst/>
                <a:ea typeface="Times New Roman" panose="02020603050405020304" pitchFamily="18" charset="0"/>
              </a:rPr>
              <a:t> et Hubert Roland, « Les passeurs. Médiation et traduction en Belgique francophone », numéro de la revue </a:t>
            </a:r>
            <a:r>
              <a:rPr lang="fr-FR" sz="1900" i="1" dirty="0" err="1">
                <a:effectLst/>
                <a:ea typeface="Times New Roman" panose="02020603050405020304" pitchFamily="18" charset="0"/>
              </a:rPr>
              <a:t>Textyles</a:t>
            </a:r>
            <a:r>
              <a:rPr lang="fr-FR" sz="1900" dirty="0">
                <a:effectLst/>
                <a:ea typeface="Times New Roman" panose="02020603050405020304" pitchFamily="18" charset="0"/>
              </a:rPr>
              <a:t>, 45, 2014, pp. 105-122.</a:t>
            </a:r>
          </a:p>
          <a:p>
            <a:pPr marL="0" indent="0" algn="just">
              <a:buNone/>
            </a:pPr>
            <a:endParaRPr lang="fr-FR" sz="1900" dirty="0">
              <a:ea typeface="Times New Roman" panose="02020603050405020304" pitchFamily="18" charset="0"/>
            </a:endParaRPr>
          </a:p>
          <a:p>
            <a:pPr marL="0" indent="0" algn="just">
              <a:buNone/>
            </a:pPr>
            <a:r>
              <a:rPr lang="fr-FR" sz="1900" b="0" dirty="0">
                <a:effectLst/>
                <a:ea typeface="Times New Roman" panose="02020603050405020304" pitchFamily="18" charset="0"/>
                <a:cs typeface="Times New Roman" panose="02020603050405020304" pitchFamily="18" charset="0"/>
              </a:rPr>
              <a:t>Laurent </a:t>
            </a:r>
            <a:r>
              <a:rPr lang="fr-FR" sz="1900" b="0" dirty="0" err="1">
                <a:effectLst/>
                <a:ea typeface="Times New Roman" panose="02020603050405020304" pitchFamily="18" charset="0"/>
                <a:cs typeface="Times New Roman" panose="02020603050405020304" pitchFamily="18" charset="0"/>
              </a:rPr>
              <a:t>Béghin</a:t>
            </a:r>
            <a:r>
              <a:rPr lang="fr-FR" sz="1900" b="0" dirty="0">
                <a:effectLst/>
                <a:ea typeface="Times New Roman" panose="02020603050405020304" pitchFamily="18" charset="0"/>
                <a:cs typeface="Times New Roman" panose="02020603050405020304" pitchFamily="18" charset="0"/>
              </a:rPr>
              <a:t>, Hubert Roland, « La première série du </a:t>
            </a:r>
            <a:r>
              <a:rPr lang="fr-FR" sz="1900" b="0" i="1" dirty="0">
                <a:effectLst/>
                <a:ea typeface="Times New Roman" panose="02020603050405020304" pitchFamily="18" charset="0"/>
                <a:cs typeface="Times New Roman" panose="02020603050405020304" pitchFamily="18" charset="0"/>
              </a:rPr>
              <a:t>Journal des Poètes</a:t>
            </a:r>
            <a:r>
              <a:rPr lang="fr-FR" sz="1900" b="0" dirty="0">
                <a:effectLst/>
                <a:ea typeface="Times New Roman" panose="02020603050405020304" pitchFamily="18" charset="0"/>
                <a:cs typeface="Times New Roman" panose="02020603050405020304" pitchFamily="18" charset="0"/>
              </a:rPr>
              <a:t> (1931-1935) de Pierre-Louis </a:t>
            </a:r>
            <a:r>
              <a:rPr lang="fr-FR" sz="1900" b="0" dirty="0" err="1">
                <a:effectLst/>
                <a:ea typeface="Times New Roman" panose="02020603050405020304" pitchFamily="18" charset="0"/>
                <a:cs typeface="Times New Roman" panose="02020603050405020304" pitchFamily="18" charset="0"/>
              </a:rPr>
              <a:t>Flouquet</a:t>
            </a:r>
            <a:r>
              <a:rPr lang="fr-FR" sz="1900" b="0" dirty="0">
                <a:effectLst/>
                <a:ea typeface="Times New Roman" panose="02020603050405020304" pitchFamily="18" charset="0"/>
                <a:cs typeface="Times New Roman" panose="02020603050405020304" pitchFamily="18" charset="0"/>
              </a:rPr>
              <a:t> et son réseau de médiateurs », in </a:t>
            </a:r>
            <a:r>
              <a:rPr lang="fr-FR" sz="1900" b="0" i="1" dirty="0" err="1">
                <a:effectLst/>
                <a:ea typeface="Times New Roman" panose="02020603050405020304" pitchFamily="18" charset="0"/>
                <a:cs typeface="Times New Roman" panose="02020603050405020304" pitchFamily="18" charset="0"/>
              </a:rPr>
              <a:t>Textyles</a:t>
            </a:r>
            <a:r>
              <a:rPr lang="fr-FR" sz="1900" b="0" dirty="0">
                <a:effectLst/>
                <a:ea typeface="Times New Roman" panose="02020603050405020304" pitchFamily="18" charset="0"/>
                <a:cs typeface="Times New Roman" panose="02020603050405020304" pitchFamily="18" charset="0"/>
              </a:rPr>
              <a:t>, 52, 2018, pp. 93-110.</a:t>
            </a:r>
          </a:p>
          <a:p>
            <a:pPr marL="0" indent="0" algn="just">
              <a:buNone/>
            </a:pPr>
            <a:endParaRPr lang="fr-FR" sz="1900" dirty="0">
              <a:ea typeface="Times New Roman" panose="02020603050405020304" pitchFamily="18" charset="0"/>
              <a:cs typeface="Times New Roman" panose="02020603050405020304" pitchFamily="18" charset="0"/>
            </a:endParaRPr>
          </a:p>
          <a:p>
            <a:pPr marL="0" indent="0" algn="just">
              <a:buNone/>
            </a:pPr>
            <a:r>
              <a:rPr lang="fr-FR" sz="1900" b="0" dirty="0">
                <a:effectLst/>
                <a:ea typeface="Times New Roman" panose="02020603050405020304" pitchFamily="18" charset="0"/>
                <a:cs typeface="Times New Roman" panose="02020603050405020304" pitchFamily="18" charset="0"/>
              </a:rPr>
              <a:t>Christian </a:t>
            </a:r>
            <a:r>
              <a:rPr lang="fr-FR" sz="1900" b="0" dirty="0" err="1">
                <a:effectLst/>
                <a:ea typeface="Times New Roman" panose="02020603050405020304" pitchFamily="18" charset="0"/>
                <a:cs typeface="Times New Roman" panose="02020603050405020304" pitchFamily="18" charset="0"/>
              </a:rPr>
              <a:t>Hubin</a:t>
            </a:r>
            <a:r>
              <a:rPr lang="fr-FR" sz="1900" b="0" dirty="0">
                <a:effectLst/>
                <a:ea typeface="Times New Roman" panose="02020603050405020304" pitchFamily="18" charset="0"/>
                <a:cs typeface="Times New Roman" panose="02020603050405020304" pitchFamily="18" charset="0"/>
              </a:rPr>
              <a:t>, « </a:t>
            </a:r>
            <a:r>
              <a:rPr lang="fr-FR" sz="1900" i="1" dirty="0">
                <a:solidFill>
                  <a:srgbClr val="000000"/>
                </a:solidFill>
                <a:effectLst/>
              </a:rPr>
              <a:t>Cassandre</a:t>
            </a:r>
            <a:r>
              <a:rPr lang="fr-FR" sz="1900" dirty="0">
                <a:solidFill>
                  <a:srgbClr val="000000"/>
                </a:solidFill>
                <a:effectLst/>
              </a:rPr>
              <a:t>, un hebdomadaire belge d’avant-guerre. Aspects méthodologiques et critiques d’une analyse du contenu », in Gaston </a:t>
            </a:r>
            <a:r>
              <a:rPr lang="fr-FR" sz="1900" dirty="0" err="1">
                <a:solidFill>
                  <a:srgbClr val="000000"/>
                </a:solidFill>
                <a:effectLst/>
              </a:rPr>
              <a:t>Braive</a:t>
            </a:r>
            <a:r>
              <a:rPr lang="fr-FR" sz="1900" dirty="0">
                <a:solidFill>
                  <a:srgbClr val="000000"/>
                </a:solidFill>
                <a:effectLst/>
              </a:rPr>
              <a:t>, Jean-Marie </a:t>
            </a:r>
            <a:r>
              <a:rPr lang="fr-FR" sz="1900" dirty="0" err="1">
                <a:solidFill>
                  <a:srgbClr val="000000"/>
                </a:solidFill>
                <a:effectLst/>
              </a:rPr>
              <a:t>Cauchies</a:t>
            </a:r>
            <a:r>
              <a:rPr lang="fr-FR" sz="1900" dirty="0">
                <a:solidFill>
                  <a:srgbClr val="000000"/>
                </a:solidFill>
                <a:effectLst/>
              </a:rPr>
              <a:t> (a cura di), </a:t>
            </a:r>
            <a:r>
              <a:rPr lang="fr-FR" sz="1900" i="1" dirty="0">
                <a:solidFill>
                  <a:srgbClr val="000000"/>
                </a:solidFill>
                <a:effectLst/>
              </a:rPr>
              <a:t>La critique historique à l’épreuve. Liber </a:t>
            </a:r>
            <a:r>
              <a:rPr lang="fr-FR" sz="1900" i="1" dirty="0" err="1">
                <a:solidFill>
                  <a:srgbClr val="000000"/>
                </a:solidFill>
                <a:effectLst/>
              </a:rPr>
              <a:t>discipulorum</a:t>
            </a:r>
            <a:r>
              <a:rPr lang="fr-FR" sz="1900" i="1" dirty="0">
                <a:solidFill>
                  <a:srgbClr val="000000"/>
                </a:solidFill>
                <a:effectLst/>
              </a:rPr>
              <a:t> Jacques Paquet</a:t>
            </a:r>
            <a:r>
              <a:rPr lang="fr-FR" sz="1900" dirty="0">
                <a:solidFill>
                  <a:srgbClr val="000000"/>
                </a:solidFill>
                <a:effectLst/>
              </a:rPr>
              <a:t>, Bruxelles, Presses Universitaires Saint-Louis Bruxelles, 2019, pp. 257-264</a:t>
            </a:r>
          </a:p>
          <a:p>
            <a:pPr marL="0" indent="0" algn="just">
              <a:buNone/>
            </a:pPr>
            <a:endParaRPr lang="fr-FR" sz="1900" dirty="0">
              <a:ea typeface="Times New Roman" panose="02020603050405020304" pitchFamily="18" charset="0"/>
              <a:cs typeface="Times New Roman" panose="02020603050405020304" pitchFamily="18" charset="0"/>
            </a:endParaRPr>
          </a:p>
          <a:p>
            <a:pPr marL="0" indent="0" algn="just">
              <a:buNone/>
            </a:pPr>
            <a:r>
              <a:rPr lang="fr-FR" sz="1900" dirty="0">
                <a:effectLst/>
                <a:ea typeface="Times New Roman" panose="02020603050405020304" pitchFamily="18" charset="0"/>
              </a:rPr>
              <a:t>Pierre </a:t>
            </a:r>
            <a:r>
              <a:rPr lang="fr-FR" sz="1900" dirty="0" err="1">
                <a:effectLst/>
                <a:ea typeface="Times New Roman" panose="02020603050405020304" pitchFamily="18" charset="0"/>
              </a:rPr>
              <a:t>Jodogne</a:t>
            </a:r>
            <a:r>
              <a:rPr lang="fr-FR" sz="1900" dirty="0">
                <a:effectLst/>
                <a:ea typeface="Times New Roman" panose="02020603050405020304" pitchFamily="18" charset="0"/>
              </a:rPr>
              <a:t>, « Robert Vivier, </a:t>
            </a:r>
            <a:r>
              <a:rPr lang="fr-FR" sz="1900" dirty="0" err="1">
                <a:effectLst/>
                <a:ea typeface="Times New Roman" panose="02020603050405020304" pitchFamily="18" charset="0"/>
              </a:rPr>
              <a:t>italianiste</a:t>
            </a:r>
            <a:r>
              <a:rPr lang="fr-FR" sz="1900" dirty="0">
                <a:effectLst/>
                <a:ea typeface="Times New Roman" panose="02020603050405020304" pitchFamily="18" charset="0"/>
              </a:rPr>
              <a:t> », in </a:t>
            </a:r>
            <a:r>
              <a:rPr lang="fr-FR" sz="1900" i="1" dirty="0">
                <a:effectLst/>
                <a:ea typeface="Times New Roman" panose="02020603050405020304" pitchFamily="18" charset="0"/>
              </a:rPr>
              <a:t>Robert Vivier, l’homme et l’œuvre</a:t>
            </a:r>
            <a:r>
              <a:rPr lang="fr-FR" sz="1900" dirty="0">
                <a:effectLst/>
                <a:ea typeface="Times New Roman" panose="02020603050405020304" pitchFamily="18" charset="0"/>
              </a:rPr>
              <a:t>. Actes du colloque organisé à Liège, le 6 mai 1994, à l’occasion du centenaire de sa naissance, publiés par Paul </a:t>
            </a:r>
            <a:r>
              <a:rPr lang="fr-FR" sz="1900" dirty="0" err="1">
                <a:effectLst/>
                <a:ea typeface="Times New Roman" panose="02020603050405020304" pitchFamily="18" charset="0"/>
              </a:rPr>
              <a:t>Delbouille</a:t>
            </a:r>
            <a:r>
              <a:rPr lang="fr-FR" sz="1900" dirty="0">
                <a:effectLst/>
                <a:ea typeface="Times New Roman" panose="02020603050405020304" pitchFamily="18" charset="0"/>
              </a:rPr>
              <a:t> et Jacques Dubois, Genève, Droz, 1995, pp. 69-84 (Bibliothèque de la Faculté de Philosophie et Lettres de l’Université de Liège, CCLIV).</a:t>
            </a:r>
            <a:endParaRPr lang="fr-BE" sz="1900" b="1" dirty="0">
              <a:effectLst/>
              <a:ea typeface="Times New Roman" panose="02020603050405020304" pitchFamily="18" charset="0"/>
              <a:cs typeface="Times New Roman" panose="02020603050405020304" pitchFamily="18" charset="0"/>
            </a:endParaRPr>
          </a:p>
          <a:p>
            <a:pPr marL="0" indent="0">
              <a:buNone/>
            </a:pPr>
            <a:endParaRPr lang="fr-BE" sz="1800" dirty="0">
              <a:effectLst/>
              <a:latin typeface="Times New Roman" panose="02020603050405020304" pitchFamily="18" charset="0"/>
              <a:ea typeface="Times New Roman" panose="02020603050405020304" pitchFamily="18" charset="0"/>
            </a:endParaRPr>
          </a:p>
          <a:p>
            <a:pPr marL="0" indent="0">
              <a:buNone/>
            </a:pPr>
            <a:endParaRPr lang="fr-BE" sz="1800" dirty="0">
              <a:effectLst/>
              <a:latin typeface="Times New Roman" panose="02020603050405020304" pitchFamily="18" charset="0"/>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33425214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824FD5-0EC1-B447-37D7-2262B007D2B1}"/>
              </a:ext>
            </a:extLst>
          </p:cNvPr>
          <p:cNvSpPr>
            <a:spLocks noGrp="1"/>
          </p:cNvSpPr>
          <p:nvPr>
            <p:ph type="title"/>
          </p:nvPr>
        </p:nvSpPr>
        <p:spPr/>
        <p:txBody>
          <a:bodyPr/>
          <a:lstStyle/>
          <a:p>
            <a:pPr algn="ctr"/>
            <a:r>
              <a:rPr lang="fr-BE" dirty="0"/>
              <a:t>Grazie </a:t>
            </a:r>
            <a:r>
              <a:rPr lang="fr-BE" dirty="0" err="1"/>
              <a:t>dell’attenzione</a:t>
            </a:r>
            <a:r>
              <a:rPr lang="fr-BE" dirty="0"/>
              <a:t>!</a:t>
            </a:r>
          </a:p>
        </p:txBody>
      </p:sp>
      <p:sp>
        <p:nvSpPr>
          <p:cNvPr id="3" name="Espace réservé du texte 2">
            <a:extLst>
              <a:ext uri="{FF2B5EF4-FFF2-40B4-BE49-F238E27FC236}">
                <a16:creationId xmlns:a16="http://schemas.microsoft.com/office/drawing/2014/main" id="{9E38E2C4-275E-1336-0BCD-43014E6A1F0C}"/>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040216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096B55-84E0-D6DE-8282-7B1E1D98BFD2}"/>
              </a:ext>
            </a:extLst>
          </p:cNvPr>
          <p:cNvSpPr>
            <a:spLocks noGrp="1"/>
          </p:cNvSpPr>
          <p:nvPr>
            <p:ph type="title"/>
          </p:nvPr>
        </p:nvSpPr>
        <p:spPr/>
        <p:txBody>
          <a:bodyPr/>
          <a:lstStyle/>
          <a:p>
            <a:r>
              <a:rPr lang="fr-BE" dirty="0"/>
              <a:t>Un </a:t>
            </a:r>
            <a:r>
              <a:rPr lang="fr-BE" dirty="0" err="1"/>
              <a:t>romanista</a:t>
            </a:r>
            <a:r>
              <a:rPr lang="fr-BE" dirty="0"/>
              <a:t> </a:t>
            </a:r>
            <a:r>
              <a:rPr lang="fr-BE" dirty="0" err="1"/>
              <a:t>liegese</a:t>
            </a:r>
            <a:endParaRPr lang="fr-BE" dirty="0"/>
          </a:p>
        </p:txBody>
      </p:sp>
      <p:sp>
        <p:nvSpPr>
          <p:cNvPr id="3" name="Espace réservé du contenu 2">
            <a:extLst>
              <a:ext uri="{FF2B5EF4-FFF2-40B4-BE49-F238E27FC236}">
                <a16:creationId xmlns:a16="http://schemas.microsoft.com/office/drawing/2014/main" id="{AF6DCE0F-91F4-6475-AF82-02C823F73A65}"/>
              </a:ext>
            </a:extLst>
          </p:cNvPr>
          <p:cNvSpPr>
            <a:spLocks noGrp="1"/>
          </p:cNvSpPr>
          <p:nvPr>
            <p:ph idx="1"/>
          </p:nvPr>
        </p:nvSpPr>
        <p:spPr/>
        <p:txBody>
          <a:bodyPr/>
          <a:lstStyle/>
          <a:p>
            <a:pPr marL="0" indent="0" algn="just">
              <a:buNone/>
            </a:pPr>
            <a:r>
              <a:rPr lang="fr-BE" b="1" dirty="0">
                <a:solidFill>
                  <a:srgbClr val="FF0000"/>
                </a:solidFill>
              </a:rPr>
              <a:t>1894</a:t>
            </a:r>
            <a:r>
              <a:rPr lang="fr-BE" dirty="0"/>
              <a:t>: </a:t>
            </a:r>
            <a:r>
              <a:rPr lang="fr-BE" dirty="0" err="1"/>
              <a:t>nascita</a:t>
            </a:r>
            <a:r>
              <a:rPr lang="fr-BE" dirty="0"/>
              <a:t> </a:t>
            </a:r>
            <a:r>
              <a:rPr lang="fr-BE" dirty="0" err="1"/>
              <a:t>vicino</a:t>
            </a:r>
            <a:r>
              <a:rPr lang="fr-BE" dirty="0"/>
              <a:t> a </a:t>
            </a:r>
            <a:r>
              <a:rPr lang="fr-BE" dirty="0" err="1"/>
              <a:t>Liegi</a:t>
            </a:r>
            <a:r>
              <a:rPr lang="fr-BE" dirty="0"/>
              <a:t>;</a:t>
            </a:r>
          </a:p>
          <a:p>
            <a:pPr marL="0" indent="0" algn="just">
              <a:buNone/>
            </a:pPr>
            <a:r>
              <a:rPr lang="fr-BE" b="1" dirty="0">
                <a:solidFill>
                  <a:srgbClr val="FF0000"/>
                </a:solidFill>
              </a:rPr>
              <a:t>1911</a:t>
            </a:r>
            <a:r>
              <a:rPr lang="fr-BE" dirty="0"/>
              <a:t>: </a:t>
            </a:r>
            <a:r>
              <a:rPr lang="fr-BE" dirty="0" err="1"/>
              <a:t>iscrizione</a:t>
            </a:r>
            <a:r>
              <a:rPr lang="fr-BE" dirty="0"/>
              <a:t> alla </a:t>
            </a:r>
            <a:r>
              <a:rPr lang="fr-BE" dirty="0" err="1"/>
              <a:t>facoltà</a:t>
            </a:r>
            <a:r>
              <a:rPr lang="fr-BE" dirty="0"/>
              <a:t> di </a:t>
            </a:r>
            <a:r>
              <a:rPr lang="fr-BE" dirty="0" err="1"/>
              <a:t>lettere</a:t>
            </a:r>
            <a:r>
              <a:rPr lang="fr-BE" dirty="0"/>
              <a:t> </a:t>
            </a:r>
            <a:r>
              <a:rPr lang="fr-BE" dirty="0" err="1"/>
              <a:t>dell’università</a:t>
            </a:r>
            <a:r>
              <a:rPr lang="fr-BE" dirty="0"/>
              <a:t> di </a:t>
            </a:r>
            <a:r>
              <a:rPr lang="fr-BE" dirty="0" err="1"/>
              <a:t>Liegi</a:t>
            </a:r>
            <a:r>
              <a:rPr lang="fr-BE" dirty="0"/>
              <a:t>, </a:t>
            </a:r>
            <a:r>
              <a:rPr lang="fr-BE" dirty="0" err="1"/>
              <a:t>dipartimento</a:t>
            </a:r>
            <a:r>
              <a:rPr lang="fr-BE" dirty="0"/>
              <a:t> di </a:t>
            </a:r>
            <a:r>
              <a:rPr lang="fr-BE" dirty="0" err="1"/>
              <a:t>filologia</a:t>
            </a:r>
            <a:r>
              <a:rPr lang="fr-BE" dirty="0"/>
              <a:t> </a:t>
            </a:r>
            <a:r>
              <a:rPr lang="fr-BE" dirty="0" err="1"/>
              <a:t>romanza</a:t>
            </a:r>
            <a:r>
              <a:rPr lang="fr-BE" dirty="0"/>
              <a:t>;</a:t>
            </a:r>
          </a:p>
          <a:p>
            <a:pPr marL="0" indent="0" algn="just">
              <a:buNone/>
            </a:pPr>
            <a:r>
              <a:rPr lang="fr-BE" b="1" dirty="0">
                <a:solidFill>
                  <a:srgbClr val="FF0000"/>
                </a:solidFill>
              </a:rPr>
              <a:t>1914-1918</a:t>
            </a:r>
            <a:r>
              <a:rPr lang="fr-BE" dirty="0"/>
              <a:t>: </a:t>
            </a:r>
            <a:r>
              <a:rPr lang="fr-BE" dirty="0" err="1"/>
              <a:t>volontario</a:t>
            </a:r>
            <a:r>
              <a:rPr lang="fr-BE" dirty="0"/>
              <a:t> di </a:t>
            </a:r>
            <a:r>
              <a:rPr lang="fr-BE" dirty="0" err="1"/>
              <a:t>guerra</a:t>
            </a:r>
            <a:r>
              <a:rPr lang="fr-BE" dirty="0"/>
              <a:t> </a:t>
            </a:r>
            <a:r>
              <a:rPr lang="fr-BE" dirty="0" err="1"/>
              <a:t>sul</a:t>
            </a:r>
            <a:r>
              <a:rPr lang="fr-BE" dirty="0"/>
              <a:t> </a:t>
            </a:r>
            <a:r>
              <a:rPr lang="fr-BE" dirty="0" err="1"/>
              <a:t>fronte</a:t>
            </a:r>
            <a:r>
              <a:rPr lang="fr-BE" dirty="0"/>
              <a:t> </a:t>
            </a:r>
            <a:r>
              <a:rPr lang="fr-BE" dirty="0" err="1"/>
              <a:t>belga</a:t>
            </a:r>
            <a:r>
              <a:rPr lang="fr-BE" dirty="0"/>
              <a:t>;</a:t>
            </a:r>
          </a:p>
          <a:p>
            <a:pPr marL="0" indent="0" algn="just">
              <a:buNone/>
            </a:pPr>
            <a:r>
              <a:rPr lang="fr-BE" b="1" dirty="0">
                <a:solidFill>
                  <a:srgbClr val="FF0000"/>
                </a:solidFill>
              </a:rPr>
              <a:t>1919</a:t>
            </a:r>
            <a:r>
              <a:rPr lang="fr-BE" dirty="0"/>
              <a:t>: </a:t>
            </a:r>
            <a:r>
              <a:rPr lang="fr-BE" dirty="0" err="1"/>
              <a:t>riprende</a:t>
            </a:r>
            <a:r>
              <a:rPr lang="fr-BE" dirty="0"/>
              <a:t> e </a:t>
            </a:r>
            <a:r>
              <a:rPr lang="fr-BE" dirty="0" err="1"/>
              <a:t>finisce</a:t>
            </a:r>
            <a:r>
              <a:rPr lang="fr-BE" dirty="0"/>
              <a:t> </a:t>
            </a:r>
            <a:r>
              <a:rPr lang="fr-BE" dirty="0" err="1"/>
              <a:t>gli</a:t>
            </a:r>
            <a:r>
              <a:rPr lang="fr-BE" dirty="0"/>
              <a:t> </a:t>
            </a:r>
            <a:r>
              <a:rPr lang="fr-BE" dirty="0" err="1"/>
              <a:t>studi</a:t>
            </a:r>
            <a:r>
              <a:rPr lang="fr-BE" dirty="0"/>
              <a:t>.</a:t>
            </a:r>
          </a:p>
        </p:txBody>
      </p:sp>
    </p:spTree>
    <p:extLst>
      <p:ext uri="{BB962C8B-B14F-4D97-AF65-F5344CB8AC3E}">
        <p14:creationId xmlns:p14="http://schemas.microsoft.com/office/powerpoint/2010/main" val="2127985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622A14-ACE7-CACA-B4AB-241DA3D2A22D}"/>
              </a:ext>
            </a:extLst>
          </p:cNvPr>
          <p:cNvSpPr>
            <a:spLocks noGrp="1"/>
          </p:cNvSpPr>
          <p:nvPr>
            <p:ph type="title"/>
          </p:nvPr>
        </p:nvSpPr>
        <p:spPr/>
        <p:txBody>
          <a:bodyPr/>
          <a:lstStyle/>
          <a:p>
            <a:pPr algn="just"/>
            <a:r>
              <a:rPr lang="fr-BE" dirty="0"/>
              <a:t>La </a:t>
            </a:r>
            <a:r>
              <a:rPr lang="fr-BE" dirty="0" err="1"/>
              <a:t>filologia</a:t>
            </a:r>
            <a:r>
              <a:rPr lang="fr-BE" dirty="0"/>
              <a:t> </a:t>
            </a:r>
            <a:r>
              <a:rPr lang="fr-BE" dirty="0" err="1"/>
              <a:t>romanza</a:t>
            </a:r>
            <a:r>
              <a:rPr lang="fr-BE" dirty="0"/>
              <a:t> in </a:t>
            </a:r>
            <a:r>
              <a:rPr lang="fr-BE" dirty="0" err="1"/>
              <a:t>Belgio</a:t>
            </a:r>
            <a:endParaRPr lang="fr-BE" dirty="0"/>
          </a:p>
        </p:txBody>
      </p:sp>
      <p:sp>
        <p:nvSpPr>
          <p:cNvPr id="3" name="Espace réservé du contenu 2">
            <a:extLst>
              <a:ext uri="{FF2B5EF4-FFF2-40B4-BE49-F238E27FC236}">
                <a16:creationId xmlns:a16="http://schemas.microsoft.com/office/drawing/2014/main" id="{5178B39B-2A6A-9BF6-04C8-D2116E90711F}"/>
              </a:ext>
            </a:extLst>
          </p:cNvPr>
          <p:cNvSpPr>
            <a:spLocks noGrp="1"/>
          </p:cNvSpPr>
          <p:nvPr>
            <p:ph idx="1"/>
          </p:nvPr>
        </p:nvSpPr>
        <p:spPr/>
        <p:txBody>
          <a:bodyPr>
            <a:normAutofit fontScale="92500" lnSpcReduction="20000"/>
          </a:bodyPr>
          <a:lstStyle/>
          <a:p>
            <a:pPr marL="0" indent="0" algn="just">
              <a:buNone/>
            </a:pPr>
            <a:r>
              <a:rPr lang="fr-BE" i="1" dirty="0">
                <a:ea typeface="Calibri" panose="020F0502020204030204" pitchFamily="34" charset="0"/>
              </a:rPr>
              <a:t>Stricto sensu</a:t>
            </a:r>
            <a:r>
              <a:rPr lang="fr-BE" dirty="0">
                <a:ea typeface="Calibri" panose="020F0502020204030204" pitchFamily="34" charset="0"/>
              </a:rPr>
              <a:t>, la </a:t>
            </a:r>
            <a:r>
              <a:rPr lang="fr-BE" dirty="0" err="1">
                <a:ea typeface="Calibri" panose="020F0502020204030204" pitchFamily="34" charset="0"/>
              </a:rPr>
              <a:t>filogia</a:t>
            </a:r>
            <a:r>
              <a:rPr lang="fr-BE" dirty="0">
                <a:ea typeface="Calibri" panose="020F0502020204030204" pitchFamily="34" charset="0"/>
              </a:rPr>
              <a:t> </a:t>
            </a:r>
            <a:r>
              <a:rPr lang="fr-BE" dirty="0" err="1">
                <a:ea typeface="Calibri" panose="020F0502020204030204" pitchFamily="34" charset="0"/>
              </a:rPr>
              <a:t>romanza</a:t>
            </a:r>
            <a:r>
              <a:rPr lang="fr-BE" dirty="0">
                <a:ea typeface="Calibri" panose="020F0502020204030204" pitchFamily="34" charset="0"/>
              </a:rPr>
              <a:t>: </a:t>
            </a:r>
            <a:r>
              <a:rPr lang="fr-BE" b="1" dirty="0">
                <a:solidFill>
                  <a:srgbClr val="FF0000"/>
                </a:solidFill>
                <a:ea typeface="Calibri" panose="020F0502020204030204" pitchFamily="34" charset="0"/>
              </a:rPr>
              <a:t>lo studio delle lingue e delle </a:t>
            </a:r>
            <a:r>
              <a:rPr lang="fr-BE" b="1" dirty="0" err="1">
                <a:solidFill>
                  <a:srgbClr val="FF0000"/>
                </a:solidFill>
                <a:ea typeface="Calibri" panose="020F0502020204030204" pitchFamily="34" charset="0"/>
              </a:rPr>
              <a:t>letterature</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romanze</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medievali</a:t>
            </a:r>
            <a:r>
              <a:rPr lang="fr-BE" dirty="0">
                <a:ea typeface="Calibri" panose="020F0502020204030204" pitchFamily="34" charset="0"/>
              </a:rPr>
              <a:t>.</a:t>
            </a:r>
            <a:endParaRPr lang="fr-BE" dirty="0">
              <a:effectLst/>
              <a:ea typeface="Calibri" panose="020F0502020204030204" pitchFamily="34" charset="0"/>
            </a:endParaRPr>
          </a:p>
          <a:p>
            <a:pPr marL="0" indent="0" algn="just">
              <a:buNone/>
            </a:pPr>
            <a:endParaRPr lang="fr-BE" dirty="0">
              <a:effectLst/>
              <a:ea typeface="Calibri" panose="020F0502020204030204" pitchFamily="34" charset="0"/>
            </a:endParaRPr>
          </a:p>
          <a:p>
            <a:pPr marL="0" indent="0" algn="just">
              <a:buNone/>
            </a:pPr>
            <a:r>
              <a:rPr lang="fr-BE" dirty="0" err="1">
                <a:ea typeface="Calibri" panose="020F0502020204030204" pitchFamily="34" charset="0"/>
              </a:rPr>
              <a:t>Nel</a:t>
            </a:r>
            <a:r>
              <a:rPr lang="fr-BE" dirty="0">
                <a:ea typeface="Calibri" panose="020F0502020204030204" pitchFamily="34" charset="0"/>
              </a:rPr>
              <a:t> </a:t>
            </a:r>
            <a:r>
              <a:rPr lang="fr-BE" dirty="0" err="1">
                <a:ea typeface="Calibri" panose="020F0502020204030204" pitchFamily="34" charset="0"/>
              </a:rPr>
              <a:t>Belgio</a:t>
            </a:r>
            <a:r>
              <a:rPr lang="fr-BE" dirty="0">
                <a:ea typeface="Calibri" panose="020F0502020204030204" pitchFamily="34" charset="0"/>
              </a:rPr>
              <a:t>: </a:t>
            </a:r>
            <a:r>
              <a:rPr lang="fr-BE" b="1" dirty="0">
                <a:solidFill>
                  <a:srgbClr val="FF0000"/>
                </a:solidFill>
                <a:ea typeface="Calibri" panose="020F0502020204030204" pitchFamily="34" charset="0"/>
              </a:rPr>
              <a:t>lo studio di tutte le </a:t>
            </a:r>
            <a:r>
              <a:rPr lang="fr-BE" b="1" dirty="0" err="1">
                <a:solidFill>
                  <a:srgbClr val="FF0000"/>
                </a:solidFill>
                <a:ea typeface="Calibri" panose="020F0502020204030204" pitchFamily="34" charset="0"/>
              </a:rPr>
              <a:t>fasi</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della</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storia</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della</a:t>
            </a:r>
            <a:r>
              <a:rPr lang="fr-BE" b="1" dirty="0">
                <a:solidFill>
                  <a:srgbClr val="FF0000"/>
                </a:solidFill>
                <a:ea typeface="Calibri" panose="020F0502020204030204" pitchFamily="34" charset="0"/>
              </a:rPr>
              <a:t> lingua e </a:t>
            </a:r>
            <a:r>
              <a:rPr lang="fr-BE" b="1" dirty="0" err="1">
                <a:solidFill>
                  <a:srgbClr val="FF0000"/>
                </a:solidFill>
                <a:ea typeface="Calibri" panose="020F0502020204030204" pitchFamily="34" charset="0"/>
              </a:rPr>
              <a:t>della</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letteratura</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francese</a:t>
            </a:r>
            <a:r>
              <a:rPr lang="fr-BE" dirty="0">
                <a:ea typeface="Calibri" panose="020F0502020204030204" pitchFamily="34" charset="0"/>
              </a:rPr>
              <a:t>:</a:t>
            </a:r>
          </a:p>
          <a:p>
            <a:pPr marL="0" indent="0" algn="just">
              <a:buNone/>
            </a:pPr>
            <a:endParaRPr lang="fr-BE" b="1" dirty="0">
              <a:solidFill>
                <a:srgbClr val="FF0000"/>
              </a:solidFill>
              <a:effectLst/>
              <a:ea typeface="Calibri" panose="020F0502020204030204" pitchFamily="34" charset="0"/>
            </a:endParaRPr>
          </a:p>
          <a:p>
            <a:pPr marL="0" indent="0" algn="just">
              <a:buNone/>
            </a:pPr>
            <a:r>
              <a:rPr lang="fr-BE" dirty="0">
                <a:ea typeface="Calibri" panose="020F0502020204030204" pitchFamily="34" charset="0"/>
              </a:rPr>
              <a:t>	Robert </a:t>
            </a:r>
            <a:r>
              <a:rPr lang="fr-BE" dirty="0">
                <a:effectLst/>
                <a:ea typeface="Calibri" panose="020F0502020204030204" pitchFamily="34" charset="0"/>
              </a:rPr>
              <a:t>Vivier ha </a:t>
            </a:r>
            <a:r>
              <a:rPr lang="fr-BE" dirty="0" err="1">
                <a:effectLst/>
                <a:ea typeface="Calibri" panose="020F0502020204030204" pitchFamily="34" charset="0"/>
              </a:rPr>
              <a:t>scritto</a:t>
            </a:r>
            <a:r>
              <a:rPr lang="fr-BE" dirty="0">
                <a:effectLst/>
                <a:ea typeface="Calibri" panose="020F0502020204030204" pitchFamily="34" charset="0"/>
              </a:rPr>
              <a:t> </a:t>
            </a:r>
            <a:r>
              <a:rPr lang="fr-BE" dirty="0" err="1">
                <a:effectLst/>
                <a:ea typeface="Calibri" panose="020F0502020204030204" pitchFamily="34" charset="0"/>
              </a:rPr>
              <a:t>una</a:t>
            </a:r>
            <a:r>
              <a:rPr lang="fr-BE" dirty="0">
                <a:effectLst/>
                <a:ea typeface="Calibri" panose="020F0502020204030204" pitchFamily="34" charset="0"/>
              </a:rPr>
              <a:t> </a:t>
            </a:r>
            <a:r>
              <a:rPr lang="fr-BE" dirty="0" err="1">
                <a:effectLst/>
                <a:ea typeface="Calibri" panose="020F0502020204030204" pitchFamily="34" charset="0"/>
              </a:rPr>
              <a:t>tesi</a:t>
            </a:r>
            <a:r>
              <a:rPr lang="fr-BE" dirty="0">
                <a:effectLst/>
                <a:ea typeface="Calibri" panose="020F0502020204030204" pitchFamily="34" charset="0"/>
              </a:rPr>
              <a:t> di </a:t>
            </a:r>
            <a:r>
              <a:rPr lang="fr-BE" dirty="0" err="1">
                <a:effectLst/>
                <a:ea typeface="Calibri" panose="020F0502020204030204" pitchFamily="34" charset="0"/>
              </a:rPr>
              <a:t>laurea</a:t>
            </a:r>
            <a:r>
              <a:rPr lang="fr-BE" dirty="0">
                <a:effectLst/>
                <a:ea typeface="Calibri" panose="020F0502020204030204" pitchFamily="34" charset="0"/>
              </a:rPr>
              <a:t> su Baudelaire: 	</a:t>
            </a:r>
            <a:r>
              <a:rPr lang="fr-BE" i="1" dirty="0">
                <a:effectLst/>
                <a:ea typeface="Calibri" panose="020F0502020204030204" pitchFamily="34" charset="0"/>
              </a:rPr>
              <a:t>L’originalité de Baudelaire</a:t>
            </a:r>
            <a:r>
              <a:rPr lang="fr-BE" i="1" dirty="0">
                <a:ea typeface="Calibri" panose="020F0502020204030204" pitchFamily="34" charset="0"/>
              </a:rPr>
              <a:t> </a:t>
            </a:r>
            <a:r>
              <a:rPr lang="fr-BE" dirty="0">
                <a:ea typeface="Calibri" panose="020F0502020204030204" pitchFamily="34" charset="0"/>
              </a:rPr>
              <a:t>(</a:t>
            </a:r>
            <a:r>
              <a:rPr lang="fr-BE" dirty="0" err="1">
                <a:ea typeface="Calibri" panose="020F0502020204030204" pitchFamily="34" charset="0"/>
              </a:rPr>
              <a:t>pubblicato</a:t>
            </a:r>
            <a:r>
              <a:rPr lang="fr-BE" dirty="0">
                <a:ea typeface="Calibri" panose="020F0502020204030204" pitchFamily="34" charset="0"/>
              </a:rPr>
              <a:t> 1927).</a:t>
            </a:r>
            <a:r>
              <a:rPr lang="fr-BE" dirty="0">
                <a:effectLst/>
                <a:ea typeface="Calibri" panose="020F0502020204030204" pitchFamily="34" charset="0"/>
              </a:rPr>
              <a:t> </a:t>
            </a:r>
          </a:p>
          <a:p>
            <a:pPr marL="0" indent="0" algn="just">
              <a:buNone/>
            </a:pPr>
            <a:endParaRPr lang="fr-BE" dirty="0">
              <a:effectLst/>
              <a:ea typeface="Calibri" panose="020F0502020204030204" pitchFamily="34" charset="0"/>
            </a:endParaRPr>
          </a:p>
          <a:p>
            <a:pPr marL="0" indent="0" algn="just">
              <a:buNone/>
            </a:pPr>
            <a:r>
              <a:rPr lang="fr-BE" dirty="0" err="1">
                <a:ea typeface="Calibri" panose="020F0502020204030204" pitchFamily="34" charset="0"/>
              </a:rPr>
              <a:t>Tuttavia</a:t>
            </a:r>
            <a:r>
              <a:rPr lang="fr-BE" dirty="0">
                <a:ea typeface="Calibri" panose="020F0502020204030204" pitchFamily="34" charset="0"/>
              </a:rPr>
              <a:t> dalle sue </a:t>
            </a:r>
            <a:r>
              <a:rPr lang="fr-BE" dirty="0" err="1">
                <a:ea typeface="Calibri" panose="020F0502020204030204" pitchFamily="34" charset="0"/>
              </a:rPr>
              <a:t>origini</a:t>
            </a:r>
            <a:r>
              <a:rPr lang="fr-BE" dirty="0">
                <a:ea typeface="Calibri" panose="020F0502020204030204" pitchFamily="34" charset="0"/>
              </a:rPr>
              <a:t> </a:t>
            </a:r>
            <a:r>
              <a:rPr lang="fr-BE" dirty="0" err="1">
                <a:ea typeface="Calibri" panose="020F0502020204030204" pitchFamily="34" charset="0"/>
              </a:rPr>
              <a:t>tedesche</a:t>
            </a:r>
            <a:r>
              <a:rPr lang="fr-BE" dirty="0">
                <a:ea typeface="Calibri" panose="020F0502020204030204" pitchFamily="34" charset="0"/>
              </a:rPr>
              <a:t> la </a:t>
            </a:r>
            <a:r>
              <a:rPr lang="fr-BE" dirty="0" err="1">
                <a:ea typeface="Calibri" panose="020F0502020204030204" pitchFamily="34" charset="0"/>
              </a:rPr>
              <a:t>formazione</a:t>
            </a:r>
            <a:r>
              <a:rPr lang="fr-BE" dirty="0">
                <a:ea typeface="Calibri" panose="020F0502020204030204" pitchFamily="34" charset="0"/>
              </a:rPr>
              <a:t> a </a:t>
            </a:r>
            <a:r>
              <a:rPr lang="fr-BE" dirty="0" err="1">
                <a:ea typeface="Calibri" panose="020F0502020204030204" pitchFamily="34" charset="0"/>
              </a:rPr>
              <a:t>conservato</a:t>
            </a:r>
            <a:r>
              <a:rPr lang="fr-BE" dirty="0">
                <a:ea typeface="Calibri" panose="020F0502020204030204" pitchFamily="34" charset="0"/>
              </a:rPr>
              <a:t> a </a:t>
            </a:r>
            <a:r>
              <a:rPr lang="fr-BE" dirty="0" err="1">
                <a:ea typeface="Calibri" panose="020F0502020204030204" pitchFamily="34" charset="0"/>
              </a:rPr>
              <a:t>lungo</a:t>
            </a:r>
            <a:r>
              <a:rPr lang="fr-BE" dirty="0">
                <a:ea typeface="Calibri" panose="020F0502020204030204" pitchFamily="34" charset="0"/>
              </a:rPr>
              <a:t> un </a:t>
            </a:r>
            <a:r>
              <a:rPr lang="fr-BE" b="1" dirty="0" err="1">
                <a:solidFill>
                  <a:srgbClr val="FF0000"/>
                </a:solidFill>
                <a:ea typeface="Calibri" panose="020F0502020204030204" pitchFamily="34" charset="0"/>
              </a:rPr>
              <a:t>approccio</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comparativo</a:t>
            </a:r>
            <a:r>
              <a:rPr lang="fr-BE" b="1" dirty="0">
                <a:solidFill>
                  <a:srgbClr val="FF0000"/>
                </a:solidFill>
                <a:ea typeface="Calibri" panose="020F0502020204030204" pitchFamily="34" charset="0"/>
              </a:rPr>
              <a:t> </a:t>
            </a:r>
            <a:r>
              <a:rPr lang="fr-BE" dirty="0">
                <a:ea typeface="Calibri" panose="020F0502020204030204" pitchFamily="34" charset="0"/>
              </a:rPr>
              <a:t>e un </a:t>
            </a:r>
            <a:r>
              <a:rPr lang="fr-BE" b="1" dirty="0" err="1">
                <a:solidFill>
                  <a:srgbClr val="FF0000"/>
                </a:solidFill>
                <a:ea typeface="Calibri" panose="020F0502020204030204" pitchFamily="34" charset="0"/>
              </a:rPr>
              <a:t>interesse</a:t>
            </a:r>
            <a:r>
              <a:rPr lang="fr-BE" b="1" dirty="0">
                <a:solidFill>
                  <a:srgbClr val="FF0000"/>
                </a:solidFill>
                <a:ea typeface="Calibri" panose="020F0502020204030204" pitchFamily="34" charset="0"/>
              </a:rPr>
              <a:t> per le </a:t>
            </a:r>
            <a:r>
              <a:rPr lang="fr-BE" b="1" dirty="0" err="1">
                <a:solidFill>
                  <a:srgbClr val="FF0000"/>
                </a:solidFill>
                <a:ea typeface="Calibri" panose="020F0502020204030204" pitchFamily="34" charset="0"/>
              </a:rPr>
              <a:t>altre</a:t>
            </a:r>
            <a:r>
              <a:rPr lang="fr-BE" b="1" dirty="0">
                <a:solidFill>
                  <a:srgbClr val="FF0000"/>
                </a:solidFill>
                <a:ea typeface="Calibri" panose="020F0502020204030204" pitchFamily="34" charset="0"/>
              </a:rPr>
              <a:t> lingue e </a:t>
            </a:r>
            <a:r>
              <a:rPr lang="fr-BE" b="1" dirty="0" err="1">
                <a:solidFill>
                  <a:srgbClr val="FF0000"/>
                </a:solidFill>
                <a:ea typeface="Calibri" panose="020F0502020204030204" pitchFamily="34" charset="0"/>
              </a:rPr>
              <a:t>letterature</a:t>
            </a:r>
            <a:r>
              <a:rPr lang="fr-BE" b="1" dirty="0">
                <a:solidFill>
                  <a:srgbClr val="FF0000"/>
                </a:solidFill>
                <a:ea typeface="Calibri" panose="020F0502020204030204" pitchFamily="34" charset="0"/>
              </a:rPr>
              <a:t> </a:t>
            </a:r>
            <a:r>
              <a:rPr lang="fr-BE" b="1" dirty="0" err="1">
                <a:solidFill>
                  <a:srgbClr val="FF0000"/>
                </a:solidFill>
                <a:ea typeface="Calibri" panose="020F0502020204030204" pitchFamily="34" charset="0"/>
              </a:rPr>
              <a:t>romanze</a:t>
            </a:r>
            <a:r>
              <a:rPr lang="fr-BE" dirty="0">
                <a:ea typeface="Calibri" panose="020F0502020204030204" pitchFamily="34" charset="0"/>
              </a:rPr>
              <a:t>.</a:t>
            </a:r>
          </a:p>
        </p:txBody>
      </p:sp>
    </p:spTree>
    <p:extLst>
      <p:ext uri="{BB962C8B-B14F-4D97-AF65-F5344CB8AC3E}">
        <p14:creationId xmlns:p14="http://schemas.microsoft.com/office/powerpoint/2010/main" val="871940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537ECC-39DC-0F11-FF31-10D392923707}"/>
              </a:ext>
            </a:extLst>
          </p:cNvPr>
          <p:cNvSpPr>
            <a:spLocks noGrp="1"/>
          </p:cNvSpPr>
          <p:nvPr>
            <p:ph type="title"/>
          </p:nvPr>
        </p:nvSpPr>
        <p:spPr/>
        <p:txBody>
          <a:bodyPr/>
          <a:lstStyle/>
          <a:p>
            <a:pPr algn="just"/>
            <a:r>
              <a:rPr lang="fr-BE" dirty="0"/>
              <a:t>Una lingua </a:t>
            </a:r>
            <a:r>
              <a:rPr lang="fr-BE" dirty="0" err="1"/>
              <a:t>interessante</a:t>
            </a:r>
            <a:r>
              <a:rPr lang="fr-BE" dirty="0"/>
              <a:t> ma non </a:t>
            </a:r>
            <a:r>
              <a:rPr lang="fr-BE" dirty="0" err="1"/>
              <a:t>entusiasmante</a:t>
            </a:r>
            <a:r>
              <a:rPr lang="fr-BE" dirty="0"/>
              <a:t>…</a:t>
            </a:r>
          </a:p>
        </p:txBody>
      </p:sp>
      <p:sp>
        <p:nvSpPr>
          <p:cNvPr id="3" name="Espace réservé du contenu 2">
            <a:extLst>
              <a:ext uri="{FF2B5EF4-FFF2-40B4-BE49-F238E27FC236}">
                <a16:creationId xmlns:a16="http://schemas.microsoft.com/office/drawing/2014/main" id="{1B199A75-69FE-A51C-D0FC-CC1A1F65D2E8}"/>
              </a:ext>
            </a:extLst>
          </p:cNvPr>
          <p:cNvSpPr>
            <a:spLocks noGrp="1"/>
          </p:cNvSpPr>
          <p:nvPr>
            <p:ph idx="1"/>
          </p:nvPr>
        </p:nvSpPr>
        <p:spPr/>
        <p:txBody>
          <a:bodyPr/>
          <a:lstStyle/>
          <a:p>
            <a:pPr marL="0" indent="0" algn="just">
              <a:buNone/>
            </a:pPr>
            <a:r>
              <a:rPr lang="fr-BE" dirty="0"/>
              <a:t>A </a:t>
            </a:r>
            <a:r>
              <a:rPr lang="fr-BE" dirty="0" err="1"/>
              <a:t>Liegi</a:t>
            </a:r>
            <a:r>
              <a:rPr lang="fr-BE" dirty="0"/>
              <a:t>, l’</a:t>
            </a:r>
            <a:r>
              <a:rPr lang="fr-BE" dirty="0" err="1"/>
              <a:t>unica</a:t>
            </a:r>
            <a:r>
              <a:rPr lang="fr-BE" dirty="0"/>
              <a:t> lingua </a:t>
            </a:r>
            <a:r>
              <a:rPr lang="fr-BE" dirty="0" err="1"/>
              <a:t>romanza</a:t>
            </a:r>
            <a:r>
              <a:rPr lang="fr-BE" dirty="0"/>
              <a:t> (</a:t>
            </a:r>
            <a:r>
              <a:rPr lang="fr-BE" dirty="0" err="1"/>
              <a:t>oltre</a:t>
            </a:r>
            <a:r>
              <a:rPr lang="fr-BE" dirty="0"/>
              <a:t> al </a:t>
            </a:r>
            <a:r>
              <a:rPr lang="fr-BE" dirty="0" err="1"/>
              <a:t>francese</a:t>
            </a:r>
            <a:r>
              <a:rPr lang="fr-BE" dirty="0"/>
              <a:t>) </a:t>
            </a:r>
            <a:r>
              <a:rPr lang="fr-BE" dirty="0" err="1"/>
              <a:t>proposta</a:t>
            </a:r>
            <a:r>
              <a:rPr lang="fr-BE" dirty="0"/>
              <a:t> </a:t>
            </a:r>
            <a:r>
              <a:rPr lang="fr-BE" dirty="0" err="1"/>
              <a:t>allora</a:t>
            </a:r>
            <a:r>
              <a:rPr lang="fr-BE" dirty="0"/>
              <a:t> </a:t>
            </a:r>
            <a:r>
              <a:rPr lang="fr-BE" dirty="0" err="1"/>
              <a:t>agli</a:t>
            </a:r>
            <a:r>
              <a:rPr lang="fr-BE" dirty="0"/>
              <a:t> </a:t>
            </a:r>
            <a:r>
              <a:rPr lang="fr-BE" dirty="0" err="1"/>
              <a:t>studenti</a:t>
            </a:r>
            <a:r>
              <a:rPr lang="fr-BE" dirty="0"/>
              <a:t>: </a:t>
            </a:r>
            <a:r>
              <a:rPr lang="fr-BE" b="1" dirty="0">
                <a:solidFill>
                  <a:srgbClr val="FF0000"/>
                </a:solidFill>
              </a:rPr>
              <a:t>l’italiano</a:t>
            </a:r>
            <a:r>
              <a:rPr lang="fr-BE" dirty="0"/>
              <a:t> (Auguste </a:t>
            </a:r>
            <a:r>
              <a:rPr lang="fr-BE" dirty="0" err="1"/>
              <a:t>Doutrepont</a:t>
            </a:r>
            <a:r>
              <a:rPr lang="fr-BE" dirty="0"/>
              <a:t> [1865-1929]).</a:t>
            </a:r>
          </a:p>
          <a:p>
            <a:pPr marL="0" indent="0" algn="just">
              <a:buNone/>
            </a:pPr>
            <a:endParaRPr lang="fr-BE" dirty="0"/>
          </a:p>
          <a:p>
            <a:pPr marL="0" indent="0" algn="just">
              <a:buNone/>
            </a:pPr>
            <a:r>
              <a:rPr lang="fr-BE" dirty="0"/>
              <a:t>Vivier la </a:t>
            </a:r>
            <a:r>
              <a:rPr lang="fr-BE" dirty="0" err="1"/>
              <a:t>studia</a:t>
            </a:r>
            <a:r>
              <a:rPr lang="fr-BE" dirty="0"/>
              <a:t> </a:t>
            </a:r>
            <a:r>
              <a:rPr lang="fr-BE" b="1" dirty="0">
                <a:solidFill>
                  <a:srgbClr val="FF0000"/>
                </a:solidFill>
              </a:rPr>
              <a:t>senza </a:t>
            </a:r>
            <a:r>
              <a:rPr lang="fr-BE" b="1" dirty="0" err="1">
                <a:solidFill>
                  <a:srgbClr val="FF0000"/>
                </a:solidFill>
              </a:rPr>
              <a:t>entusiasmo</a:t>
            </a:r>
            <a:r>
              <a:rPr lang="fr-BE" dirty="0"/>
              <a:t>:</a:t>
            </a:r>
          </a:p>
          <a:p>
            <a:pPr marL="0" indent="0" algn="just">
              <a:buNone/>
            </a:pPr>
            <a:endParaRPr lang="fr-BE" dirty="0"/>
          </a:p>
          <a:p>
            <a:pPr marL="0" indent="0" algn="just">
              <a:buNone/>
            </a:pPr>
            <a:r>
              <a:rPr lang="fr-BE" dirty="0">
                <a:effectLst/>
                <a:ea typeface="Calibri" panose="020F0502020204030204" pitchFamily="34" charset="0"/>
              </a:rPr>
              <a:t>	« L’italien est certes une langue intéressante, mais elle ne 	m’emballe pas pour le moment » (Robert Vivier </a:t>
            </a:r>
            <a:r>
              <a:rPr lang="fr-BE" dirty="0">
                <a:ea typeface="Calibri" panose="020F0502020204030204" pitchFamily="34" charset="0"/>
              </a:rPr>
              <a:t>a </a:t>
            </a:r>
            <a:r>
              <a:rPr lang="fr-BE" dirty="0">
                <a:effectLst/>
                <a:ea typeface="Calibri" panose="020F0502020204030204" pitchFamily="34" charset="0"/>
              </a:rPr>
              <a:t>Jean </a:t>
            </a:r>
            <a:r>
              <a:rPr lang="fr-BE" dirty="0" err="1">
                <a:effectLst/>
                <a:ea typeface="Calibri" panose="020F0502020204030204" pitchFamily="34" charset="0"/>
              </a:rPr>
              <a:t>Depaye</a:t>
            </a:r>
            <a:r>
              <a:rPr lang="fr-BE" dirty="0">
                <a:effectLst/>
                <a:ea typeface="Calibri" panose="020F0502020204030204" pitchFamily="34" charset="0"/>
              </a:rPr>
              <a:t>, 	14 </a:t>
            </a:r>
            <a:r>
              <a:rPr lang="fr-BE" dirty="0" err="1">
                <a:effectLst/>
                <a:ea typeface="Calibri" panose="020F0502020204030204" pitchFamily="34" charset="0"/>
              </a:rPr>
              <a:t>giugno</a:t>
            </a:r>
            <a:r>
              <a:rPr lang="fr-BE" dirty="0">
                <a:effectLst/>
                <a:ea typeface="Calibri" panose="020F0502020204030204" pitchFamily="34" charset="0"/>
              </a:rPr>
              <a:t> 1919).</a:t>
            </a:r>
            <a:endParaRPr lang="fr-BE" dirty="0"/>
          </a:p>
          <a:p>
            <a:pPr marL="0" indent="0">
              <a:buNone/>
            </a:pPr>
            <a:endParaRPr lang="fr-BE" dirty="0"/>
          </a:p>
        </p:txBody>
      </p:sp>
    </p:spTree>
    <p:extLst>
      <p:ext uri="{BB962C8B-B14F-4D97-AF65-F5344CB8AC3E}">
        <p14:creationId xmlns:p14="http://schemas.microsoft.com/office/powerpoint/2010/main" val="3564286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EF899E-7B33-B9EC-19C9-AC3799649DA5}"/>
              </a:ext>
            </a:extLst>
          </p:cNvPr>
          <p:cNvSpPr>
            <a:spLocks noGrp="1"/>
          </p:cNvSpPr>
          <p:nvPr>
            <p:ph type="title"/>
          </p:nvPr>
        </p:nvSpPr>
        <p:spPr/>
        <p:txBody>
          <a:bodyPr/>
          <a:lstStyle/>
          <a:p>
            <a:r>
              <a:rPr lang="fr-BE" dirty="0" err="1"/>
              <a:t>Italianista</a:t>
            </a:r>
            <a:r>
              <a:rPr lang="fr-BE" dirty="0"/>
              <a:t> per </a:t>
            </a:r>
            <a:r>
              <a:rPr lang="fr-BE" dirty="0" err="1"/>
              <a:t>caso</a:t>
            </a:r>
            <a:endParaRPr lang="fr-BE" dirty="0"/>
          </a:p>
        </p:txBody>
      </p:sp>
      <p:sp>
        <p:nvSpPr>
          <p:cNvPr id="3" name="Espace réservé du contenu 2">
            <a:extLst>
              <a:ext uri="{FF2B5EF4-FFF2-40B4-BE49-F238E27FC236}">
                <a16:creationId xmlns:a16="http://schemas.microsoft.com/office/drawing/2014/main" id="{6DE33FA2-F2D7-D4F6-9FFA-82F5503E98C1}"/>
              </a:ext>
            </a:extLst>
          </p:cNvPr>
          <p:cNvSpPr>
            <a:spLocks noGrp="1"/>
          </p:cNvSpPr>
          <p:nvPr>
            <p:ph idx="1"/>
          </p:nvPr>
        </p:nvSpPr>
        <p:spPr/>
        <p:txBody>
          <a:bodyPr>
            <a:normAutofit/>
          </a:bodyPr>
          <a:lstStyle/>
          <a:p>
            <a:pPr marL="0" indent="0" algn="just">
              <a:buNone/>
            </a:pPr>
            <a:r>
              <a:rPr lang="fr-BE" b="1" dirty="0">
                <a:solidFill>
                  <a:srgbClr val="FF0000"/>
                </a:solidFill>
              </a:rPr>
              <a:t>1929</a:t>
            </a:r>
            <a:r>
              <a:rPr lang="fr-BE" dirty="0"/>
              <a:t>: morte </a:t>
            </a:r>
            <a:r>
              <a:rPr lang="fr-BE" dirty="0" err="1"/>
              <a:t>prematura</a:t>
            </a:r>
            <a:r>
              <a:rPr lang="fr-BE" dirty="0"/>
              <a:t> di Auguste </a:t>
            </a:r>
            <a:r>
              <a:rPr lang="fr-BE" dirty="0" err="1"/>
              <a:t>Doutrepont</a:t>
            </a:r>
            <a:r>
              <a:rPr lang="fr-BE" dirty="0"/>
              <a:t>.</a:t>
            </a:r>
          </a:p>
          <a:p>
            <a:pPr marL="0" indent="0" algn="just">
              <a:buNone/>
            </a:pPr>
            <a:endParaRPr lang="fr-BE" dirty="0"/>
          </a:p>
          <a:p>
            <a:pPr marL="0" indent="0" algn="just">
              <a:buNone/>
            </a:pPr>
            <a:r>
              <a:rPr lang="fr-BE" dirty="0"/>
              <a:t>Robert Vivier è </a:t>
            </a:r>
            <a:r>
              <a:rPr lang="fr-BE" dirty="0" err="1"/>
              <a:t>incaricato</a:t>
            </a:r>
            <a:r>
              <a:rPr lang="fr-BE" dirty="0"/>
              <a:t> di un corso (</a:t>
            </a:r>
            <a:r>
              <a:rPr lang="fr-BE" dirty="0" err="1"/>
              <a:t>facoltativo</a:t>
            </a:r>
            <a:r>
              <a:rPr lang="fr-BE" dirty="0"/>
              <a:t>!) di italiano.</a:t>
            </a:r>
          </a:p>
          <a:p>
            <a:pPr marL="0" indent="0" algn="just">
              <a:buNone/>
            </a:pPr>
            <a:endParaRPr lang="fr-BE" dirty="0"/>
          </a:p>
          <a:p>
            <a:pPr marL="0" indent="0" algn="just">
              <a:buNone/>
            </a:pPr>
            <a:r>
              <a:rPr lang="fr-BE" b="1" dirty="0" err="1">
                <a:solidFill>
                  <a:srgbClr val="FF0000"/>
                </a:solidFill>
              </a:rPr>
              <a:t>Estate</a:t>
            </a:r>
            <a:r>
              <a:rPr lang="fr-BE" b="1" dirty="0">
                <a:solidFill>
                  <a:srgbClr val="FF0000"/>
                </a:solidFill>
              </a:rPr>
              <a:t> 1929</a:t>
            </a:r>
            <a:r>
              <a:rPr lang="fr-BE" dirty="0"/>
              <a:t>: </a:t>
            </a:r>
            <a:r>
              <a:rPr lang="fr-BE" dirty="0" err="1"/>
              <a:t>studia</a:t>
            </a:r>
            <a:r>
              <a:rPr lang="fr-BE" dirty="0"/>
              <a:t> </a:t>
            </a:r>
            <a:r>
              <a:rPr lang="fr-BE" dirty="0" err="1"/>
              <a:t>all’Università</a:t>
            </a:r>
            <a:r>
              <a:rPr lang="fr-BE" dirty="0"/>
              <a:t> per </a:t>
            </a:r>
            <a:r>
              <a:rPr lang="fr-BE" dirty="0" err="1"/>
              <a:t>Stranieri</a:t>
            </a:r>
            <a:r>
              <a:rPr lang="fr-BE" dirty="0"/>
              <a:t> di </a:t>
            </a:r>
            <a:r>
              <a:rPr lang="fr-BE" dirty="0" err="1"/>
              <a:t>Perugia</a:t>
            </a:r>
            <a:r>
              <a:rPr lang="fr-BE" dirty="0"/>
              <a:t>.</a:t>
            </a:r>
          </a:p>
          <a:p>
            <a:pPr marL="0" indent="0" algn="just">
              <a:buNone/>
            </a:pPr>
            <a:endParaRPr lang="fr-BE" dirty="0"/>
          </a:p>
          <a:p>
            <a:pPr marL="0" indent="0" algn="just">
              <a:buNone/>
            </a:pPr>
            <a:r>
              <a:rPr lang="fr-BE" dirty="0"/>
              <a:t>Vivier </a:t>
            </a:r>
            <a:r>
              <a:rPr lang="fr-BE" dirty="0" err="1"/>
              <a:t>sarà</a:t>
            </a:r>
            <a:r>
              <a:rPr lang="fr-BE" dirty="0"/>
              <a:t> </a:t>
            </a:r>
            <a:r>
              <a:rPr lang="fr-BE" dirty="0" err="1"/>
              <a:t>poi</a:t>
            </a:r>
            <a:r>
              <a:rPr lang="fr-BE" dirty="0"/>
              <a:t> </a:t>
            </a:r>
            <a:r>
              <a:rPr lang="fr-BE" dirty="0" err="1"/>
              <a:t>incaricato</a:t>
            </a:r>
            <a:r>
              <a:rPr lang="fr-BE" dirty="0"/>
              <a:t> di vari </a:t>
            </a:r>
            <a:r>
              <a:rPr lang="fr-BE" dirty="0" err="1"/>
              <a:t>corsi</a:t>
            </a:r>
            <a:r>
              <a:rPr lang="fr-BE" dirty="0"/>
              <a:t> di </a:t>
            </a:r>
            <a:r>
              <a:rPr lang="fr-BE" b="1" dirty="0" err="1">
                <a:solidFill>
                  <a:srgbClr val="FF0000"/>
                </a:solidFill>
              </a:rPr>
              <a:t>letteratura</a:t>
            </a:r>
            <a:r>
              <a:rPr lang="fr-BE" b="1" dirty="0">
                <a:solidFill>
                  <a:srgbClr val="FF0000"/>
                </a:solidFill>
              </a:rPr>
              <a:t> </a:t>
            </a:r>
            <a:r>
              <a:rPr lang="fr-BE" b="1" dirty="0" err="1">
                <a:solidFill>
                  <a:srgbClr val="FF0000"/>
                </a:solidFill>
              </a:rPr>
              <a:t>francese</a:t>
            </a:r>
            <a:r>
              <a:rPr lang="fr-BE" dirty="0"/>
              <a:t>. Ma </a:t>
            </a:r>
            <a:r>
              <a:rPr lang="fr-BE" dirty="0" err="1"/>
              <a:t>fino</a:t>
            </a:r>
            <a:r>
              <a:rPr lang="fr-BE" dirty="0"/>
              <a:t> alla sua </a:t>
            </a:r>
            <a:r>
              <a:rPr lang="fr-BE" dirty="0" err="1"/>
              <a:t>pensione</a:t>
            </a:r>
            <a:r>
              <a:rPr lang="fr-BE" dirty="0"/>
              <a:t> (1964) </a:t>
            </a:r>
            <a:r>
              <a:rPr lang="fr-BE" dirty="0" err="1"/>
              <a:t>conserverà</a:t>
            </a:r>
            <a:r>
              <a:rPr lang="fr-BE" dirty="0"/>
              <a:t> </a:t>
            </a:r>
            <a:r>
              <a:rPr lang="fr-BE" b="1" dirty="0" err="1">
                <a:solidFill>
                  <a:srgbClr val="FF0000"/>
                </a:solidFill>
              </a:rPr>
              <a:t>questo</a:t>
            </a:r>
            <a:r>
              <a:rPr lang="fr-BE" b="1" dirty="0">
                <a:solidFill>
                  <a:srgbClr val="FF0000"/>
                </a:solidFill>
              </a:rPr>
              <a:t> </a:t>
            </a:r>
            <a:r>
              <a:rPr lang="fr-BE" b="1" dirty="0" err="1">
                <a:solidFill>
                  <a:srgbClr val="FF0000"/>
                </a:solidFill>
              </a:rPr>
              <a:t>doppio</a:t>
            </a:r>
            <a:r>
              <a:rPr lang="fr-BE" b="1" dirty="0">
                <a:solidFill>
                  <a:srgbClr val="FF0000"/>
                </a:solidFill>
              </a:rPr>
              <a:t> </a:t>
            </a:r>
            <a:r>
              <a:rPr lang="fr-BE" b="1" dirty="0" err="1">
                <a:solidFill>
                  <a:srgbClr val="FF0000"/>
                </a:solidFill>
              </a:rPr>
              <a:t>ruolo</a:t>
            </a:r>
            <a:r>
              <a:rPr lang="fr-BE" b="1" dirty="0">
                <a:solidFill>
                  <a:srgbClr val="FF0000"/>
                </a:solidFill>
              </a:rPr>
              <a:t> </a:t>
            </a:r>
            <a:r>
              <a:rPr lang="fr-BE" dirty="0"/>
              <a:t>di </a:t>
            </a:r>
            <a:r>
              <a:rPr lang="fr-BE" b="1" dirty="0" err="1">
                <a:solidFill>
                  <a:srgbClr val="FF0000"/>
                </a:solidFill>
              </a:rPr>
              <a:t>francesista</a:t>
            </a:r>
            <a:r>
              <a:rPr lang="fr-BE" dirty="0"/>
              <a:t> </a:t>
            </a:r>
            <a:r>
              <a:rPr lang="fr-BE" b="1" dirty="0"/>
              <a:t>e</a:t>
            </a:r>
            <a:r>
              <a:rPr lang="fr-BE" dirty="0"/>
              <a:t> di </a:t>
            </a:r>
            <a:r>
              <a:rPr lang="fr-BE" b="1" dirty="0" err="1">
                <a:solidFill>
                  <a:srgbClr val="FF0000"/>
                </a:solidFill>
              </a:rPr>
              <a:t>italianista</a:t>
            </a:r>
            <a:r>
              <a:rPr lang="fr-BE" dirty="0"/>
              <a:t>.</a:t>
            </a:r>
          </a:p>
        </p:txBody>
      </p:sp>
    </p:spTree>
    <p:extLst>
      <p:ext uri="{BB962C8B-B14F-4D97-AF65-F5344CB8AC3E}">
        <p14:creationId xmlns:p14="http://schemas.microsoft.com/office/powerpoint/2010/main" val="1062988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763C94-487E-BE42-B448-79721705CB60}"/>
              </a:ext>
            </a:extLst>
          </p:cNvPr>
          <p:cNvSpPr>
            <a:spLocks noGrp="1"/>
          </p:cNvSpPr>
          <p:nvPr>
            <p:ph type="title"/>
          </p:nvPr>
        </p:nvSpPr>
        <p:spPr/>
        <p:txBody>
          <a:bodyPr/>
          <a:lstStyle/>
          <a:p>
            <a:pPr algn="ctr"/>
            <a:r>
              <a:rPr lang="fr-BE" dirty="0"/>
              <a:t>2.</a:t>
            </a:r>
            <a:br>
              <a:rPr lang="fr-BE" dirty="0"/>
            </a:br>
            <a:r>
              <a:rPr lang="fr-BE" dirty="0"/>
              <a:t>I </a:t>
            </a:r>
            <a:r>
              <a:rPr lang="fr-BE" dirty="0" err="1"/>
              <a:t>primi</a:t>
            </a:r>
            <a:r>
              <a:rPr lang="fr-BE" dirty="0"/>
              <a:t> </a:t>
            </a:r>
            <a:r>
              <a:rPr lang="fr-BE" dirty="0" err="1"/>
              <a:t>lavori</a:t>
            </a:r>
            <a:r>
              <a:rPr lang="fr-BE" dirty="0"/>
              <a:t> e la </a:t>
            </a:r>
            <a:r>
              <a:rPr lang="fr-BE" dirty="0" err="1"/>
              <a:t>rivista</a:t>
            </a:r>
            <a:r>
              <a:rPr lang="fr-BE" dirty="0"/>
              <a:t> </a:t>
            </a:r>
            <a:r>
              <a:rPr lang="fr-BE" i="1" dirty="0"/>
              <a:t>Le flambeau</a:t>
            </a:r>
          </a:p>
        </p:txBody>
      </p:sp>
      <p:sp>
        <p:nvSpPr>
          <p:cNvPr id="3" name="Espace réservé du texte 2">
            <a:extLst>
              <a:ext uri="{FF2B5EF4-FFF2-40B4-BE49-F238E27FC236}">
                <a16:creationId xmlns:a16="http://schemas.microsoft.com/office/drawing/2014/main" id="{614B1DF5-4530-B243-F187-7877FF1367D5}"/>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96287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D825AB-01D0-1D13-69C3-297D5E462E9E}"/>
              </a:ext>
            </a:extLst>
          </p:cNvPr>
          <p:cNvSpPr>
            <a:spLocks noGrp="1"/>
          </p:cNvSpPr>
          <p:nvPr>
            <p:ph type="title"/>
          </p:nvPr>
        </p:nvSpPr>
        <p:spPr/>
        <p:txBody>
          <a:bodyPr/>
          <a:lstStyle/>
          <a:p>
            <a:r>
              <a:rPr lang="fr-BE" dirty="0" err="1"/>
              <a:t>Primi</a:t>
            </a:r>
            <a:r>
              <a:rPr lang="fr-BE" dirty="0"/>
              <a:t> </a:t>
            </a:r>
            <a:r>
              <a:rPr lang="fr-BE" dirty="0" err="1"/>
              <a:t>lavori</a:t>
            </a:r>
            <a:endParaRPr lang="fr-BE" dirty="0"/>
          </a:p>
        </p:txBody>
      </p:sp>
      <p:sp>
        <p:nvSpPr>
          <p:cNvPr id="3" name="Espace réservé du contenu 2">
            <a:extLst>
              <a:ext uri="{FF2B5EF4-FFF2-40B4-BE49-F238E27FC236}">
                <a16:creationId xmlns:a16="http://schemas.microsoft.com/office/drawing/2014/main" id="{A46918C9-EF5F-F5C1-F6B8-8D011591C72A}"/>
              </a:ext>
            </a:extLst>
          </p:cNvPr>
          <p:cNvSpPr>
            <a:spLocks noGrp="1"/>
          </p:cNvSpPr>
          <p:nvPr>
            <p:ph idx="1"/>
          </p:nvPr>
        </p:nvSpPr>
        <p:spPr/>
        <p:txBody>
          <a:bodyPr/>
          <a:lstStyle/>
          <a:p>
            <a:pPr marL="0" indent="0" algn="just">
              <a:buNone/>
            </a:pPr>
            <a:r>
              <a:rPr lang="fr-BE" dirty="0"/>
              <a:t>Novembre 1929: </a:t>
            </a:r>
            <a:r>
              <a:rPr lang="fr-BE" b="1" dirty="0">
                <a:solidFill>
                  <a:srgbClr val="FF0000"/>
                </a:solidFill>
              </a:rPr>
              <a:t>prime </a:t>
            </a:r>
            <a:r>
              <a:rPr lang="fr-BE" b="1" dirty="0" err="1">
                <a:solidFill>
                  <a:srgbClr val="FF0000"/>
                </a:solidFill>
              </a:rPr>
              <a:t>traduzioni</a:t>
            </a:r>
            <a:r>
              <a:rPr lang="fr-BE" b="1" dirty="0">
                <a:solidFill>
                  <a:srgbClr val="FF0000"/>
                </a:solidFill>
              </a:rPr>
              <a:t> </a:t>
            </a:r>
            <a:r>
              <a:rPr lang="fr-BE" dirty="0" err="1"/>
              <a:t>dall’italiano</a:t>
            </a:r>
            <a:r>
              <a:rPr lang="fr-BE" dirty="0"/>
              <a:t>: due </a:t>
            </a:r>
            <a:r>
              <a:rPr lang="fr-BE" dirty="0" err="1"/>
              <a:t>sonetti</a:t>
            </a:r>
            <a:r>
              <a:rPr lang="fr-BE" dirty="0"/>
              <a:t> (Carducci e Pascoli) in </a:t>
            </a:r>
            <a:r>
              <a:rPr lang="fr-BE" i="1" dirty="0"/>
              <a:t>Le flambeau </a:t>
            </a:r>
            <a:r>
              <a:rPr lang="fr-BE" dirty="0"/>
              <a:t>(Bruxelles).</a:t>
            </a:r>
          </a:p>
          <a:p>
            <a:pPr marL="0" indent="0" algn="just">
              <a:buNone/>
            </a:pPr>
            <a:endParaRPr lang="fr-BE" dirty="0"/>
          </a:p>
          <a:p>
            <a:pPr marL="0" indent="0" algn="just">
              <a:buNone/>
            </a:pPr>
            <a:r>
              <a:rPr lang="fr-BE" dirty="0"/>
              <a:t>	« Deux sonnets italiens » [G. Pascoli: « Bénédiction »; G. 	Carducci: « Le bœuf »], in </a:t>
            </a:r>
            <a:r>
              <a:rPr lang="fr-BE" i="1" dirty="0"/>
              <a:t>Le flambeau</a:t>
            </a:r>
            <a:r>
              <a:rPr lang="fr-BE" dirty="0"/>
              <a:t>, XII, 11, 1° novembre 	1929, pp. 246-247.</a:t>
            </a:r>
          </a:p>
          <a:p>
            <a:pPr marL="0" indent="0" algn="just">
              <a:buNone/>
            </a:pPr>
            <a:endParaRPr lang="fr-BE" dirty="0"/>
          </a:p>
          <a:p>
            <a:pPr marL="0" indent="0">
              <a:buNone/>
            </a:pPr>
            <a:endParaRPr lang="fr-BE" dirty="0"/>
          </a:p>
        </p:txBody>
      </p:sp>
    </p:spTree>
    <p:extLst>
      <p:ext uri="{BB962C8B-B14F-4D97-AF65-F5344CB8AC3E}">
        <p14:creationId xmlns:p14="http://schemas.microsoft.com/office/powerpoint/2010/main" val="221881557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TotalTime>
  <Words>2346</Words>
  <Application>Microsoft Office PowerPoint</Application>
  <PresentationFormat>Grand écran</PresentationFormat>
  <Paragraphs>174</Paragraphs>
  <Slides>35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35</vt:i4>
      </vt:variant>
    </vt:vector>
  </HeadingPairs>
  <TitlesOfParts>
    <vt:vector size="41" baseType="lpstr">
      <vt:lpstr>Arial</vt:lpstr>
      <vt:lpstr>Calibri</vt:lpstr>
      <vt:lpstr>Calibri Light</vt:lpstr>
      <vt:lpstr>latin_ext</vt:lpstr>
      <vt:lpstr>Times New Roman</vt:lpstr>
      <vt:lpstr>Thème Office</vt:lpstr>
      <vt:lpstr>Robert Vivier (1894-1989) :  un italianista nel Belgio degli anni Trenta</vt:lpstr>
      <vt:lpstr>Piano della presentazione</vt:lpstr>
      <vt:lpstr>1. Un italianista per caso</vt:lpstr>
      <vt:lpstr>Un romanista liegese</vt:lpstr>
      <vt:lpstr>La filologia romanza in Belgio</vt:lpstr>
      <vt:lpstr>Una lingua interessante ma non entusiasmante…</vt:lpstr>
      <vt:lpstr>Italianista per caso</vt:lpstr>
      <vt:lpstr>2. I primi lavori e la rivista Le flambeau</vt:lpstr>
      <vt:lpstr>Primi lavori</vt:lpstr>
      <vt:lpstr>Le flambeau: politica e letteratura</vt:lpstr>
      <vt:lpstr>Le Flambeau</vt:lpstr>
      <vt:lpstr>Vivier, traduttore dal… russo</vt:lpstr>
      <vt:lpstr>Robert e Zénitta Vivier (fotografia non datata)</vt:lpstr>
      <vt:lpstr>Le flambeau e la letteratura italiana</vt:lpstr>
      <vt:lpstr>Le flambeau, Vivier e la letteratura italiana classica </vt:lpstr>
      <vt:lpstr>Vivier et Foscolo</vt:lpstr>
      <vt:lpstr>Le flambeau, Vivier e la poesia italiana del primo dopoguerra (1)</vt:lpstr>
      <vt:lpstr>Alle Giubbe Rosse</vt:lpstr>
      <vt:lpstr>C’è a Firenze a un certo Vivier…</vt:lpstr>
      <vt:lpstr>Le flambeau, Vivier e la poesia italiana del primo dopoguerra (2)</vt:lpstr>
      <vt:lpstr>3. Robert Vivier e Cassandre</vt:lpstr>
      <vt:lpstr>Cassandre: una rivsita brusselese tra sciovinismo e internazionalismo</vt:lpstr>
      <vt:lpstr>Robert Vivier e Cassandre (1)</vt:lpstr>
      <vt:lpstr>Robert Vivier e Cassandre (2)</vt:lpstr>
      <vt:lpstr>4. Al servizio della poesia contemporanea: la collaborazione al Journal des poètes</vt:lpstr>
      <vt:lpstr>L’internazionale dei poeti</vt:lpstr>
      <vt:lpstr>Le journal des poètes (1a serie)</vt:lpstr>
      <vt:lpstr>Tradurre la poesia contemporanea (1)</vt:lpstr>
      <vt:lpstr>Tradurre la poesia contemporanea (2)</vt:lpstr>
      <vt:lpstr>Un traduttore apprezzato</vt:lpstr>
      <vt:lpstr>5. Dopo la guerra</vt:lpstr>
      <vt:lpstr>All’insegna di Dante</vt:lpstr>
      <vt:lpstr>6. Bibliografia</vt:lpstr>
      <vt:lpstr>Bibliografia</vt:lpstr>
      <vt:lpstr>Grazie dell’attenzione!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 Vivier (1894-1989) : un italianista nel Belgio degli anni Trenta </dc:title>
  <dc:creator>Laurent Beghin</dc:creator>
  <cp:lastModifiedBy>Laurent Beghin</cp:lastModifiedBy>
  <cp:revision>21</cp:revision>
  <dcterms:created xsi:type="dcterms:W3CDTF">2024-03-12T10:52:05Z</dcterms:created>
  <dcterms:modified xsi:type="dcterms:W3CDTF">2024-03-15T10:53:35Z</dcterms:modified>
</cp:coreProperties>
</file>