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76" r:id="rId3"/>
    <p:sldId id="267" r:id="rId4"/>
    <p:sldId id="269" r:id="rId5"/>
    <p:sldId id="270" r:id="rId6"/>
    <p:sldId id="268" r:id="rId7"/>
    <p:sldId id="271" r:id="rId8"/>
    <p:sldId id="272" r:id="rId9"/>
    <p:sldId id="273" r:id="rId10"/>
    <p:sldId id="274" r:id="rId11"/>
    <p:sldId id="275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58"/>
  </p:normalViewPr>
  <p:slideViewPr>
    <p:cSldViewPr snapToGrid="0">
      <p:cViewPr varScale="1">
        <p:scale>
          <a:sx n="120" d="100"/>
          <a:sy n="120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BAA87-A8D8-7742-8EA8-2C2B4271B421}" type="datetimeFigureOut">
              <a:rPr lang="fr-FR" smtClean="0"/>
              <a:t>10/05/2025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C0C49-7AD1-4246-8852-E6400DB507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32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C0C49-7AD1-4246-8852-E6400DB5072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57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EF2CC-9D69-67A5-2251-6A5DF4C7B8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800" b="1" dirty="0" err="1">
                <a:cs typeface="AkayaKanadaka" panose="02010502080401010103" pitchFamily="2" charset="77"/>
              </a:rPr>
              <a:t>Necessity</a:t>
            </a:r>
            <a:r>
              <a:rPr lang="fr-FR" sz="4800" b="1" dirty="0">
                <a:cs typeface="AkayaKanadaka" panose="02010502080401010103" pitchFamily="2" charset="77"/>
              </a:rPr>
              <a:t> and </a:t>
            </a:r>
            <a:r>
              <a:rPr lang="fr-FR" sz="4800" b="1" dirty="0" err="1">
                <a:cs typeface="AkayaKanadaka" panose="02010502080401010103" pitchFamily="2" charset="77"/>
              </a:rPr>
              <a:t>possibility</a:t>
            </a:r>
            <a:r>
              <a:rPr lang="fr-FR" sz="4800" b="1" dirty="0">
                <a:cs typeface="AkayaKanadaka" panose="02010502080401010103" pitchFamily="2" charset="77"/>
              </a:rPr>
              <a:t> in management sciences </a:t>
            </a:r>
            <a:endParaRPr lang="fr-FR" sz="54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7CA4BCC-6132-D479-9C72-80D5A37D1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956279"/>
            <a:ext cx="8447557" cy="1126083"/>
          </a:xfrm>
        </p:spPr>
        <p:txBody>
          <a:bodyPr>
            <a:normAutofit/>
          </a:bodyPr>
          <a:lstStyle/>
          <a:p>
            <a:r>
              <a:rPr lang="fr-FR" b="1" dirty="0"/>
              <a:t>Dieu-Merci MANWANA SINDANI</a:t>
            </a:r>
          </a:p>
          <a:p>
            <a:r>
              <a:rPr lang="fr-FR" dirty="0"/>
              <a:t>PhD </a:t>
            </a:r>
            <a:r>
              <a:rPr lang="fr-FR" dirty="0" err="1"/>
              <a:t>Student</a:t>
            </a:r>
            <a:r>
              <a:rPr lang="fr-FR" dirty="0"/>
              <a:t> in </a:t>
            </a:r>
            <a:r>
              <a:rPr lang="fr-FR" dirty="0" err="1"/>
              <a:t>Philosophy</a:t>
            </a:r>
            <a:r>
              <a:rPr lang="fr-FR" dirty="0"/>
              <a:t>/</a:t>
            </a:r>
            <a:r>
              <a:rPr lang="fr-FR" dirty="0" err="1"/>
              <a:t>UCLouvain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384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9C6E-82F6-3D94-43CC-90231D78F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375BD-7CED-8222-DCC7-860070F2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0860"/>
          </a:xfrm>
        </p:spPr>
        <p:txBody>
          <a:bodyPr/>
          <a:lstStyle/>
          <a:p>
            <a:r>
              <a:rPr lang="fr-FR" dirty="0"/>
              <a:t>IV. ARGUMENTS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807B68-BEAE-0CFF-C885-35A17FDAE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56659"/>
            <a:ext cx="10281685" cy="4954773"/>
          </a:xfrm>
        </p:spPr>
        <p:txBody>
          <a:bodyPr>
            <a:noAutofit/>
          </a:bodyPr>
          <a:lstStyle/>
          <a:p>
            <a:r>
              <a:rPr lang="fr-BE" sz="2600" b="1" dirty="0">
                <a:solidFill>
                  <a:srgbClr val="000000"/>
                </a:solidFill>
              </a:rPr>
              <a:t>IV.3.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 Strategic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Modality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and Weak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Normativity</a:t>
            </a:r>
            <a:endParaRPr lang="fr-BE" sz="26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In business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strategy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for instance, a model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might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suggest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: “If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you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are in a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competitive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market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with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limited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resources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it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necessary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 to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adopt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a niche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strategy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.” This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necessity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contextual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practical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not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absolute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. It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reflects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instrumental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reasoning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akin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Aristotelian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prudence.</a:t>
            </a:r>
            <a:endParaRPr lang="fr-BE" sz="2600" b="1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fr-BE" sz="2600" b="1" dirty="0">
                <a:solidFill>
                  <a:srgbClr val="000000"/>
                </a:solidFill>
              </a:rPr>
              <a:t>IV.4. 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Human Agency and Radical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Uncertainty</a:t>
            </a:r>
            <a:endParaRPr lang="fr-BE" sz="26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Management sciences must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also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deal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with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human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intentions, values, and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interpretations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These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elements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complicate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strong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modal claims. The world of management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one of 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undetermined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possibilities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which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invites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philosophical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reflection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on 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weak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modality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open futures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and the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role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 </a:t>
            </a:r>
            <a:r>
              <a:rPr lang="fr-BE" sz="2600" b="1" i="0" u="none" strike="noStrike" dirty="0" err="1">
                <a:solidFill>
                  <a:srgbClr val="000000"/>
                </a:solidFill>
                <a:effectLst/>
              </a:rPr>
              <a:t>strategic</a:t>
            </a:r>
            <a:r>
              <a:rPr lang="fr-BE" sz="2600" b="1" i="0" u="none" strike="noStrike" dirty="0">
                <a:solidFill>
                  <a:srgbClr val="000000"/>
                </a:solidFill>
                <a:effectLst/>
              </a:rPr>
              <a:t> imagination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42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5FC32E-BD79-9C37-F9DF-8BAB44696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1493"/>
          </a:xfrm>
        </p:spPr>
        <p:txBody>
          <a:bodyPr/>
          <a:lstStyle/>
          <a:p>
            <a:r>
              <a:rPr lang="fr-FR" dirty="0"/>
              <a:t>PROVISIONAL 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BADB9E-5109-F8A8-7CF8-90DDDFF9B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7293"/>
            <a:ext cx="9675628" cy="4400107"/>
          </a:xfrm>
        </p:spPr>
        <p:txBody>
          <a:bodyPr>
            <a:normAutofit/>
          </a:bodyPr>
          <a:lstStyle/>
          <a:p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The tension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between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necessity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and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possibility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in management sciences invites us to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rethink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the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very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nature of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these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disciplines.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are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neither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strictly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nomological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nor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purely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descriptive.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operate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in a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modalized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space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where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reasoning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moves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from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understanding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to action,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from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the possible to the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desirable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from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analysis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decision-making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As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such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rely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on a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form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of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practical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epistemology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that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contemporary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philosophy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of science must explore more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fully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908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576DA-9C8F-36F8-65B8-4E72D8A6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346019" cy="770860"/>
          </a:xfrm>
        </p:spPr>
        <p:txBody>
          <a:bodyPr/>
          <a:lstStyle/>
          <a:p>
            <a:r>
              <a:rPr lang="fr-FR" dirty="0"/>
              <a:t>Bibliography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2199C0-F4AF-3776-A39C-C33B9CF02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6659"/>
            <a:ext cx="10356112" cy="5082363"/>
          </a:xfrm>
        </p:spPr>
        <p:txBody>
          <a:bodyPr>
            <a:normAutofit/>
          </a:bodyPr>
          <a:lstStyle/>
          <a:p>
            <a:pPr algn="just"/>
            <a:r>
              <a:rPr lang="fr-BE" sz="2000" b="0" i="1" u="none" strike="noStrike" dirty="0">
                <a:solidFill>
                  <a:srgbClr val="000000"/>
                </a:solidFill>
                <a:effectLst/>
              </a:rPr>
              <a:t>On </a:t>
            </a:r>
            <a:r>
              <a:rPr lang="fr-BE" sz="2000" b="0" i="1" u="none" strike="noStrike" dirty="0" err="1">
                <a:solidFill>
                  <a:srgbClr val="000000"/>
                </a:solidFill>
                <a:effectLst/>
              </a:rPr>
              <a:t>bounded</a:t>
            </a:r>
            <a:r>
              <a:rPr lang="fr-BE" sz="20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000" b="0" i="1" u="none" strike="noStrike" dirty="0" err="1">
                <a:solidFill>
                  <a:srgbClr val="000000"/>
                </a:solidFill>
                <a:effectLst/>
              </a:rPr>
              <a:t>rationality</a:t>
            </a:r>
            <a:r>
              <a:rPr lang="fr-BE" sz="2000" b="0" i="1" u="none" strike="noStrike" dirty="0">
                <a:solidFill>
                  <a:srgbClr val="000000"/>
                </a:solidFill>
                <a:effectLst/>
              </a:rPr>
              <a:t> and design in </a:t>
            </a:r>
            <a:r>
              <a:rPr lang="fr-BE" sz="2000" b="0" i="1" u="none" strike="noStrike" dirty="0" err="1">
                <a:solidFill>
                  <a:srgbClr val="000000"/>
                </a:solidFill>
                <a:effectLst/>
              </a:rPr>
              <a:t>complex</a:t>
            </a:r>
            <a:r>
              <a:rPr lang="fr-BE" sz="20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000" b="0" i="1" u="none" strike="noStrike" dirty="0" err="1">
                <a:solidFill>
                  <a:srgbClr val="000000"/>
                </a:solidFill>
                <a:effectLst/>
              </a:rPr>
              <a:t>environments</a:t>
            </a:r>
            <a:r>
              <a:rPr lang="fr-BE" i="1" dirty="0">
                <a:solidFill>
                  <a:srgbClr val="000000"/>
                </a:solidFill>
              </a:rPr>
              <a:t>: </a:t>
            </a: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1. Herbert Simon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The Sciences of the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Artificial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(MIT </a:t>
            </a:r>
            <a:r>
              <a:rPr lang="fr-BE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Press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1969)</a:t>
            </a:r>
          </a:p>
          <a:p>
            <a:pPr algn="just"/>
            <a:r>
              <a:rPr lang="fr-BE" i="1" dirty="0">
                <a:solidFill>
                  <a:srgbClr val="000000"/>
                </a:solidFill>
              </a:rPr>
              <a:t>On the </a:t>
            </a:r>
            <a:r>
              <a:rPr lang="fr-BE" i="1" dirty="0" err="1">
                <a:solidFill>
                  <a:srgbClr val="000000"/>
                </a:solidFill>
              </a:rPr>
              <a:t>limits</a:t>
            </a:r>
            <a:r>
              <a:rPr lang="fr-BE" i="1" dirty="0">
                <a:solidFill>
                  <a:srgbClr val="000000"/>
                </a:solidFill>
              </a:rPr>
              <a:t> of </a:t>
            </a:r>
            <a:r>
              <a:rPr lang="fr-BE" i="1" dirty="0" err="1">
                <a:solidFill>
                  <a:srgbClr val="000000"/>
                </a:solidFill>
              </a:rPr>
              <a:t>universal</a:t>
            </a:r>
            <a:r>
              <a:rPr lang="fr-BE" i="1" dirty="0">
                <a:solidFill>
                  <a:srgbClr val="000000"/>
                </a:solidFill>
              </a:rPr>
              <a:t> </a:t>
            </a:r>
            <a:r>
              <a:rPr lang="fr-BE" i="1" dirty="0" err="1">
                <a:solidFill>
                  <a:srgbClr val="000000"/>
                </a:solidFill>
              </a:rPr>
              <a:t>laws</a:t>
            </a:r>
            <a:r>
              <a:rPr lang="fr-BE" i="1" dirty="0">
                <a:solidFill>
                  <a:srgbClr val="000000"/>
                </a:solidFill>
              </a:rPr>
              <a:t> in the social sciences:</a:t>
            </a: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2. Nancy Cartwright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Nature's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Capacities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Their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Measurement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(Oxford, 1989)</a:t>
            </a:r>
            <a:endParaRPr lang="fr-BE" dirty="0">
              <a:solidFill>
                <a:srgbClr val="000000"/>
              </a:solidFill>
            </a:endParaRPr>
          </a:p>
          <a:p>
            <a:pPr algn="just"/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On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decision-making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and the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epistemology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of action:</a:t>
            </a:r>
            <a:endParaRPr lang="fr-BE" i="1" dirty="0">
              <a:solidFill>
                <a:srgbClr val="000000"/>
              </a:solidFill>
            </a:endParaRP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3. Pierre Livet et Frédéric Varenne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La science de la décision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(PUF, 2000)</a:t>
            </a:r>
            <a:endParaRPr lang="fr-BE" dirty="0">
              <a:solidFill>
                <a:srgbClr val="000000"/>
              </a:solidFill>
            </a:endParaRPr>
          </a:p>
          <a:p>
            <a:pPr algn="just"/>
            <a:r>
              <a:rPr lang="fr-BE" i="1" dirty="0">
                <a:solidFill>
                  <a:srgbClr val="000000"/>
                </a:solidFill>
              </a:rPr>
              <a:t>On </a:t>
            </a:r>
            <a:r>
              <a:rPr lang="fr-BE" i="1" dirty="0" err="1">
                <a:solidFill>
                  <a:srgbClr val="000000"/>
                </a:solidFill>
              </a:rPr>
              <a:t>mechanisms</a:t>
            </a:r>
            <a:r>
              <a:rPr lang="fr-BE" i="1" dirty="0">
                <a:solidFill>
                  <a:srgbClr val="000000"/>
                </a:solidFill>
              </a:rPr>
              <a:t> and </a:t>
            </a:r>
            <a:r>
              <a:rPr lang="fr-BE" i="1" dirty="0" err="1">
                <a:solidFill>
                  <a:srgbClr val="000000"/>
                </a:solidFill>
              </a:rPr>
              <a:t>modality</a:t>
            </a:r>
            <a:r>
              <a:rPr lang="fr-BE" i="1" dirty="0">
                <a:solidFill>
                  <a:srgbClr val="000000"/>
                </a:solidFill>
              </a:rPr>
              <a:t> in social science </a:t>
            </a:r>
            <a:r>
              <a:rPr lang="fr-BE" i="1" dirty="0" err="1">
                <a:solidFill>
                  <a:srgbClr val="000000"/>
                </a:solidFill>
              </a:rPr>
              <a:t>explanations</a:t>
            </a:r>
            <a:r>
              <a:rPr lang="fr-BE" i="1" dirty="0">
                <a:solidFill>
                  <a:srgbClr val="000000"/>
                </a:solidFill>
              </a:rPr>
              <a:t>:</a:t>
            </a: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4. Jon Elster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Explaining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Social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Behavior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(Cambridge, 2007)</a:t>
            </a:r>
            <a:endParaRPr lang="fr-BE" dirty="0">
              <a:solidFill>
                <a:srgbClr val="000000"/>
              </a:solidFill>
            </a:endParaRPr>
          </a:p>
          <a:p>
            <a:pPr algn="just"/>
            <a:r>
              <a:rPr lang="fr-BE" i="1" dirty="0">
                <a:solidFill>
                  <a:srgbClr val="000000"/>
                </a:solidFill>
              </a:rPr>
              <a:t>On science in action and the </a:t>
            </a:r>
            <a:r>
              <a:rPr lang="fr-BE" i="1" dirty="0" err="1">
                <a:solidFill>
                  <a:srgbClr val="000000"/>
                </a:solidFill>
              </a:rPr>
              <a:t>pluralism</a:t>
            </a:r>
            <a:r>
              <a:rPr lang="fr-BE" i="1" dirty="0">
                <a:solidFill>
                  <a:srgbClr val="000000"/>
                </a:solidFill>
              </a:rPr>
              <a:t> of </a:t>
            </a:r>
            <a:r>
              <a:rPr lang="fr-BE" i="1" dirty="0" err="1">
                <a:solidFill>
                  <a:srgbClr val="000000"/>
                </a:solidFill>
              </a:rPr>
              <a:t>scientific</a:t>
            </a:r>
            <a:r>
              <a:rPr lang="fr-BE" i="1" dirty="0">
                <a:solidFill>
                  <a:srgbClr val="000000"/>
                </a:solidFill>
              </a:rPr>
              <a:t> </a:t>
            </a:r>
            <a:r>
              <a:rPr lang="fr-BE" i="1" dirty="0" err="1">
                <a:solidFill>
                  <a:srgbClr val="000000"/>
                </a:solidFill>
              </a:rPr>
              <a:t>rationalities</a:t>
            </a:r>
            <a:r>
              <a:rPr lang="fr-BE" i="1" dirty="0">
                <a:solidFill>
                  <a:srgbClr val="000000"/>
                </a:solidFill>
              </a:rPr>
              <a:t>:</a:t>
            </a: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5. Isabelle </a:t>
            </a:r>
            <a:r>
              <a:rPr lang="fr-BE" b="1" i="0" u="none" strike="noStrike" dirty="0" err="1">
                <a:solidFill>
                  <a:srgbClr val="000000"/>
                </a:solidFill>
                <a:effectLst/>
              </a:rPr>
              <a:t>Stengers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Sciences et pouvoirs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(La Découverte, 2002)</a:t>
            </a:r>
            <a:endParaRPr lang="fr-BE" dirty="0">
              <a:solidFill>
                <a:srgbClr val="000000"/>
              </a:solidFill>
            </a:endParaRPr>
          </a:p>
          <a:p>
            <a:pPr algn="just"/>
            <a:r>
              <a:rPr lang="fr-BE" i="1" dirty="0">
                <a:solidFill>
                  <a:srgbClr val="000000"/>
                </a:solidFill>
              </a:rPr>
              <a:t>On </a:t>
            </a:r>
            <a:r>
              <a:rPr lang="fr-BE" i="1" dirty="0" err="1">
                <a:solidFill>
                  <a:srgbClr val="000000"/>
                </a:solidFill>
              </a:rPr>
              <a:t>scientific</a:t>
            </a:r>
            <a:r>
              <a:rPr lang="fr-BE" i="1" dirty="0">
                <a:solidFill>
                  <a:srgbClr val="000000"/>
                </a:solidFill>
              </a:rPr>
              <a:t> </a:t>
            </a:r>
            <a:r>
              <a:rPr lang="fr-BE" i="1" dirty="0" err="1">
                <a:solidFill>
                  <a:srgbClr val="000000"/>
                </a:solidFill>
              </a:rPr>
              <a:t>methodology</a:t>
            </a:r>
            <a:r>
              <a:rPr lang="fr-BE" i="1" dirty="0">
                <a:solidFill>
                  <a:srgbClr val="000000"/>
                </a:solidFill>
              </a:rPr>
              <a:t> and </a:t>
            </a:r>
            <a:r>
              <a:rPr lang="fr-BE" i="1" dirty="0" err="1">
                <a:solidFill>
                  <a:srgbClr val="000000"/>
                </a:solidFill>
              </a:rPr>
              <a:t>epistemic</a:t>
            </a:r>
            <a:r>
              <a:rPr lang="fr-BE" i="1" dirty="0">
                <a:solidFill>
                  <a:srgbClr val="000000"/>
                </a:solidFill>
              </a:rPr>
              <a:t> </a:t>
            </a:r>
            <a:r>
              <a:rPr lang="fr-BE" i="1" dirty="0" err="1">
                <a:solidFill>
                  <a:srgbClr val="000000"/>
                </a:solidFill>
              </a:rPr>
              <a:t>constraints</a:t>
            </a:r>
            <a:r>
              <a:rPr lang="fr-BE" i="1" dirty="0">
                <a:solidFill>
                  <a:srgbClr val="000000"/>
                </a:solidFill>
              </a:rPr>
              <a:t>:</a:t>
            </a:r>
          </a:p>
          <a:p>
            <a:pPr marL="530352" lvl="1" indent="0" algn="just">
              <a:buNone/>
            </a:pPr>
            <a:r>
              <a:rPr lang="fr-BE" b="1" i="0" u="none" strike="noStrike" dirty="0">
                <a:solidFill>
                  <a:srgbClr val="000000"/>
                </a:solidFill>
                <a:effectLst/>
              </a:rPr>
              <a:t>6. Michael </a:t>
            </a:r>
            <a:r>
              <a:rPr lang="fr-BE" b="1" i="0" u="none" strike="noStrike" dirty="0" err="1">
                <a:solidFill>
                  <a:srgbClr val="000000"/>
                </a:solidFill>
                <a:effectLst/>
              </a:rPr>
              <a:t>Strevens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The </a:t>
            </a:r>
            <a:r>
              <a:rPr lang="fr-BE" b="0" i="1" u="none" strike="noStrike" dirty="0" err="1">
                <a:solidFill>
                  <a:srgbClr val="000000"/>
                </a:solidFill>
                <a:effectLst/>
              </a:rPr>
              <a:t>Knowledge</a:t>
            </a:r>
            <a:r>
              <a:rPr lang="fr-BE" b="0" i="1" u="none" strike="noStrike" dirty="0">
                <a:solidFill>
                  <a:srgbClr val="000000"/>
                </a:solidFill>
                <a:effectLst/>
              </a:rPr>
              <a:t> Machine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</a:t>
            </a:r>
            <a:r>
              <a:rPr lang="fr-BE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Liveright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2020)</a:t>
            </a:r>
            <a:endParaRPr lang="fr-BE" dirty="0">
              <a:solidFill>
                <a:srgbClr val="000000"/>
              </a:solidFill>
            </a:endParaRPr>
          </a:p>
          <a:p>
            <a:pPr algn="just"/>
            <a:endParaRPr lang="fr-BE" dirty="0">
              <a:solidFill>
                <a:srgbClr val="000000"/>
              </a:solidFill>
            </a:endParaRPr>
          </a:p>
          <a:p>
            <a:pPr algn="just"/>
            <a:endParaRPr lang="fr-BE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896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816B3-AD52-C296-0110-4535B1D4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1493"/>
          </a:xfrm>
        </p:spPr>
        <p:txBody>
          <a:bodyPr/>
          <a:lstStyle/>
          <a:p>
            <a:r>
              <a:rPr lang="fr-FR" dirty="0"/>
              <a:t>WORK 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61A502-F4F9-AC86-EAED-18D6D072F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9601200" cy="4400107"/>
          </a:xfrm>
        </p:spPr>
        <p:txBody>
          <a:bodyPr>
            <a:normAutofit/>
          </a:bodyPr>
          <a:lstStyle/>
          <a:p>
            <a:r>
              <a:rPr lang="fr-FR" sz="3200" dirty="0"/>
              <a:t>O. INTRODUCTION</a:t>
            </a:r>
          </a:p>
          <a:p>
            <a:r>
              <a:rPr lang="fr-FR" sz="3200" dirty="0"/>
              <a:t>I. THE CENTRAL QUESTION</a:t>
            </a:r>
          </a:p>
          <a:p>
            <a:r>
              <a:rPr lang="fr-FR" sz="3200" dirty="0"/>
              <a:t>II. WHAT IS AT STAKE</a:t>
            </a:r>
          </a:p>
          <a:p>
            <a:r>
              <a:rPr lang="fr-FR" sz="3200" dirty="0"/>
              <a:t>III. HYPOTHESIS</a:t>
            </a:r>
          </a:p>
          <a:p>
            <a:r>
              <a:rPr lang="fr-FR" sz="3200" dirty="0"/>
              <a:t>IV. ARGUMENTS</a:t>
            </a:r>
          </a:p>
          <a:p>
            <a:r>
              <a:rPr lang="fr-FR" sz="3200" dirty="0"/>
              <a:t>PROVISIONAL CONCLUSION</a:t>
            </a:r>
          </a:p>
          <a:p>
            <a:r>
              <a:rPr lang="fr-FR" sz="3200" dirty="0"/>
              <a:t>BIBLIOGRAPHY</a:t>
            </a:r>
          </a:p>
        </p:txBody>
      </p:sp>
    </p:spTree>
    <p:extLst>
      <p:ext uri="{BB962C8B-B14F-4D97-AF65-F5344CB8AC3E}">
        <p14:creationId xmlns:p14="http://schemas.microsoft.com/office/powerpoint/2010/main" val="68766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14D687-97FA-54D7-A24E-BFB5268CD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4656"/>
          </a:xfrm>
        </p:spPr>
        <p:txBody>
          <a:bodyPr/>
          <a:lstStyle/>
          <a:p>
            <a:r>
              <a:rPr lang="fr-FR" b="1" dirty="0"/>
              <a:t>O. 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96D197-0849-740C-C5DE-C9C292520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46028"/>
            <a:ext cx="9920178" cy="4423144"/>
          </a:xfrm>
        </p:spPr>
        <p:txBody>
          <a:bodyPr>
            <a:normAutofit lnSpcReduction="10000"/>
          </a:bodyPr>
          <a:lstStyle/>
          <a:p>
            <a:r>
              <a:rPr lang="fr-BE" sz="3500" b="1" i="0" u="none" strike="noStrike" dirty="0">
                <a:solidFill>
                  <a:srgbClr val="000000"/>
                </a:solidFill>
                <a:effectLst/>
              </a:rPr>
              <a:t>0.1. </a:t>
            </a:r>
            <a:r>
              <a:rPr lang="fr-BE" sz="3500" b="1" i="0" u="none" strike="noStrike" dirty="0" err="1">
                <a:solidFill>
                  <a:srgbClr val="000000"/>
                </a:solidFill>
                <a:effectLst/>
              </a:rPr>
              <a:t>Choice</a:t>
            </a:r>
            <a:r>
              <a:rPr lang="fr-BE" sz="3500" b="1" i="0" u="none" strike="noStrike" dirty="0">
                <a:solidFill>
                  <a:srgbClr val="000000"/>
                </a:solidFill>
                <a:effectLst/>
              </a:rPr>
              <a:t> of Topic</a:t>
            </a:r>
            <a:endParaRPr lang="fr-BE" sz="35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Why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claim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legitimacy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addressing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such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a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subject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when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my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philosophical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research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might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initially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appear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far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removed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from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management sciences?</a:t>
            </a:r>
            <a:endParaRPr lang="fr-FR" sz="2600" dirty="0"/>
          </a:p>
          <a:p>
            <a:pPr algn="l"/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doctoral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thesis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focuses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on 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“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Thinking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Virtue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Epistemology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for an Education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Enhanced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by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Generative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Artificial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Intelligence.”</a:t>
            </a:r>
          </a:p>
          <a:p>
            <a:pPr algn="l"/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However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driven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by a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desire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nurture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one of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passions and to gain a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deeper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understanding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managerial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dynamics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I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pursued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a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complementary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program at the Louvain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School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 Management, in the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form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 a 60-credit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Master’s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degree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in Management Sciences.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980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4D48-B5E9-029E-9EC6-08EF353A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C699FD-695F-7887-F4F5-820AA6A10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4656"/>
          </a:xfrm>
        </p:spPr>
        <p:txBody>
          <a:bodyPr/>
          <a:lstStyle/>
          <a:p>
            <a:r>
              <a:rPr lang="fr-FR" b="1" dirty="0"/>
              <a:t>O. 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1CE56E-5873-C52E-2AE3-EAE95F378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46028"/>
            <a:ext cx="9920178" cy="4423144"/>
          </a:xfrm>
        </p:spPr>
        <p:txBody>
          <a:bodyPr>
            <a:normAutofit/>
          </a:bodyPr>
          <a:lstStyle/>
          <a:p>
            <a:r>
              <a:rPr lang="fr-BE" sz="3900" b="1" i="0" u="none" strike="noStrike" dirty="0">
                <a:solidFill>
                  <a:srgbClr val="000000"/>
                </a:solidFill>
                <a:effectLst/>
              </a:rPr>
              <a:t>0.2. H</a:t>
            </a:r>
            <a:r>
              <a:rPr lang="fr-BE" sz="3900" b="0" i="0" u="none" strike="noStrike" dirty="0">
                <a:solidFill>
                  <a:srgbClr val="000000"/>
                </a:solidFill>
                <a:effectLst/>
              </a:rPr>
              <a:t>uman and social sciences </a:t>
            </a:r>
            <a:r>
              <a:rPr lang="fr-BE" sz="3900" b="0" i="1" u="none" strike="noStrike" dirty="0">
                <a:solidFill>
                  <a:srgbClr val="000000"/>
                </a:solidFill>
                <a:effectLst/>
              </a:rPr>
              <a:t>VS</a:t>
            </a:r>
            <a:r>
              <a:rPr lang="fr-BE" sz="3900" b="0" i="0" u="none" strike="noStrike" dirty="0">
                <a:solidFill>
                  <a:srgbClr val="000000"/>
                </a:solidFill>
                <a:effectLst/>
              </a:rPr>
              <a:t>   Management sciences</a:t>
            </a:r>
          </a:p>
          <a:p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Why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then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speak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specifically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of management sciences,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rather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than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the more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commonly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used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term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“social sciences”?</a:t>
            </a:r>
          </a:p>
          <a:p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The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choice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 management sciences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motivated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by the intention to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address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issues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specific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this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field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—at the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crossroads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of social,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economic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, and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decision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sciences—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while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highlighting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the rational and normative structure of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its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knowledge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0" u="none" strike="noStrike" dirty="0" err="1">
                <a:solidFill>
                  <a:srgbClr val="000000"/>
                </a:solidFill>
                <a:effectLst/>
              </a:rPr>
              <a:t>systems</a:t>
            </a:r>
            <a:r>
              <a:rPr lang="fr-BE" sz="26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45896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34DE2-622A-CD19-38B7-C1C5A962C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7700D-FE7C-A04B-16A6-F9BC8954C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4656"/>
          </a:xfrm>
        </p:spPr>
        <p:txBody>
          <a:bodyPr/>
          <a:lstStyle/>
          <a:p>
            <a:r>
              <a:rPr lang="fr-FR" b="1" dirty="0"/>
              <a:t>O. 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73DFDA-78D7-2DD3-C801-67DDB44A1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46028"/>
            <a:ext cx="9920178" cy="4423144"/>
          </a:xfrm>
        </p:spPr>
        <p:txBody>
          <a:bodyPr>
            <a:normAutofit lnSpcReduction="10000"/>
          </a:bodyPr>
          <a:lstStyle/>
          <a:p>
            <a:r>
              <a:rPr lang="fr-BE" sz="3900" b="1" i="0" u="none" strike="noStrike" dirty="0">
                <a:solidFill>
                  <a:srgbClr val="000000"/>
                </a:solidFill>
                <a:effectLst/>
              </a:rPr>
              <a:t>0.3. </a:t>
            </a:r>
            <a:r>
              <a:rPr lang="fr-BE" sz="3900" b="0" i="0" u="none" strike="noStrike" dirty="0">
                <a:solidFill>
                  <a:srgbClr val="000000"/>
                </a:solidFill>
                <a:effectLst/>
              </a:rPr>
              <a:t>Management sciences</a:t>
            </a:r>
          </a:p>
          <a:p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Management sciences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encompass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 set of disciplines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applied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organization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decision-making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including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/>
              <a:t>Strategic Management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/>
              <a:t>Marketing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/>
              <a:t>Finance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 err="1"/>
              <a:t>Accounting</a:t>
            </a:r>
            <a:endParaRPr lang="fr-BE" sz="2400" dirty="0"/>
          </a:p>
          <a:p>
            <a:pPr lvl="1">
              <a:buFont typeface="Wingdings" pitchFamily="2" charset="2"/>
              <a:buChar char="v"/>
            </a:pPr>
            <a:r>
              <a:rPr lang="fr-BE" sz="2400" dirty="0"/>
              <a:t>Human Resource Management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 err="1"/>
              <a:t>Logistics</a:t>
            </a:r>
            <a:r>
              <a:rPr lang="fr-BE" sz="2400" dirty="0"/>
              <a:t> and </a:t>
            </a:r>
            <a:r>
              <a:rPr lang="fr-BE" sz="2400" dirty="0" err="1"/>
              <a:t>Supply</a:t>
            </a:r>
            <a:r>
              <a:rPr lang="fr-BE" sz="2400" dirty="0"/>
              <a:t> Chain Management</a:t>
            </a:r>
          </a:p>
          <a:p>
            <a:pPr lvl="1">
              <a:buFont typeface="Wingdings" pitchFamily="2" charset="2"/>
              <a:buChar char="v"/>
            </a:pPr>
            <a:r>
              <a:rPr lang="fr-BE" sz="2400" dirty="0" err="1"/>
              <a:t>Organizational</a:t>
            </a:r>
            <a:r>
              <a:rPr lang="fr-BE" sz="2400" dirty="0"/>
              <a:t> </a:t>
            </a:r>
            <a:r>
              <a:rPr lang="fr-BE" sz="2400" dirty="0" err="1"/>
              <a:t>Diagnosis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323705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A3929-87C8-83C3-9574-13630CA8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58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I. THE CENTRAL QUESTION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101166-B3A9-4B87-CF54-5DDEA5F5A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37414"/>
            <a:ext cx="9696893" cy="4229986"/>
          </a:xfrm>
        </p:spPr>
        <p:txBody>
          <a:bodyPr>
            <a:normAutofit/>
          </a:bodyPr>
          <a:lstStyle/>
          <a:p>
            <a:r>
              <a:rPr lang="fr-BE" sz="2600" i="1" dirty="0">
                <a:solidFill>
                  <a:srgbClr val="000000"/>
                </a:solidFill>
              </a:rPr>
              <a:t>A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re the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theories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models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, and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recommendations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developed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in management science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governed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by </a:t>
            </a:r>
            <a:r>
              <a:rPr lang="fr-BE" sz="2600" b="1" i="1" u="none" strike="noStrike" dirty="0" err="1">
                <a:solidFill>
                  <a:srgbClr val="000000"/>
                </a:solidFill>
                <a:effectLst/>
              </a:rPr>
              <a:t>necessary</a:t>
            </a:r>
            <a:r>
              <a:rPr lang="fr-BE" sz="2600" b="1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1" i="1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, as in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physics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, or are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based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on </a:t>
            </a:r>
            <a:r>
              <a:rPr lang="fr-BE" sz="2600" b="1" i="1" u="none" strike="noStrike" dirty="0">
                <a:solidFill>
                  <a:srgbClr val="000000"/>
                </a:solidFill>
                <a:effectLst/>
              </a:rPr>
              <a:t>contingent </a:t>
            </a:r>
            <a:r>
              <a:rPr lang="fr-BE" sz="2600" b="1" i="1" u="none" strike="noStrike" dirty="0" err="1">
                <a:solidFill>
                  <a:srgbClr val="000000"/>
                </a:solidFill>
                <a:effectLst/>
              </a:rPr>
              <a:t>regularities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dependent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on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empirical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 and variable </a:t>
            </a:r>
            <a:r>
              <a:rPr lang="fr-BE" sz="2600" b="0" i="1" u="none" strike="noStrike" dirty="0" err="1">
                <a:solidFill>
                  <a:srgbClr val="000000"/>
                </a:solidFill>
                <a:effectLst/>
              </a:rPr>
              <a:t>contexts</a:t>
            </a:r>
            <a:r>
              <a:rPr lang="fr-BE" sz="2600" b="0" i="1" u="none" strike="noStrike" dirty="0">
                <a:solidFill>
                  <a:srgbClr val="000000"/>
                </a:solidFill>
                <a:effectLst/>
              </a:rPr>
              <a:t>?</a:t>
            </a:r>
          </a:p>
          <a:p>
            <a:r>
              <a:rPr lang="fr-FR" sz="2600" dirty="0"/>
              <a:t>This question ties </a:t>
            </a:r>
            <a:r>
              <a:rPr lang="fr-FR" sz="2600" dirty="0" err="1"/>
              <a:t>into</a:t>
            </a:r>
            <a:r>
              <a:rPr lang="fr-FR" sz="2600" dirty="0"/>
              <a:t> a </a:t>
            </a:r>
            <a:r>
              <a:rPr lang="fr-FR" sz="2600" dirty="0" err="1"/>
              <a:t>broader</a:t>
            </a:r>
            <a:r>
              <a:rPr lang="fr-FR" sz="2600" dirty="0"/>
              <a:t> issue in </a:t>
            </a:r>
            <a:r>
              <a:rPr lang="fr-FR" sz="2600" dirty="0" err="1"/>
              <a:t>philosophy</a:t>
            </a:r>
            <a:r>
              <a:rPr lang="fr-FR" sz="2600" dirty="0"/>
              <a:t> of science: </a:t>
            </a:r>
            <a:r>
              <a:rPr lang="fr-FR" sz="2600" dirty="0" err="1"/>
              <a:t>What</a:t>
            </a:r>
            <a:r>
              <a:rPr lang="fr-FR" sz="2600" dirty="0"/>
              <a:t> </a:t>
            </a:r>
            <a:r>
              <a:rPr lang="fr-FR" sz="2600" dirty="0" err="1"/>
              <a:t>constitutes</a:t>
            </a:r>
            <a:r>
              <a:rPr lang="fr-FR" sz="2600" dirty="0"/>
              <a:t> a </a:t>
            </a:r>
            <a:r>
              <a:rPr lang="fr-FR" sz="2600" dirty="0" err="1"/>
              <a:t>scientific</a:t>
            </a:r>
            <a:r>
              <a:rPr lang="fr-FR" sz="2600" dirty="0"/>
              <a:t> </a:t>
            </a:r>
            <a:r>
              <a:rPr lang="fr-FR" sz="2600" dirty="0" err="1"/>
              <a:t>law</a:t>
            </a:r>
            <a:r>
              <a:rPr lang="fr-FR" sz="2600" dirty="0"/>
              <a:t>?, and to </a:t>
            </a:r>
            <a:r>
              <a:rPr lang="fr-FR" sz="2600" dirty="0" err="1"/>
              <a:t>what</a:t>
            </a:r>
            <a:r>
              <a:rPr lang="fr-FR" sz="2600" dirty="0"/>
              <a:t> </a:t>
            </a:r>
            <a:r>
              <a:rPr lang="fr-FR" sz="2600" dirty="0" err="1"/>
              <a:t>extent</a:t>
            </a:r>
            <a:r>
              <a:rPr lang="fr-FR" sz="2600" dirty="0"/>
              <a:t> can the </a:t>
            </a:r>
            <a:r>
              <a:rPr lang="fr-FR" sz="2600" dirty="0" err="1"/>
              <a:t>human</a:t>
            </a:r>
            <a:r>
              <a:rPr lang="fr-FR" sz="2600" dirty="0"/>
              <a:t> and social sciences (to </a:t>
            </a:r>
            <a:r>
              <a:rPr lang="fr-FR" sz="2600" dirty="0" err="1"/>
              <a:t>which</a:t>
            </a:r>
            <a:r>
              <a:rPr lang="fr-FR" sz="2600" dirty="0"/>
              <a:t> management </a:t>
            </a:r>
            <a:r>
              <a:rPr lang="fr-FR" sz="2600" dirty="0" err="1"/>
              <a:t>belongs</a:t>
            </a:r>
            <a:r>
              <a:rPr lang="fr-FR" sz="2600" dirty="0"/>
              <a:t> as an </a:t>
            </a:r>
            <a:r>
              <a:rPr lang="fr-FR" sz="2600" dirty="0" err="1"/>
              <a:t>applied</a:t>
            </a:r>
            <a:r>
              <a:rPr lang="fr-FR" sz="2600" dirty="0"/>
              <a:t> </a:t>
            </a:r>
            <a:r>
              <a:rPr lang="fr-FR" sz="2600" dirty="0" err="1"/>
              <a:t>branch</a:t>
            </a:r>
            <a:r>
              <a:rPr lang="fr-FR" sz="2600" dirty="0"/>
              <a:t>) claim to </a:t>
            </a:r>
            <a:r>
              <a:rPr lang="fr-FR" sz="2600" dirty="0" err="1"/>
              <a:t>produce</a:t>
            </a:r>
            <a:r>
              <a:rPr lang="fr-FR" sz="2600" dirty="0"/>
              <a:t> </a:t>
            </a:r>
            <a:r>
              <a:rPr lang="fr-FR" sz="2600" dirty="0" err="1"/>
              <a:t>universal</a:t>
            </a:r>
            <a:r>
              <a:rPr lang="fr-FR" sz="2600" dirty="0"/>
              <a:t> or modal </a:t>
            </a:r>
            <a:r>
              <a:rPr lang="fr-FR" sz="2600" dirty="0" err="1"/>
              <a:t>statements</a:t>
            </a:r>
            <a:r>
              <a:rPr lang="fr-FR" sz="2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356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AD95D-BD17-83A0-AEE6-0724F1F4D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3391"/>
          </a:xfrm>
        </p:spPr>
        <p:txBody>
          <a:bodyPr/>
          <a:lstStyle/>
          <a:p>
            <a:r>
              <a:rPr lang="fr-FR" dirty="0"/>
              <a:t>II. WHAT IS AT STAKE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C22CD-ACDC-542D-5669-1B996D443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9191"/>
            <a:ext cx="10217888" cy="4368209"/>
          </a:xfrm>
        </p:spPr>
        <p:txBody>
          <a:bodyPr>
            <a:normAutofit lnSpcReduction="10000"/>
          </a:bodyPr>
          <a:lstStyle/>
          <a:p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The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stakes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are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both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epistemological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practical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lvl="1"/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Epistemological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because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we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must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locate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management sciences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within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the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broader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spectrum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scientific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disciplines: do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produce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explanatory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knowledge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(like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natural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sciences), or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rather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action-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guiding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knowledge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(like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ethics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or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strategy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)?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What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the scope of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their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or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models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?</a:t>
            </a:r>
          </a:p>
          <a:p>
            <a:pPr lvl="1"/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Practical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because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management sciences influence real-world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decisions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: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corporate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strategy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HR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policies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financial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choices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etc. If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these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decisions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are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based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on contingent or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simplified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models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should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applied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as if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were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necessary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? The 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modal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status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of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this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knowledge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determines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its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legitimacy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its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application, and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its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effectiveness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23817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5F1F1A-0AE8-78DB-1BC7-339C786B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8330"/>
          </a:xfrm>
        </p:spPr>
        <p:txBody>
          <a:bodyPr/>
          <a:lstStyle/>
          <a:p>
            <a:r>
              <a:rPr lang="fr-FR" dirty="0"/>
              <a:t>III. HYPOTHESES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47053A-D47D-E699-4B7A-CAE18CDBA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14129"/>
            <a:ext cx="10590029" cy="5295015"/>
          </a:xfrm>
        </p:spPr>
        <p:txBody>
          <a:bodyPr>
            <a:normAutofit/>
          </a:bodyPr>
          <a:lstStyle/>
          <a:p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Three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hypotheses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 :</a:t>
            </a:r>
          </a:p>
          <a:p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H1: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Management sciences are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mostly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based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on 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contingent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regularities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i.e.,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ones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that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are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context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-sensitive,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human-dependent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and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shaped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by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evolving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socioeconomic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environments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rely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more on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statistical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generalizations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than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on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universal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H2: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Necessity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in management sciences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best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understood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in a 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conditional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 or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strategic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sense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: if certain conditions are met (e.g.,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actor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rationality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market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stability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available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resources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),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then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certain actions are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recommended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or optimal. This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implies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conditional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necessity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not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metaphysical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necessity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H3: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A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rigorous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modal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reflection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can help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clarify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the </a:t>
            </a:r>
            <a:r>
              <a:rPr lang="fr-BE" sz="2400" b="1" i="0" u="none" strike="noStrike" dirty="0">
                <a:solidFill>
                  <a:srgbClr val="000000"/>
                </a:solidFill>
                <a:effectLst/>
              </a:rPr>
              <a:t>normative </a:t>
            </a:r>
            <a:r>
              <a:rPr lang="fr-BE" sz="2400" b="1" i="0" u="none" strike="noStrike" dirty="0" err="1">
                <a:solidFill>
                  <a:srgbClr val="000000"/>
                </a:solidFill>
                <a:effectLst/>
              </a:rPr>
              <a:t>status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 of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managerial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prescriptions by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distinguishing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between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plausible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possibilities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operational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necessities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, and structural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impossibilities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(e.g., the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impossibility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fr-BE" sz="2400" b="0" i="0" u="none" strike="noStrike" dirty="0" err="1">
                <a:solidFill>
                  <a:srgbClr val="000000"/>
                </a:solidFill>
                <a:effectLst/>
              </a:rPr>
              <a:t>optimizing</a:t>
            </a:r>
            <a:r>
              <a:rPr lang="fr-BE" sz="2400" b="0" i="0" u="none" strike="noStrike" dirty="0">
                <a:solidFill>
                  <a:srgbClr val="000000"/>
                </a:solidFill>
                <a:effectLst/>
              </a:rPr>
              <a:t> all goals at once).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26212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68A1F-CBD1-DE0B-F06B-41230F5CE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0860"/>
          </a:xfrm>
        </p:spPr>
        <p:txBody>
          <a:bodyPr/>
          <a:lstStyle/>
          <a:p>
            <a:r>
              <a:rPr lang="fr-FR" dirty="0"/>
              <a:t>IV. ARGUMENTS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1C8103-5CCA-36E1-9345-32C588EC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6660"/>
            <a:ext cx="9601200" cy="4410740"/>
          </a:xfrm>
        </p:spPr>
        <p:txBody>
          <a:bodyPr>
            <a:normAutofit fontScale="92500" lnSpcReduction="20000"/>
          </a:bodyPr>
          <a:lstStyle/>
          <a:p>
            <a:r>
              <a:rPr lang="fr-BE" sz="2800" b="1" dirty="0">
                <a:solidFill>
                  <a:srgbClr val="000000"/>
                </a:solidFill>
              </a:rPr>
              <a:t>IV.1.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Comparison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with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Natural Sciences</a:t>
            </a:r>
          </a:p>
          <a:p>
            <a:pPr marL="0" indent="0">
              <a:buNone/>
            </a:pP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Physics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relies on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nomological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(e.g.,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Newton’s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),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considered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necessary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within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given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framework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. Management sciences, in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contrast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operate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in a world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shaped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by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human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behavior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institutions, and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environments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cannot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produce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the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same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kind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universal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laws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fr-BE" sz="2800" b="1" dirty="0">
                <a:solidFill>
                  <a:srgbClr val="000000"/>
                </a:solidFill>
              </a:rPr>
              <a:t>IV.2. 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Modeling and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Bounded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Rationality</a:t>
            </a:r>
            <a:endParaRPr lang="fr-BE" sz="2800" b="1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Herbert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Simon’s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theory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of 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bounded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rationality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shows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that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decisions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in management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occur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under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uncertainty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with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limited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information. Management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models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are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thus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fr-BE" sz="2800" b="1" i="0" u="none" strike="noStrike" dirty="0">
                <a:solidFill>
                  <a:srgbClr val="000000"/>
                </a:solidFill>
                <a:effectLst/>
              </a:rPr>
              <a:t>partial </a:t>
            </a:r>
            <a:r>
              <a:rPr lang="fr-BE" sz="2800" b="1" i="0" u="none" strike="noStrike" dirty="0" err="1">
                <a:solidFill>
                  <a:srgbClr val="000000"/>
                </a:solidFill>
                <a:effectLst/>
              </a:rPr>
              <a:t>representations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valid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only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under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specific</a:t>
            </a:r>
            <a:r>
              <a:rPr lang="fr-BE" sz="2800" b="0" i="0" u="none" strike="noStrike" dirty="0">
                <a:solidFill>
                  <a:srgbClr val="000000"/>
                </a:solidFill>
                <a:effectLst/>
              </a:rPr>
              <a:t> conditions, not </a:t>
            </a:r>
            <a:r>
              <a:rPr lang="fr-BE" sz="2800" b="0" i="0" u="none" strike="noStrike" dirty="0" err="1">
                <a:solidFill>
                  <a:srgbClr val="000000"/>
                </a:solidFill>
                <a:effectLst/>
              </a:rPr>
              <a:t>universally</a:t>
            </a:r>
            <a:r>
              <a:rPr lang="fr-BE" sz="2800" dirty="0">
                <a:solidFill>
                  <a:srgbClr val="000000"/>
                </a:solidFill>
              </a:rPr>
              <a:t>.</a:t>
            </a:r>
            <a:endParaRPr lang="fr-BE" sz="2800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5701142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Cadrage</Template>
  <TotalTime>30016</TotalTime>
  <Words>1039</Words>
  <Application>Microsoft Macintosh PowerPoint</Application>
  <PresentationFormat>Grand écran</PresentationFormat>
  <Paragraphs>69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-webkit-standard</vt:lpstr>
      <vt:lpstr>AkayaKanadaka</vt:lpstr>
      <vt:lpstr>Aptos</vt:lpstr>
      <vt:lpstr>Franklin Gothic Book</vt:lpstr>
      <vt:lpstr>Times New Roman</vt:lpstr>
      <vt:lpstr>Wingdings</vt:lpstr>
      <vt:lpstr>Cadrage</vt:lpstr>
      <vt:lpstr>Necessity and possibility in management sciences </vt:lpstr>
      <vt:lpstr>WORK PLAN</vt:lpstr>
      <vt:lpstr>O. INTRODUCTION</vt:lpstr>
      <vt:lpstr>O. INTRODUCTION</vt:lpstr>
      <vt:lpstr>O. INTRODUCTION</vt:lpstr>
      <vt:lpstr>I. THE CENTRAL QUESTION</vt:lpstr>
      <vt:lpstr>II. WHAT IS AT STAKE</vt:lpstr>
      <vt:lpstr>III. HYPOTHESES</vt:lpstr>
      <vt:lpstr>IV. ARGUMENTS</vt:lpstr>
      <vt:lpstr>IV. ARGUMENTS</vt:lpstr>
      <vt:lpstr>PROVISIONAL CONCLUSION</vt:lpstr>
      <vt:lpstr>Bibliography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Dieu-Merci Manwana Sindani</dc:creator>
  <cp:lastModifiedBy>Dieu-Merci Manwana Sindani</cp:lastModifiedBy>
  <cp:revision>5</cp:revision>
  <dcterms:created xsi:type="dcterms:W3CDTF">2025-03-26T22:06:45Z</dcterms:created>
  <dcterms:modified xsi:type="dcterms:W3CDTF">2025-05-10T07:59:15Z</dcterms:modified>
</cp:coreProperties>
</file>