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4" r:id="rId8"/>
    <p:sldId id="267" r:id="rId9"/>
    <p:sldId id="263" r:id="rId10"/>
    <p:sldId id="268"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1696338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2610284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75626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37201521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13254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8364195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796473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974068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4233302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A173ACF-FD83-4F45-8018-3E4A3A52BB1E}" type="datetimeFigureOut">
              <a:rPr lang="fr-BE" smtClean="0"/>
              <a:t>28-06-21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2794373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8A173ACF-FD83-4F45-8018-3E4A3A52BB1E}" type="datetimeFigureOut">
              <a:rPr lang="fr-BE" smtClean="0"/>
              <a:t>28-06-21</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1747444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8A173ACF-FD83-4F45-8018-3E4A3A52BB1E}" type="datetimeFigureOut">
              <a:rPr lang="fr-BE" smtClean="0"/>
              <a:t>28-06-21</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706560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8A173ACF-FD83-4F45-8018-3E4A3A52BB1E}" type="datetimeFigureOut">
              <a:rPr lang="fr-BE" smtClean="0"/>
              <a:t>28-06-21</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2649680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173ACF-FD83-4F45-8018-3E4A3A52BB1E}" type="datetimeFigureOut">
              <a:rPr lang="fr-BE" smtClean="0"/>
              <a:t>28-06-21</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1549237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8A173ACF-FD83-4F45-8018-3E4A3A52BB1E}" type="datetimeFigureOut">
              <a:rPr lang="fr-BE" smtClean="0"/>
              <a:t>28-06-21</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1955700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8A173ACF-FD83-4F45-8018-3E4A3A52BB1E}" type="datetimeFigureOut">
              <a:rPr lang="fr-BE" smtClean="0"/>
              <a:t>28-06-21</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5EF65BB7-A791-48F3-BD8F-5BF38587A619}" type="slidenum">
              <a:rPr lang="fr-BE" smtClean="0"/>
              <a:t>‹N°›</a:t>
            </a:fld>
            <a:endParaRPr lang="fr-BE"/>
          </a:p>
        </p:txBody>
      </p:sp>
    </p:spTree>
    <p:extLst>
      <p:ext uri="{BB962C8B-B14F-4D97-AF65-F5344CB8AC3E}">
        <p14:creationId xmlns:p14="http://schemas.microsoft.com/office/powerpoint/2010/main" val="4075822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A173ACF-FD83-4F45-8018-3E4A3A52BB1E}" type="datetimeFigureOut">
              <a:rPr lang="fr-BE" smtClean="0"/>
              <a:t>28-06-21</a:t>
            </a:fld>
            <a:endParaRPr lang="fr-B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EF65BB7-A791-48F3-BD8F-5BF38587A619}" type="slidenum">
              <a:rPr lang="fr-BE" smtClean="0"/>
              <a:t>‹N°›</a:t>
            </a:fld>
            <a:endParaRPr lang="fr-BE"/>
          </a:p>
        </p:txBody>
      </p:sp>
    </p:spTree>
    <p:extLst>
      <p:ext uri="{BB962C8B-B14F-4D97-AF65-F5344CB8AC3E}">
        <p14:creationId xmlns:p14="http://schemas.microsoft.com/office/powerpoint/2010/main" val="36846925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884758-BE5E-4F87-A753-FC76E74661EA}"/>
              </a:ext>
            </a:extLst>
          </p:cNvPr>
          <p:cNvSpPr>
            <a:spLocks noGrp="1"/>
          </p:cNvSpPr>
          <p:nvPr>
            <p:ph type="ctrTitle"/>
          </p:nvPr>
        </p:nvSpPr>
        <p:spPr/>
        <p:txBody>
          <a:bodyPr/>
          <a:lstStyle/>
          <a:p>
            <a:r>
              <a:rPr lang="fr-BE" dirty="0"/>
              <a:t>Le travail social durant la crise du covid 19 en Belgique</a:t>
            </a:r>
          </a:p>
        </p:txBody>
      </p:sp>
      <p:sp>
        <p:nvSpPr>
          <p:cNvPr id="3" name="Sous-titre 2">
            <a:extLst>
              <a:ext uri="{FF2B5EF4-FFF2-40B4-BE49-F238E27FC236}">
                <a16:creationId xmlns:a16="http://schemas.microsoft.com/office/drawing/2014/main" id="{B25D4276-3AEA-48CA-A4BB-6940642E840B}"/>
              </a:ext>
            </a:extLst>
          </p:cNvPr>
          <p:cNvSpPr>
            <a:spLocks noGrp="1"/>
          </p:cNvSpPr>
          <p:nvPr>
            <p:ph type="subTitle" idx="1"/>
          </p:nvPr>
        </p:nvSpPr>
        <p:spPr/>
        <p:txBody>
          <a:bodyPr/>
          <a:lstStyle/>
          <a:p>
            <a:r>
              <a:rPr lang="fr-BE" dirty="0"/>
              <a:t>Par Martin Wagener</a:t>
            </a:r>
          </a:p>
          <a:p>
            <a:r>
              <a:rPr lang="fr-BE" dirty="0"/>
              <a:t>Prof. de sociologie </a:t>
            </a:r>
            <a:r>
              <a:rPr lang="fr-BE" dirty="0" err="1"/>
              <a:t>UCLouvain</a:t>
            </a:r>
            <a:r>
              <a:rPr lang="fr-BE" dirty="0"/>
              <a:t> CIRTES/FOPES</a:t>
            </a:r>
          </a:p>
        </p:txBody>
      </p:sp>
    </p:spTree>
    <p:extLst>
      <p:ext uri="{BB962C8B-B14F-4D97-AF65-F5344CB8AC3E}">
        <p14:creationId xmlns:p14="http://schemas.microsoft.com/office/powerpoint/2010/main" val="1558340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FEFCE340-C51C-49B6-B196-73390C2DB4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19" y="104775"/>
            <a:ext cx="7038681" cy="7238752"/>
          </a:xfrm>
          <a:prstGeom prst="rect">
            <a:avLst/>
          </a:prstGeom>
        </p:spPr>
      </p:pic>
    </p:spTree>
    <p:extLst>
      <p:ext uri="{BB962C8B-B14F-4D97-AF65-F5344CB8AC3E}">
        <p14:creationId xmlns:p14="http://schemas.microsoft.com/office/powerpoint/2010/main" val="2285280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A953CB-AC72-4FD9-97B2-AA529C7C5D53}"/>
              </a:ext>
            </a:extLst>
          </p:cNvPr>
          <p:cNvSpPr>
            <a:spLocks noGrp="1"/>
          </p:cNvSpPr>
          <p:nvPr>
            <p:ph type="title"/>
          </p:nvPr>
        </p:nvSpPr>
        <p:spPr/>
        <p:txBody>
          <a:bodyPr>
            <a:normAutofit/>
          </a:bodyPr>
          <a:lstStyle/>
          <a:p>
            <a:r>
              <a:rPr lang="fr-BE" dirty="0"/>
              <a:t>Dépasser l’humanitaire par l’humanitaire? </a:t>
            </a:r>
          </a:p>
        </p:txBody>
      </p:sp>
      <p:sp>
        <p:nvSpPr>
          <p:cNvPr id="3" name="Espace réservé du contenu 2">
            <a:extLst>
              <a:ext uri="{FF2B5EF4-FFF2-40B4-BE49-F238E27FC236}">
                <a16:creationId xmlns:a16="http://schemas.microsoft.com/office/drawing/2014/main" id="{3C7673E7-F01A-4E7F-90D0-393BFBAFFBA4}"/>
              </a:ext>
            </a:extLst>
          </p:cNvPr>
          <p:cNvSpPr>
            <a:spLocks noGrp="1"/>
          </p:cNvSpPr>
          <p:nvPr>
            <p:ph idx="1"/>
          </p:nvPr>
        </p:nvSpPr>
        <p:spPr>
          <a:xfrm>
            <a:off x="677333" y="2160589"/>
            <a:ext cx="9066741" cy="4487861"/>
          </a:xfrm>
        </p:spPr>
        <p:txBody>
          <a:bodyPr>
            <a:normAutofit lnSpcReduction="10000"/>
          </a:bodyPr>
          <a:lstStyle/>
          <a:p>
            <a:r>
              <a:rPr lang="fr-BE" dirty="0"/>
              <a:t>Tandis que beaucoup de secteurs plus « administratifs » ont fermé leurs portes (partiellement)…</a:t>
            </a:r>
          </a:p>
          <a:p>
            <a:r>
              <a:rPr lang="fr-BE" dirty="0"/>
              <a:t>Le secteur de l’aide au sans-abri </a:t>
            </a:r>
            <a:r>
              <a:rPr lang="fr-BE" dirty="0" err="1"/>
              <a:t>connaîssant</a:t>
            </a:r>
            <a:r>
              <a:rPr lang="fr-BE" dirty="0"/>
              <a:t> un fonctionnement en « urgence », humanitaire, … a su s’adapter beaucoup plus vite</a:t>
            </a:r>
          </a:p>
          <a:p>
            <a:r>
              <a:rPr lang="fr-FR" b="0" i="1" dirty="0">
                <a:solidFill>
                  <a:srgbClr val="020202"/>
                </a:solidFill>
                <a:effectLst/>
                <a:latin typeface="Libre Baskerville"/>
              </a:rPr>
              <a:t>« Le Ministre a pensé sa politique [avant la crise] sur la sortie de la logique de l’urgence. Avec la crise du coronavirus, il a été amené à renforcer l’urgence. Aujourd’hui se pose à nouveau la question du long terme et du logement durable et de qualité. »</a:t>
            </a:r>
            <a:r>
              <a:rPr lang="fr-FR" b="0" i="0" dirty="0">
                <a:solidFill>
                  <a:srgbClr val="020202"/>
                </a:solidFill>
                <a:effectLst/>
                <a:latin typeface="Libre Baskerville"/>
              </a:rPr>
              <a:t> Interview MW par Alter Echos</a:t>
            </a:r>
          </a:p>
          <a:p>
            <a:r>
              <a:rPr lang="fr-FR" dirty="0">
                <a:solidFill>
                  <a:srgbClr val="020202"/>
                </a:solidFill>
                <a:latin typeface="Libre Baskerville"/>
              </a:rPr>
              <a:t>Long processus d’adaptation des politiques publiques</a:t>
            </a:r>
          </a:p>
          <a:p>
            <a:r>
              <a:rPr lang="fr-FR" dirty="0">
                <a:solidFill>
                  <a:srgbClr val="020202"/>
                </a:solidFill>
                <a:latin typeface="Libre Baskerville"/>
              </a:rPr>
              <a:t>Le coronavirus a renforcé les inégalités et ouvert certains horizons, mais est-ce un travail durable de « sortie du sans-abrisme » est enclenché durablement?</a:t>
            </a:r>
          </a:p>
          <a:p>
            <a:pPr lvl="1"/>
            <a:r>
              <a:rPr lang="fr-BE" dirty="0"/>
              <a:t>Prévention</a:t>
            </a:r>
          </a:p>
          <a:p>
            <a:pPr lvl="1"/>
            <a:r>
              <a:rPr lang="fr-BE" dirty="0"/>
              <a:t>Travail intersectoriel</a:t>
            </a:r>
          </a:p>
          <a:p>
            <a:pPr lvl="1"/>
            <a:r>
              <a:rPr lang="fr-BE" dirty="0"/>
              <a:t>Accès au logement</a:t>
            </a:r>
          </a:p>
          <a:p>
            <a:endParaRPr lang="fr-BE" dirty="0"/>
          </a:p>
        </p:txBody>
      </p:sp>
    </p:spTree>
    <p:extLst>
      <p:ext uri="{BB962C8B-B14F-4D97-AF65-F5344CB8AC3E}">
        <p14:creationId xmlns:p14="http://schemas.microsoft.com/office/powerpoint/2010/main" val="312621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6EFAB5-E41D-4A9F-8132-5D3C2C3FEF4E}"/>
              </a:ext>
            </a:extLst>
          </p:cNvPr>
          <p:cNvSpPr>
            <a:spLocks noGrp="1"/>
          </p:cNvSpPr>
          <p:nvPr>
            <p:ph type="title"/>
          </p:nvPr>
        </p:nvSpPr>
        <p:spPr/>
        <p:txBody>
          <a:bodyPr/>
          <a:lstStyle/>
          <a:p>
            <a:r>
              <a:rPr lang="fr-BE" dirty="0"/>
              <a:t>Plan</a:t>
            </a:r>
          </a:p>
        </p:txBody>
      </p:sp>
      <p:sp>
        <p:nvSpPr>
          <p:cNvPr id="3" name="Espace réservé du contenu 2">
            <a:extLst>
              <a:ext uri="{FF2B5EF4-FFF2-40B4-BE49-F238E27FC236}">
                <a16:creationId xmlns:a16="http://schemas.microsoft.com/office/drawing/2014/main" id="{FB5EABD2-6A71-450E-B79C-6CCE1C25EAA5}"/>
              </a:ext>
            </a:extLst>
          </p:cNvPr>
          <p:cNvSpPr>
            <a:spLocks noGrp="1"/>
          </p:cNvSpPr>
          <p:nvPr>
            <p:ph idx="1"/>
          </p:nvPr>
        </p:nvSpPr>
        <p:spPr/>
        <p:txBody>
          <a:bodyPr/>
          <a:lstStyle/>
          <a:p>
            <a:r>
              <a:rPr lang="fr-BE" dirty="0"/>
              <a:t>Aperçu général de la situation</a:t>
            </a:r>
          </a:p>
          <a:p>
            <a:pPr marL="457200" lvl="1" indent="0">
              <a:buNone/>
            </a:pPr>
            <a:endParaRPr lang="fr-BE" dirty="0"/>
          </a:p>
          <a:p>
            <a:r>
              <a:rPr lang="fr-BE" dirty="0"/>
              <a:t>Exemple du secteur d’aide aux personnes sans-abri</a:t>
            </a:r>
          </a:p>
          <a:p>
            <a:pPr lvl="1"/>
            <a:r>
              <a:rPr lang="fr-BE" dirty="0"/>
              <a:t>Rester chez vous ?</a:t>
            </a:r>
          </a:p>
          <a:p>
            <a:pPr lvl="1"/>
            <a:r>
              <a:rPr lang="fr-BE" dirty="0"/>
              <a:t>Rester dans un centre</a:t>
            </a:r>
          </a:p>
          <a:p>
            <a:pPr lvl="1"/>
            <a:r>
              <a:rPr lang="fr-BE" dirty="0"/>
              <a:t>Réorientation régionale –dispatching centre de crise</a:t>
            </a:r>
          </a:p>
          <a:p>
            <a:pPr lvl="1"/>
            <a:r>
              <a:rPr lang="fr-BE" dirty="0"/>
              <a:t>Dépasser l’humanitaire par l’humanitaire? </a:t>
            </a:r>
          </a:p>
        </p:txBody>
      </p:sp>
    </p:spTree>
    <p:extLst>
      <p:ext uri="{BB962C8B-B14F-4D97-AF65-F5344CB8AC3E}">
        <p14:creationId xmlns:p14="http://schemas.microsoft.com/office/powerpoint/2010/main" val="726813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ABEB4D-206F-419A-ADDE-E065F51C1E3F}"/>
              </a:ext>
            </a:extLst>
          </p:cNvPr>
          <p:cNvSpPr>
            <a:spLocks noGrp="1"/>
          </p:cNvSpPr>
          <p:nvPr>
            <p:ph type="title"/>
          </p:nvPr>
        </p:nvSpPr>
        <p:spPr/>
        <p:txBody>
          <a:bodyPr/>
          <a:lstStyle/>
          <a:p>
            <a:r>
              <a:rPr lang="fr-BE" dirty="0"/>
              <a:t>13 mars 2020</a:t>
            </a:r>
          </a:p>
        </p:txBody>
      </p:sp>
      <p:sp>
        <p:nvSpPr>
          <p:cNvPr id="3" name="Espace réservé du contenu 2">
            <a:extLst>
              <a:ext uri="{FF2B5EF4-FFF2-40B4-BE49-F238E27FC236}">
                <a16:creationId xmlns:a16="http://schemas.microsoft.com/office/drawing/2014/main" id="{A8851C69-658C-4D6A-916C-B7C24F07DA2D}"/>
              </a:ext>
            </a:extLst>
          </p:cNvPr>
          <p:cNvSpPr>
            <a:spLocks noGrp="1"/>
          </p:cNvSpPr>
          <p:nvPr>
            <p:ph idx="1"/>
          </p:nvPr>
        </p:nvSpPr>
        <p:spPr>
          <a:xfrm>
            <a:off x="467783" y="1488613"/>
            <a:ext cx="9333441" cy="4855037"/>
          </a:xfrm>
        </p:spPr>
        <p:txBody>
          <a:bodyPr>
            <a:normAutofit/>
          </a:bodyPr>
          <a:lstStyle/>
          <a:p>
            <a:r>
              <a:rPr lang="fr-BE" dirty="0"/>
              <a:t>Confinement décrété en Belgique</a:t>
            </a:r>
          </a:p>
          <a:p>
            <a:r>
              <a:rPr lang="fr-BE" dirty="0"/>
              <a:t>Tandis que l’on applaudit tous les soirs à 20h les équipes médicales des hôpitaux, beaucoup d’autres secteurs de l’action sociale continuent loin </a:t>
            </a:r>
            <a:r>
              <a:rPr lang="fr-BE"/>
              <a:t>des projecteurs</a:t>
            </a:r>
            <a:endParaRPr lang="fr-BE" dirty="0"/>
          </a:p>
          <a:p>
            <a:r>
              <a:rPr lang="fr-BE" dirty="0"/>
              <a:t>Des experts surtout médicaux (cf. épidémiologistes), ouverture aux économistes, …</a:t>
            </a:r>
          </a:p>
          <a:p>
            <a:pPr lvl="1"/>
            <a:r>
              <a:rPr lang="fr-BE" dirty="0"/>
              <a:t>Représentation extrêmement faibles des sciences sociales et humaines </a:t>
            </a:r>
          </a:p>
          <a:p>
            <a:pPr lvl="1"/>
            <a:r>
              <a:rPr lang="fr-BE" dirty="0"/>
              <a:t>Une seule experte (aussi grandiose elle soit) du secteur de l’action sociale</a:t>
            </a:r>
          </a:p>
          <a:p>
            <a:r>
              <a:rPr lang="fr-BE" dirty="0"/>
              <a:t>Des mesures </a:t>
            </a:r>
            <a:r>
              <a:rPr lang="fr-BE" dirty="0" err="1"/>
              <a:t>prennant</a:t>
            </a:r>
            <a:r>
              <a:rPr lang="fr-BE" dirty="0"/>
              <a:t> peu en compte les </a:t>
            </a:r>
            <a:r>
              <a:rPr lang="fr-BE" dirty="0" err="1"/>
              <a:t>spécifités</a:t>
            </a:r>
            <a:r>
              <a:rPr lang="fr-BE" dirty="0"/>
              <a:t> de l’espace urbain (densité, petits logements, pas d’espaces verts directs, parcs submergés, etc.)</a:t>
            </a:r>
          </a:p>
          <a:p>
            <a:r>
              <a:rPr lang="fr-BE" dirty="0"/>
              <a:t>Peu de prise en compte des diversités familiales, des jeunes, etc.</a:t>
            </a:r>
          </a:p>
          <a:p>
            <a:pPr lvl="1"/>
            <a:r>
              <a:rPr lang="fr-BE" dirty="0"/>
              <a:t>Fermeture de presque toutes les lieux d’accueil de la petite enfance</a:t>
            </a:r>
          </a:p>
          <a:p>
            <a:r>
              <a:rPr lang="fr-BE" dirty="0"/>
              <a:t>Grand intérêt pour continuer à faire fonctionner les « fonctions essentielles de l’économie »</a:t>
            </a:r>
          </a:p>
        </p:txBody>
      </p:sp>
    </p:spTree>
    <p:extLst>
      <p:ext uri="{BB962C8B-B14F-4D97-AF65-F5344CB8AC3E}">
        <p14:creationId xmlns:p14="http://schemas.microsoft.com/office/powerpoint/2010/main" val="240587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289B5D-C3A8-4450-9F43-77C3A338F14F}"/>
              </a:ext>
            </a:extLst>
          </p:cNvPr>
          <p:cNvSpPr>
            <a:spLocks noGrp="1"/>
          </p:cNvSpPr>
          <p:nvPr>
            <p:ph type="title"/>
          </p:nvPr>
        </p:nvSpPr>
        <p:spPr/>
        <p:txBody>
          <a:bodyPr/>
          <a:lstStyle/>
          <a:p>
            <a:r>
              <a:rPr lang="fr-BE" dirty="0"/>
              <a:t>Des situations plus que préoccupantes</a:t>
            </a:r>
          </a:p>
        </p:txBody>
      </p:sp>
      <p:sp>
        <p:nvSpPr>
          <p:cNvPr id="3" name="Espace réservé du contenu 2">
            <a:extLst>
              <a:ext uri="{FF2B5EF4-FFF2-40B4-BE49-F238E27FC236}">
                <a16:creationId xmlns:a16="http://schemas.microsoft.com/office/drawing/2014/main" id="{52DB8275-ABE5-43C0-8468-376E00930E68}"/>
              </a:ext>
            </a:extLst>
          </p:cNvPr>
          <p:cNvSpPr>
            <a:spLocks noGrp="1"/>
          </p:cNvSpPr>
          <p:nvPr>
            <p:ph idx="1"/>
          </p:nvPr>
        </p:nvSpPr>
        <p:spPr>
          <a:xfrm>
            <a:off x="677334" y="1518082"/>
            <a:ext cx="8795140" cy="5086903"/>
          </a:xfrm>
        </p:spPr>
        <p:txBody>
          <a:bodyPr>
            <a:normAutofit fontScale="92500" lnSpcReduction="20000"/>
          </a:bodyPr>
          <a:lstStyle/>
          <a:p>
            <a:r>
              <a:rPr lang="fr-BE" dirty="0"/>
              <a:t>Les hôpitaux </a:t>
            </a:r>
            <a:r>
              <a:rPr lang="fr-BE" dirty="0" err="1"/>
              <a:t>sur-chargés</a:t>
            </a:r>
            <a:r>
              <a:rPr lang="fr-BE" dirty="0"/>
              <a:t> (bcp d’interventions publiques sur le manque d’investissement des dernières décennies)</a:t>
            </a:r>
          </a:p>
          <a:p>
            <a:r>
              <a:rPr lang="fr-BE" dirty="0"/>
              <a:t>Les maison de repos et centres de soins pour personnes âgées</a:t>
            </a:r>
          </a:p>
          <a:p>
            <a:r>
              <a:rPr lang="fr-BE" dirty="0"/>
              <a:t>Les lieux collectifs (jeunes, personnes sans-abri, MENA mineurs étrangers non accompagnées, etc.)</a:t>
            </a:r>
          </a:p>
          <a:p>
            <a:r>
              <a:rPr lang="fr-BE" dirty="0"/>
              <a:t>Des services du secteur assuétudes (« toxicomanie ») ont commencé la distribution de nourriture</a:t>
            </a:r>
          </a:p>
          <a:p>
            <a:r>
              <a:rPr lang="fr-BE" dirty="0"/>
              <a:t>Absence totale au départ de matériel sanitaire de protection</a:t>
            </a:r>
          </a:p>
          <a:p>
            <a:r>
              <a:rPr lang="fr-BE" dirty="0"/>
              <a:t>Mais aussi: collectif « A bas les masques »</a:t>
            </a:r>
          </a:p>
          <a:p>
            <a:pPr lvl="1"/>
            <a:r>
              <a:rPr lang="fr-BE" dirty="0"/>
              <a:t>Femmes dans toute la diversité ont cousu solidairement des masques – vision de mouvement social (ou de revendication citoyenne) pour la reconnaissance de leurs situations, métiers, du produit fabriqué ou de la solidarité mise en place (vs l’état qui négocie avec des « fonds d’investissements douteux – achat de masques non conformes etc.)</a:t>
            </a:r>
          </a:p>
          <a:p>
            <a:endParaRPr lang="fr-BE" dirty="0"/>
          </a:p>
          <a:p>
            <a:r>
              <a:rPr lang="fr-BE" dirty="0"/>
              <a:t>Sur le long-terme, un grand sentiment partagé dans tous les secteurs de l’action sociale (et de l’enseignement) – « </a:t>
            </a:r>
            <a:r>
              <a:rPr lang="fr-BE" i="1" dirty="0"/>
              <a:t>avoir tiré trop longtemps sur la corde </a:t>
            </a:r>
            <a:r>
              <a:rPr lang="fr-BE" dirty="0"/>
              <a:t>», « </a:t>
            </a:r>
            <a:r>
              <a:rPr lang="fr-BE" i="1" dirty="0"/>
              <a:t>être proche du burn-out </a:t>
            </a:r>
            <a:r>
              <a:rPr lang="fr-BE" dirty="0"/>
              <a:t>», « </a:t>
            </a:r>
            <a:r>
              <a:rPr lang="fr-BE" i="1" dirty="0"/>
              <a:t>au bout du rouleau </a:t>
            </a:r>
            <a:r>
              <a:rPr lang="fr-BE" dirty="0"/>
              <a:t>» (suivis de chiffres de burn-out en forte augmentation)</a:t>
            </a:r>
          </a:p>
        </p:txBody>
      </p:sp>
    </p:spTree>
    <p:extLst>
      <p:ext uri="{BB962C8B-B14F-4D97-AF65-F5344CB8AC3E}">
        <p14:creationId xmlns:p14="http://schemas.microsoft.com/office/powerpoint/2010/main" val="2357406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D85ECAF-45BB-4C54-BD49-2CB2A80BF014}"/>
              </a:ext>
            </a:extLst>
          </p:cNvPr>
          <p:cNvSpPr>
            <a:spLocks noGrp="1"/>
          </p:cNvSpPr>
          <p:nvPr>
            <p:ph type="title"/>
          </p:nvPr>
        </p:nvSpPr>
        <p:spPr/>
        <p:txBody>
          <a:bodyPr/>
          <a:lstStyle/>
          <a:p>
            <a:r>
              <a:rPr lang="fr-BE" dirty="0"/>
              <a:t>Le secteur de l’aide aux sans-abri face à la pandémie</a:t>
            </a:r>
          </a:p>
        </p:txBody>
      </p:sp>
      <p:sp>
        <p:nvSpPr>
          <p:cNvPr id="5" name="Espace réservé du texte 4">
            <a:extLst>
              <a:ext uri="{FF2B5EF4-FFF2-40B4-BE49-F238E27FC236}">
                <a16:creationId xmlns:a16="http://schemas.microsoft.com/office/drawing/2014/main" id="{95DA697E-375C-4212-B6A9-D13919042115}"/>
              </a:ext>
            </a:extLst>
          </p:cNvPr>
          <p:cNvSpPr>
            <a:spLocks noGrp="1"/>
          </p:cNvSpPr>
          <p:nvPr>
            <p:ph type="body" idx="1"/>
          </p:nvPr>
        </p:nvSpPr>
        <p:spPr/>
        <p:txBody>
          <a:bodyPr/>
          <a:lstStyle/>
          <a:p>
            <a:endParaRPr lang="fr-BE"/>
          </a:p>
        </p:txBody>
      </p:sp>
    </p:spTree>
    <p:extLst>
      <p:ext uri="{BB962C8B-B14F-4D97-AF65-F5344CB8AC3E}">
        <p14:creationId xmlns:p14="http://schemas.microsoft.com/office/powerpoint/2010/main" val="2684719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DF4B50-EA82-441B-B0CE-308223FB2000}"/>
              </a:ext>
            </a:extLst>
          </p:cNvPr>
          <p:cNvSpPr>
            <a:spLocks noGrp="1"/>
          </p:cNvSpPr>
          <p:nvPr>
            <p:ph type="title"/>
          </p:nvPr>
        </p:nvSpPr>
        <p:spPr/>
        <p:txBody>
          <a:bodyPr/>
          <a:lstStyle/>
          <a:p>
            <a:r>
              <a:rPr lang="fr-BE" dirty="0"/>
              <a:t>Restez chez vous? </a:t>
            </a:r>
          </a:p>
        </p:txBody>
      </p:sp>
      <p:sp>
        <p:nvSpPr>
          <p:cNvPr id="3" name="Espace réservé du contenu 2">
            <a:extLst>
              <a:ext uri="{FF2B5EF4-FFF2-40B4-BE49-F238E27FC236}">
                <a16:creationId xmlns:a16="http://schemas.microsoft.com/office/drawing/2014/main" id="{4102FDC9-BFC5-46C5-8E70-3437948D8F9A}"/>
              </a:ext>
            </a:extLst>
          </p:cNvPr>
          <p:cNvSpPr>
            <a:spLocks noGrp="1"/>
          </p:cNvSpPr>
          <p:nvPr>
            <p:ph idx="1"/>
          </p:nvPr>
        </p:nvSpPr>
        <p:spPr>
          <a:xfrm>
            <a:off x="352425" y="1466850"/>
            <a:ext cx="9467850" cy="5086349"/>
          </a:xfrm>
        </p:spPr>
        <p:txBody>
          <a:bodyPr>
            <a:normAutofit fontScale="92500" lnSpcReduction="20000"/>
          </a:bodyPr>
          <a:lstStyle/>
          <a:p>
            <a:r>
              <a:rPr lang="fr-BE" dirty="0"/>
              <a:t>Annonce de la première Ministre «  restez chez vous »</a:t>
            </a:r>
          </a:p>
          <a:p>
            <a:pPr lvl="1"/>
            <a:r>
              <a:rPr lang="fr-BE" dirty="0"/>
              <a:t>Quid, des personnes sans-abri, mais aussi mal-logés, sans espace personnel, etc. </a:t>
            </a:r>
          </a:p>
          <a:p>
            <a:r>
              <a:rPr lang="fr-BE" dirty="0"/>
              <a:t>Contrôle de fréquentation des espaces publics/ du centre ville</a:t>
            </a:r>
          </a:p>
          <a:p>
            <a:pPr lvl="1"/>
            <a:r>
              <a:rPr lang="fr-FR" i="1" dirty="0"/>
              <a:t>« Ce public a aussi été davantage victime de criminalisation dans l’espace public, plus encore que les sans-abri. À Bruxelles notamment, migrants en transit et autres sans-abri étaient contraints de marcher 20 à 30 km par jour, chassés d’un endroit à l’autre vu les interdictions d’ ‘être’ dans l’espace public. C’est pourquoi nous avons aussi dû rouvrir des centres de jour purement humanitaires, avec un accès aux douches, des lessives et de l’aide alimentaire ». Directeur </a:t>
            </a:r>
            <a:r>
              <a:rPr lang="fr-FR" i="1" dirty="0" err="1"/>
              <a:t>Bruss’help</a:t>
            </a:r>
            <a:endParaRPr lang="fr-BE" i="1" dirty="0"/>
          </a:p>
          <a:p>
            <a:r>
              <a:rPr lang="fr-BE" dirty="0"/>
              <a:t>Gel des expulsions</a:t>
            </a:r>
          </a:p>
          <a:p>
            <a:r>
              <a:rPr lang="fr-BE" dirty="0"/>
              <a:t>Fermeture des hôtels pour </a:t>
            </a:r>
            <a:r>
              <a:rPr lang="fr-BE" dirty="0" err="1"/>
              <a:t>l’horeca</a:t>
            </a:r>
            <a:r>
              <a:rPr lang="fr-BE" dirty="0"/>
              <a:t> et ouverture de 700 places pour personnes sans-abri</a:t>
            </a:r>
          </a:p>
          <a:p>
            <a:pPr lvl="1"/>
            <a:r>
              <a:rPr lang="fr-BE" dirty="0"/>
              <a:t>Accueil à moyen/long terme</a:t>
            </a:r>
          </a:p>
          <a:p>
            <a:pPr lvl="1"/>
            <a:r>
              <a:rPr lang="fr-BE" dirty="0"/>
              <a:t>Perçu par beaucoup de personnes sans-abri comme presque un « chez soi »</a:t>
            </a:r>
          </a:p>
          <a:p>
            <a:pPr lvl="1"/>
            <a:r>
              <a:rPr lang="fr-BE" dirty="0"/>
              <a:t>Importance pour les services d’accompagnement de créer un travail social dépassant la crise</a:t>
            </a:r>
          </a:p>
          <a:p>
            <a:pPr lvl="2"/>
            <a:r>
              <a:rPr lang="fr-BE" dirty="0"/>
              <a:t>Projets de travail social plus en proximité</a:t>
            </a:r>
          </a:p>
          <a:p>
            <a:r>
              <a:rPr lang="fr-BE" dirty="0"/>
              <a:t>Accueil légèrement diminué dans les lieux classiques (mises en quarantaine etc.)</a:t>
            </a:r>
          </a:p>
          <a:p>
            <a:r>
              <a:rPr lang="fr-BE" dirty="0"/>
              <a:t>Environ 30 millions débloqués par la région pour le social-santé</a:t>
            </a:r>
          </a:p>
          <a:p>
            <a:endParaRPr lang="fr-BE" dirty="0"/>
          </a:p>
        </p:txBody>
      </p:sp>
    </p:spTree>
    <p:extLst>
      <p:ext uri="{BB962C8B-B14F-4D97-AF65-F5344CB8AC3E}">
        <p14:creationId xmlns:p14="http://schemas.microsoft.com/office/powerpoint/2010/main" val="3211377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658C88-3637-4DB0-AFC5-BE4BB02B7CEA}"/>
              </a:ext>
            </a:extLst>
          </p:cNvPr>
          <p:cNvSpPr>
            <a:spLocks noGrp="1"/>
          </p:cNvSpPr>
          <p:nvPr>
            <p:ph type="title"/>
          </p:nvPr>
        </p:nvSpPr>
        <p:spPr/>
        <p:txBody>
          <a:bodyPr/>
          <a:lstStyle/>
          <a:p>
            <a:r>
              <a:rPr lang="fr-BE" dirty="0"/>
              <a:t>Mise en place d’un dispatching socio-médical</a:t>
            </a:r>
          </a:p>
        </p:txBody>
      </p:sp>
      <p:sp>
        <p:nvSpPr>
          <p:cNvPr id="3" name="Espace réservé du contenu 2">
            <a:extLst>
              <a:ext uri="{FF2B5EF4-FFF2-40B4-BE49-F238E27FC236}">
                <a16:creationId xmlns:a16="http://schemas.microsoft.com/office/drawing/2014/main" id="{C5B7E911-0D07-4B98-8D8A-118C42CAA4A4}"/>
              </a:ext>
            </a:extLst>
          </p:cNvPr>
          <p:cNvSpPr>
            <a:spLocks noGrp="1"/>
          </p:cNvSpPr>
          <p:nvPr>
            <p:ph idx="1"/>
          </p:nvPr>
        </p:nvSpPr>
        <p:spPr/>
        <p:txBody>
          <a:bodyPr>
            <a:normAutofit fontScale="77500" lnSpcReduction="20000"/>
          </a:bodyPr>
          <a:lstStyle/>
          <a:p>
            <a:r>
              <a:rPr lang="fr-BE" dirty="0"/>
              <a:t>Vs d’autres villes: urgence dans des bâtiments peu adaptés, « barrière </a:t>
            </a:r>
            <a:r>
              <a:rPr lang="fr-BE" dirty="0" err="1"/>
              <a:t>nadar</a:t>
            </a:r>
            <a:r>
              <a:rPr lang="fr-BE" dirty="0"/>
              <a:t> avec tentes, un robinet d’eau portable et des toilettes mobiles », centres sportifs avec matelas par terre etc. </a:t>
            </a:r>
          </a:p>
          <a:p>
            <a:r>
              <a:rPr lang="fr-BE" dirty="0"/>
              <a:t>Bruxelles</a:t>
            </a:r>
          </a:p>
          <a:p>
            <a:pPr lvl="1"/>
            <a:r>
              <a:rPr lang="fr-FR" b="0" i="1" dirty="0">
                <a:solidFill>
                  <a:srgbClr val="0B0626"/>
                </a:solidFill>
                <a:effectLst/>
                <a:latin typeface="Lato"/>
              </a:rPr>
              <a:t>Non recours importants aux services d’urgence des hôpitaux</a:t>
            </a:r>
          </a:p>
          <a:p>
            <a:pPr lvl="1"/>
            <a:r>
              <a:rPr lang="fr-FR" b="0" i="1" dirty="0">
                <a:solidFill>
                  <a:srgbClr val="0B0626"/>
                </a:solidFill>
                <a:effectLst/>
                <a:latin typeface="Lato"/>
              </a:rPr>
              <a:t>Centrale de dispatching entre première ligne et services hospitaliers – transports par ambulances spécifiques</a:t>
            </a:r>
          </a:p>
          <a:p>
            <a:pPr lvl="1"/>
            <a:r>
              <a:rPr lang="fr-FR" b="0" i="1" dirty="0">
                <a:solidFill>
                  <a:srgbClr val="0B0626"/>
                </a:solidFill>
                <a:effectLst/>
                <a:latin typeface="Lato"/>
              </a:rPr>
              <a:t>Création d’un centre de crise spécifique</a:t>
            </a:r>
          </a:p>
          <a:p>
            <a:pPr marL="457200" lvl="1" indent="0">
              <a:buNone/>
            </a:pPr>
            <a:r>
              <a:rPr lang="fr-FR" b="0" i="1" dirty="0">
                <a:solidFill>
                  <a:srgbClr val="0B0626"/>
                </a:solidFill>
                <a:effectLst/>
                <a:latin typeface="Lato"/>
              </a:rPr>
              <a:t>« Ce système a permis que les personnes sans abri les plus durement touchées médicalement par le Covid (avec nécessité de soins intensifs) soient prises en charge avec la même rapidité d’intervention que n’importe quel citoyen. Mais nous sommes également très inquiets de relever que le niveau de risque est décuplé pour ce public en cas d’infection. ». Directeur </a:t>
            </a:r>
            <a:r>
              <a:rPr lang="fr-FR" b="0" i="1" dirty="0" err="1">
                <a:solidFill>
                  <a:srgbClr val="0B0626"/>
                </a:solidFill>
                <a:effectLst/>
                <a:latin typeface="Lato"/>
              </a:rPr>
              <a:t>Bruss’help</a:t>
            </a:r>
            <a:endParaRPr lang="fr-BE" i="1" dirty="0"/>
          </a:p>
          <a:p>
            <a:r>
              <a:rPr lang="fr-BE" dirty="0"/>
              <a:t>Diversification des profils</a:t>
            </a:r>
          </a:p>
          <a:p>
            <a:pPr lvl="1"/>
            <a:r>
              <a:rPr lang="fr-BE" dirty="0"/>
              <a:t>Sans papiers et pertes de revenus informels</a:t>
            </a:r>
          </a:p>
          <a:p>
            <a:pPr lvl="1"/>
            <a:r>
              <a:rPr lang="fr-BE" dirty="0"/>
              <a:t>Secteur de la prostitution</a:t>
            </a:r>
          </a:p>
          <a:p>
            <a:pPr lvl="1"/>
            <a:r>
              <a:rPr lang="fr-BE" dirty="0"/>
              <a:t>Personnes mal logées</a:t>
            </a:r>
          </a:p>
          <a:p>
            <a:pPr lvl="1"/>
            <a:r>
              <a:rPr lang="fr-FR" b="0" i="0" dirty="0">
                <a:solidFill>
                  <a:srgbClr val="0B0626"/>
                </a:solidFill>
                <a:effectLst/>
                <a:latin typeface="Lato"/>
              </a:rPr>
              <a:t>séparations et violences conjugales renforcées par le confinement</a:t>
            </a:r>
            <a:endParaRPr lang="fr-BE" dirty="0"/>
          </a:p>
          <a:p>
            <a:endParaRPr lang="fr-BE" dirty="0"/>
          </a:p>
        </p:txBody>
      </p:sp>
    </p:spTree>
    <p:extLst>
      <p:ext uri="{BB962C8B-B14F-4D97-AF65-F5344CB8AC3E}">
        <p14:creationId xmlns:p14="http://schemas.microsoft.com/office/powerpoint/2010/main" val="910734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38A6CB-7E59-43AE-9776-A9938162C17C}"/>
              </a:ext>
            </a:extLst>
          </p:cNvPr>
          <p:cNvSpPr>
            <a:spLocks noGrp="1"/>
          </p:cNvSpPr>
          <p:nvPr>
            <p:ph type="title"/>
          </p:nvPr>
        </p:nvSpPr>
        <p:spPr/>
        <p:txBody>
          <a:bodyPr/>
          <a:lstStyle/>
          <a:p>
            <a:endParaRPr lang="fr-BE"/>
          </a:p>
        </p:txBody>
      </p:sp>
      <p:pic>
        <p:nvPicPr>
          <p:cNvPr id="5" name="Espace réservé du contenu 4">
            <a:extLst>
              <a:ext uri="{FF2B5EF4-FFF2-40B4-BE49-F238E27FC236}">
                <a16:creationId xmlns:a16="http://schemas.microsoft.com/office/drawing/2014/main" id="{51600888-7DB3-4C75-883A-483A11D1731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365" y="250644"/>
            <a:ext cx="10295610" cy="6477066"/>
          </a:xfrm>
        </p:spPr>
      </p:pic>
    </p:spTree>
    <p:extLst>
      <p:ext uri="{BB962C8B-B14F-4D97-AF65-F5344CB8AC3E}">
        <p14:creationId xmlns:p14="http://schemas.microsoft.com/office/powerpoint/2010/main" val="2412259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3BE793-E25C-45AB-B8D1-E2951BAB14DA}"/>
              </a:ext>
            </a:extLst>
          </p:cNvPr>
          <p:cNvSpPr>
            <a:spLocks noGrp="1"/>
          </p:cNvSpPr>
          <p:nvPr>
            <p:ph type="title"/>
          </p:nvPr>
        </p:nvSpPr>
        <p:spPr>
          <a:xfrm>
            <a:off x="29634" y="142875"/>
            <a:ext cx="9438216" cy="581025"/>
          </a:xfrm>
        </p:spPr>
        <p:txBody>
          <a:bodyPr>
            <a:normAutofit fontScale="90000"/>
          </a:bodyPr>
          <a:lstStyle/>
          <a:p>
            <a:r>
              <a:rPr lang="fr-BE" dirty="0"/>
              <a:t>Dénombrement lors du second confinement</a:t>
            </a:r>
          </a:p>
        </p:txBody>
      </p:sp>
      <p:pic>
        <p:nvPicPr>
          <p:cNvPr id="7" name="Image 6">
            <a:extLst>
              <a:ext uri="{FF2B5EF4-FFF2-40B4-BE49-F238E27FC236}">
                <a16:creationId xmlns:a16="http://schemas.microsoft.com/office/drawing/2014/main" id="{8432F465-FC9B-4A45-83BA-5813B70110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944" y="942976"/>
            <a:ext cx="10517054" cy="6313834"/>
          </a:xfrm>
          <a:prstGeom prst="rect">
            <a:avLst/>
          </a:prstGeom>
        </p:spPr>
      </p:pic>
    </p:spTree>
    <p:extLst>
      <p:ext uri="{BB962C8B-B14F-4D97-AF65-F5344CB8AC3E}">
        <p14:creationId xmlns:p14="http://schemas.microsoft.com/office/powerpoint/2010/main" val="1489777680"/>
      </p:ext>
    </p:extLst>
  </p:cSld>
  <p:clrMapOvr>
    <a:masterClrMapping/>
  </p:clrMapOvr>
</p:sld>
</file>

<file path=ppt/theme/theme1.xml><?xml version="1.0" encoding="utf-8"?>
<a:theme xmlns:a="http://schemas.openxmlformats.org/drawingml/2006/main" name="Facette">
  <a:themeElements>
    <a:clrScheme name="Rouge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0</TotalTime>
  <Words>899</Words>
  <Application>Microsoft Office PowerPoint</Application>
  <PresentationFormat>Grand écran</PresentationFormat>
  <Paragraphs>67</Paragraphs>
  <Slides>11</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11</vt:i4>
      </vt:variant>
    </vt:vector>
  </HeadingPairs>
  <TitlesOfParts>
    <vt:vector size="17" baseType="lpstr">
      <vt:lpstr>Arial</vt:lpstr>
      <vt:lpstr>Lato</vt:lpstr>
      <vt:lpstr>Libre Baskerville</vt:lpstr>
      <vt:lpstr>Trebuchet MS</vt:lpstr>
      <vt:lpstr>Wingdings 3</vt:lpstr>
      <vt:lpstr>Facette</vt:lpstr>
      <vt:lpstr>Le travail social durant la crise du covid 19 en Belgique</vt:lpstr>
      <vt:lpstr>Plan</vt:lpstr>
      <vt:lpstr>13 mars 2020</vt:lpstr>
      <vt:lpstr>Des situations plus que préoccupantes</vt:lpstr>
      <vt:lpstr>Le secteur de l’aide aux sans-abri face à la pandémie</vt:lpstr>
      <vt:lpstr>Restez chez vous? </vt:lpstr>
      <vt:lpstr>Mise en place d’un dispatching socio-médical</vt:lpstr>
      <vt:lpstr>Présentation PowerPoint</vt:lpstr>
      <vt:lpstr>Dénombrement lors du second confinement</vt:lpstr>
      <vt:lpstr>Présentation PowerPoint</vt:lpstr>
      <vt:lpstr>Dépasser l’humanitaire par l’humanitaire?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travail social durant la crise du covid 19 en Belgique</dc:title>
  <dc:creator>Martin Wagener</dc:creator>
  <cp:lastModifiedBy>Martin Wagener</cp:lastModifiedBy>
  <cp:revision>9</cp:revision>
  <dcterms:created xsi:type="dcterms:W3CDTF">2021-06-28T18:38:05Z</dcterms:created>
  <dcterms:modified xsi:type="dcterms:W3CDTF">2021-06-28T22:42:09Z</dcterms:modified>
</cp:coreProperties>
</file>