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7" r:id="rId4"/>
    <p:sldId id="259" r:id="rId5"/>
    <p:sldId id="276" r:id="rId6"/>
    <p:sldId id="277" r:id="rId7"/>
    <p:sldId id="268" r:id="rId8"/>
    <p:sldId id="265" r:id="rId9"/>
    <p:sldId id="278" r:id="rId10"/>
    <p:sldId id="273" r:id="rId11"/>
    <p:sldId id="269" r:id="rId12"/>
    <p:sldId id="267" r:id="rId13"/>
    <p:sldId id="266" r:id="rId14"/>
    <p:sldId id="270" r:id="rId15"/>
    <p:sldId id="279" r:id="rId16"/>
    <p:sldId id="271" r:id="rId17"/>
    <p:sldId id="274"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505E3EF-67EA-436B-97B2-0124C06EBD24}" styleName="Style moyen 4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6341"/>
    <p:restoredTop sz="94656"/>
  </p:normalViewPr>
  <p:slideViewPr>
    <p:cSldViewPr snapToGrid="0">
      <p:cViewPr varScale="1">
        <p:scale>
          <a:sx n="17" d="100"/>
          <a:sy n="17" d="100"/>
        </p:scale>
        <p:origin x="184" y="2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C514CE-21E1-43E3-A750-8D33879FC1F2}" type="doc">
      <dgm:prSet loTypeId="urn:microsoft.com/office/officeart/2017/3/layout/HorizontalPathTimeline" loCatId="process" qsTypeId="urn:microsoft.com/office/officeart/2005/8/quickstyle/simple1" qsCatId="simple" csTypeId="urn:microsoft.com/office/officeart/2005/8/colors/accent1_2" csCatId="accent1" phldr="1"/>
      <dgm:spPr/>
      <dgm:t>
        <a:bodyPr/>
        <a:lstStyle/>
        <a:p>
          <a:endParaRPr lang="en-US"/>
        </a:p>
      </dgm:t>
    </dgm:pt>
    <dgm:pt modelId="{24CF86B3-8FBA-42BE-944A-9B876BD79AE3}">
      <dgm:prSet custT="1"/>
      <dgm:spPr/>
      <dgm:t>
        <a:bodyPr/>
        <a:lstStyle/>
        <a:p>
          <a:pPr>
            <a:defRPr b="1"/>
          </a:pPr>
          <a:r>
            <a:rPr lang="en-US" sz="2200" dirty="0">
              <a:latin typeface="Garamond" panose="02020404030301010803" pitchFamily="18" charset="0"/>
            </a:rPr>
            <a:t>15 </a:t>
          </a:r>
          <a:r>
            <a:rPr lang="en-US" sz="2200" dirty="0" err="1">
              <a:latin typeface="Garamond" panose="02020404030301010803" pitchFamily="18" charset="0"/>
            </a:rPr>
            <a:t>mai</a:t>
          </a:r>
          <a:r>
            <a:rPr lang="en-US" sz="2200" dirty="0">
              <a:latin typeface="Garamond" panose="02020404030301010803" pitchFamily="18" charset="0"/>
            </a:rPr>
            <a:t> 2007</a:t>
          </a:r>
        </a:p>
      </dgm:t>
    </dgm:pt>
    <dgm:pt modelId="{6DFB606F-88A0-45D5-B6A5-B630B51E01E9}" type="parTrans" cxnId="{66DD34EF-D451-44AB-9176-E2FCA60B0285}">
      <dgm:prSet/>
      <dgm:spPr/>
      <dgm:t>
        <a:bodyPr/>
        <a:lstStyle/>
        <a:p>
          <a:endParaRPr lang="en-US"/>
        </a:p>
      </dgm:t>
    </dgm:pt>
    <dgm:pt modelId="{7A0D1618-08E0-4F4B-BD40-C8A3B465F087}" type="sibTrans" cxnId="{66DD34EF-D451-44AB-9176-E2FCA60B0285}">
      <dgm:prSet/>
      <dgm:spPr/>
      <dgm:t>
        <a:bodyPr/>
        <a:lstStyle/>
        <a:p>
          <a:endParaRPr lang="en-US"/>
        </a:p>
      </dgm:t>
    </dgm:pt>
    <dgm:pt modelId="{CA3CBEFB-EC1D-4CA1-8CAC-DB5A1BAEA8D2}">
      <dgm:prSet custT="1"/>
      <dgm:spPr/>
      <dgm:t>
        <a:bodyPr/>
        <a:lstStyle/>
        <a:p>
          <a:pPr algn="just"/>
          <a:r>
            <a:rPr lang="en-US" sz="1800" dirty="0" err="1">
              <a:latin typeface="Garamond" panose="02020404030301010803" pitchFamily="18" charset="0"/>
            </a:rPr>
            <a:t>Loi</a:t>
          </a:r>
          <a:r>
            <a:rPr lang="en-US" sz="1800" dirty="0">
              <a:latin typeface="Garamond" panose="02020404030301010803" pitchFamily="18" charset="0"/>
            </a:rPr>
            <a:t> du 15 </a:t>
          </a:r>
          <a:r>
            <a:rPr lang="en-US" sz="1800" dirty="0" err="1">
              <a:latin typeface="Garamond" panose="02020404030301010803" pitchFamily="18" charset="0"/>
            </a:rPr>
            <a:t>mai</a:t>
          </a:r>
          <a:r>
            <a:rPr lang="en-US" sz="1800" dirty="0">
              <a:latin typeface="Garamond" panose="02020404030301010803" pitchFamily="18" charset="0"/>
            </a:rPr>
            <a:t> 2007 relative </a:t>
          </a:r>
          <a:r>
            <a:rPr lang="en-US" sz="1800" dirty="0" err="1">
              <a:latin typeface="Garamond" panose="02020404030301010803" pitchFamily="18" charset="0"/>
            </a:rPr>
            <a:t>à</a:t>
          </a:r>
          <a:r>
            <a:rPr lang="en-US" sz="1800" dirty="0">
              <a:latin typeface="Garamond" panose="02020404030301010803" pitchFamily="18" charset="0"/>
            </a:rPr>
            <a:t> la </a:t>
          </a:r>
          <a:r>
            <a:rPr lang="en-US" sz="1800" dirty="0" err="1">
              <a:latin typeface="Garamond" panose="02020404030301010803" pitchFamily="18" charset="0"/>
            </a:rPr>
            <a:t>sécurité</a:t>
          </a:r>
          <a:r>
            <a:rPr lang="en-US" sz="1800" dirty="0">
              <a:latin typeface="Garamond" panose="02020404030301010803" pitchFamily="18" charset="0"/>
            </a:rPr>
            <a:t> civile (</a:t>
          </a:r>
          <a:r>
            <a:rPr lang="en-US" sz="1800" i="1" dirty="0">
              <a:latin typeface="Garamond" panose="02020404030301010803" pitchFamily="18" charset="0"/>
            </a:rPr>
            <a:t>M.B.</a:t>
          </a:r>
          <a:r>
            <a:rPr lang="en-US" sz="1800" dirty="0">
              <a:latin typeface="Garamond" panose="02020404030301010803" pitchFamily="18" charset="0"/>
            </a:rPr>
            <a:t>, 31 </a:t>
          </a:r>
          <a:r>
            <a:rPr lang="en-US" sz="1800" dirty="0" err="1">
              <a:latin typeface="Garamond" panose="02020404030301010803" pitchFamily="18" charset="0"/>
            </a:rPr>
            <a:t>juillet</a:t>
          </a:r>
          <a:r>
            <a:rPr lang="en-US" sz="1800" dirty="0">
              <a:latin typeface="Garamond" panose="02020404030301010803" pitchFamily="18" charset="0"/>
            </a:rPr>
            <a:t> 2007)</a:t>
          </a:r>
        </a:p>
      </dgm:t>
    </dgm:pt>
    <dgm:pt modelId="{F5A867B6-8FFD-4697-933B-C0E1585192F6}" type="parTrans" cxnId="{F91D2971-CA96-4BFA-A187-8773C81F59B1}">
      <dgm:prSet/>
      <dgm:spPr/>
      <dgm:t>
        <a:bodyPr/>
        <a:lstStyle/>
        <a:p>
          <a:endParaRPr lang="en-US"/>
        </a:p>
      </dgm:t>
    </dgm:pt>
    <dgm:pt modelId="{1D44630F-CA67-4B57-A425-B773B3028D2F}" type="sibTrans" cxnId="{F91D2971-CA96-4BFA-A187-8773C81F59B1}">
      <dgm:prSet/>
      <dgm:spPr/>
      <dgm:t>
        <a:bodyPr/>
        <a:lstStyle/>
        <a:p>
          <a:endParaRPr lang="en-US"/>
        </a:p>
      </dgm:t>
    </dgm:pt>
    <dgm:pt modelId="{0DAFE6CD-5602-436E-B164-26D604EB1AEF}">
      <dgm:prSet custT="1"/>
      <dgm:spPr/>
      <dgm:t>
        <a:bodyPr/>
        <a:lstStyle/>
        <a:p>
          <a:pPr>
            <a:defRPr b="1"/>
          </a:pPr>
          <a:r>
            <a:rPr lang="en-US" sz="2200" dirty="0">
              <a:latin typeface="Garamond" panose="02020404030301010803" pitchFamily="18" charset="0"/>
            </a:rPr>
            <a:t>20 </a:t>
          </a:r>
          <a:r>
            <a:rPr lang="en-US" sz="2200" dirty="0" err="1">
              <a:latin typeface="Garamond" panose="02020404030301010803" pitchFamily="18" charset="0"/>
            </a:rPr>
            <a:t>mai</a:t>
          </a:r>
          <a:r>
            <a:rPr lang="en-US" sz="2200" dirty="0">
              <a:latin typeface="Garamond" panose="02020404030301010803" pitchFamily="18" charset="0"/>
            </a:rPr>
            <a:t> 2020</a:t>
          </a:r>
        </a:p>
      </dgm:t>
    </dgm:pt>
    <dgm:pt modelId="{0B41C56A-C5E5-47C4-9428-089A8614141C}" type="parTrans" cxnId="{84AE9CD7-98BC-4DF0-997A-E6772A9E7AF2}">
      <dgm:prSet/>
      <dgm:spPr/>
      <dgm:t>
        <a:bodyPr/>
        <a:lstStyle/>
        <a:p>
          <a:endParaRPr lang="en-US"/>
        </a:p>
      </dgm:t>
    </dgm:pt>
    <dgm:pt modelId="{EA5720A2-ECE4-43BC-AF38-EE8B80E2E015}" type="sibTrans" cxnId="{84AE9CD7-98BC-4DF0-997A-E6772A9E7AF2}">
      <dgm:prSet/>
      <dgm:spPr/>
      <dgm:t>
        <a:bodyPr/>
        <a:lstStyle/>
        <a:p>
          <a:endParaRPr lang="en-US"/>
        </a:p>
      </dgm:t>
    </dgm:pt>
    <dgm:pt modelId="{6722BB34-0A8D-4838-84F8-31222C763D1F}">
      <dgm:prSet custT="1"/>
      <dgm:spPr/>
      <dgm:t>
        <a:bodyPr/>
        <a:lstStyle/>
        <a:p>
          <a:pPr algn="just"/>
          <a:r>
            <a:rPr lang="en-US" sz="1800" dirty="0" err="1">
              <a:latin typeface="Garamond" panose="02020404030301010803" pitchFamily="18" charset="0"/>
            </a:rPr>
            <a:t>Loi</a:t>
          </a:r>
          <a:r>
            <a:rPr lang="en-US" sz="1800" dirty="0">
              <a:latin typeface="Garamond" panose="02020404030301010803" pitchFamily="18" charset="0"/>
            </a:rPr>
            <a:t> du 20 </a:t>
          </a:r>
          <a:r>
            <a:rPr lang="en-US" sz="1800" dirty="0" err="1">
              <a:latin typeface="Garamond" panose="02020404030301010803" pitchFamily="18" charset="0"/>
            </a:rPr>
            <a:t>mai</a:t>
          </a:r>
          <a:r>
            <a:rPr lang="en-US" sz="1800" dirty="0">
              <a:latin typeface="Garamond" panose="02020404030301010803" pitchFamily="18" charset="0"/>
            </a:rPr>
            <a:t> 2020 </a:t>
          </a:r>
          <a:r>
            <a:rPr lang="en-US" sz="1800" dirty="0" err="1">
              <a:latin typeface="Garamond" panose="02020404030301010803" pitchFamily="18" charset="0"/>
            </a:rPr>
            <a:t>portant</a:t>
          </a:r>
          <a:r>
            <a:rPr lang="en-US" sz="1800" dirty="0">
              <a:latin typeface="Garamond" panose="02020404030301010803" pitchFamily="18" charset="0"/>
            </a:rPr>
            <a:t> des dispositions </a:t>
          </a:r>
          <a:r>
            <a:rPr lang="en-US" sz="1800" dirty="0" err="1">
              <a:latin typeface="Garamond" panose="02020404030301010803" pitchFamily="18" charset="0"/>
            </a:rPr>
            <a:t>diverses</a:t>
          </a:r>
          <a:r>
            <a:rPr lang="en-US" sz="1800" dirty="0">
              <a:latin typeface="Garamond" panose="02020404030301010803" pitchFamily="18" charset="0"/>
            </a:rPr>
            <a:t> </a:t>
          </a:r>
          <a:r>
            <a:rPr lang="en-US" sz="1800" dirty="0" err="1">
              <a:latin typeface="Garamond" panose="02020404030301010803" pitchFamily="18" charset="0"/>
            </a:rPr>
            <a:t>en</a:t>
          </a:r>
          <a:r>
            <a:rPr lang="en-US" sz="1800" dirty="0">
              <a:latin typeface="Garamond" panose="02020404030301010803" pitchFamily="18" charset="0"/>
            </a:rPr>
            <a:t> matière de justice dans le cadre de la lute </a:t>
          </a:r>
          <a:r>
            <a:rPr lang="en-US" sz="1800" dirty="0" err="1">
              <a:latin typeface="Garamond" panose="02020404030301010803" pitchFamily="18" charset="0"/>
            </a:rPr>
            <a:t>contre</a:t>
          </a:r>
          <a:r>
            <a:rPr lang="en-US" sz="1800" dirty="0">
              <a:latin typeface="Garamond" panose="02020404030301010803" pitchFamily="18" charset="0"/>
            </a:rPr>
            <a:t> le propagation du coronavirus COVID-19 (</a:t>
          </a:r>
          <a:r>
            <a:rPr lang="en-US" sz="1800" i="1" dirty="0">
              <a:latin typeface="Garamond" panose="02020404030301010803" pitchFamily="18" charset="0"/>
            </a:rPr>
            <a:t>M.B.</a:t>
          </a:r>
          <a:r>
            <a:rPr lang="en-US" sz="1800" dirty="0">
              <a:latin typeface="Garamond" panose="02020404030301010803" pitchFamily="18" charset="0"/>
            </a:rPr>
            <a:t>, 29 </a:t>
          </a:r>
          <a:r>
            <a:rPr lang="en-US" sz="1800" dirty="0" err="1">
              <a:latin typeface="Garamond" panose="02020404030301010803" pitchFamily="18" charset="0"/>
            </a:rPr>
            <a:t>mai</a:t>
          </a:r>
          <a:r>
            <a:rPr lang="en-US" sz="1800" dirty="0">
              <a:latin typeface="Garamond" panose="02020404030301010803" pitchFamily="18" charset="0"/>
            </a:rPr>
            <a:t> 2020) – art. 13</a:t>
          </a:r>
        </a:p>
      </dgm:t>
    </dgm:pt>
    <dgm:pt modelId="{B15A93DA-3C9E-4CB5-8BEF-B88561C84AFD}" type="parTrans" cxnId="{B4A474F6-7A9F-43F5-9C82-9B7FFD0579B5}">
      <dgm:prSet/>
      <dgm:spPr/>
      <dgm:t>
        <a:bodyPr/>
        <a:lstStyle/>
        <a:p>
          <a:endParaRPr lang="en-US"/>
        </a:p>
      </dgm:t>
    </dgm:pt>
    <dgm:pt modelId="{3505D15A-90F7-43B7-AA58-0F5BCF800934}" type="sibTrans" cxnId="{B4A474F6-7A9F-43F5-9C82-9B7FFD0579B5}">
      <dgm:prSet/>
      <dgm:spPr/>
      <dgm:t>
        <a:bodyPr/>
        <a:lstStyle/>
        <a:p>
          <a:endParaRPr lang="en-US"/>
        </a:p>
      </dgm:t>
    </dgm:pt>
    <dgm:pt modelId="{26790FFE-6AEA-4AE1-9E46-C5A3339620B7}">
      <dgm:prSet custT="1"/>
      <dgm:spPr/>
      <dgm:t>
        <a:bodyPr/>
        <a:lstStyle/>
        <a:p>
          <a:pPr>
            <a:defRPr b="1"/>
          </a:pPr>
          <a:r>
            <a:rPr lang="en-US" sz="2200" dirty="0">
              <a:latin typeface="Garamond" panose="02020404030301010803" pitchFamily="18" charset="0"/>
            </a:rPr>
            <a:t>14 </a:t>
          </a:r>
          <a:r>
            <a:rPr lang="en-US" sz="2200" dirty="0" err="1">
              <a:latin typeface="Garamond" panose="02020404030301010803" pitchFamily="18" charset="0"/>
            </a:rPr>
            <a:t>août</a:t>
          </a:r>
          <a:r>
            <a:rPr lang="en-US" sz="2200" dirty="0">
              <a:latin typeface="Garamond" panose="02020404030301010803" pitchFamily="18" charset="0"/>
            </a:rPr>
            <a:t> 2021</a:t>
          </a:r>
        </a:p>
      </dgm:t>
    </dgm:pt>
    <dgm:pt modelId="{A810029A-5269-45C0-8D7C-D384561AD79E}" type="parTrans" cxnId="{3F7CAEA9-06F8-458F-9099-EB8A529EC409}">
      <dgm:prSet/>
      <dgm:spPr/>
      <dgm:t>
        <a:bodyPr/>
        <a:lstStyle/>
        <a:p>
          <a:endParaRPr lang="en-US"/>
        </a:p>
      </dgm:t>
    </dgm:pt>
    <dgm:pt modelId="{22C2A415-0126-45D4-A991-F1A9C57465AF}" type="sibTrans" cxnId="{3F7CAEA9-06F8-458F-9099-EB8A529EC409}">
      <dgm:prSet/>
      <dgm:spPr/>
      <dgm:t>
        <a:bodyPr/>
        <a:lstStyle/>
        <a:p>
          <a:endParaRPr lang="en-US"/>
        </a:p>
      </dgm:t>
    </dgm:pt>
    <dgm:pt modelId="{3FEF2F78-D8B6-4445-A381-6263CBC2C619}">
      <dgm:prSet custT="1"/>
      <dgm:spPr/>
      <dgm:t>
        <a:bodyPr/>
        <a:lstStyle/>
        <a:p>
          <a:pPr algn="just"/>
          <a:r>
            <a:rPr lang="en-US" sz="1800" dirty="0" err="1">
              <a:latin typeface="Garamond" panose="02020404030301010803" pitchFamily="18" charset="0"/>
            </a:rPr>
            <a:t>Loi</a:t>
          </a:r>
          <a:r>
            <a:rPr lang="en-US" sz="1800" dirty="0">
              <a:latin typeface="Garamond" panose="02020404030301010803" pitchFamily="18" charset="0"/>
            </a:rPr>
            <a:t> du 14 </a:t>
          </a:r>
          <a:r>
            <a:rPr lang="en-US" sz="1800" dirty="0" err="1">
              <a:latin typeface="Garamond" panose="02020404030301010803" pitchFamily="18" charset="0"/>
            </a:rPr>
            <a:t>août</a:t>
          </a:r>
          <a:r>
            <a:rPr lang="en-US" sz="1800" dirty="0">
              <a:latin typeface="Garamond" panose="02020404030301010803" pitchFamily="18" charset="0"/>
            </a:rPr>
            <a:t> 2021 (</a:t>
          </a:r>
          <a:r>
            <a:rPr lang="en-US" sz="1800" dirty="0" err="1">
              <a:latin typeface="Garamond" panose="02020404030301010803" pitchFamily="18" charset="0"/>
            </a:rPr>
            <a:t>loi</a:t>
          </a:r>
          <a:r>
            <a:rPr lang="en-US" sz="1800" dirty="0">
              <a:latin typeface="Garamond" panose="02020404030301010803" pitchFamily="18" charset="0"/>
            </a:rPr>
            <a:t> “</a:t>
          </a:r>
          <a:r>
            <a:rPr lang="en-US" sz="1800" dirty="0" err="1">
              <a:latin typeface="Garamond" panose="02020404030301010803" pitchFamily="18" charset="0"/>
            </a:rPr>
            <a:t>pandémie</a:t>
          </a:r>
          <a:r>
            <a:rPr lang="en-US" sz="1800" dirty="0">
              <a:latin typeface="Garamond" panose="02020404030301010803" pitchFamily="18" charset="0"/>
            </a:rPr>
            <a:t>”) relative aux </a:t>
          </a:r>
          <a:r>
            <a:rPr lang="en-US" sz="1800" dirty="0" err="1">
              <a:latin typeface="Garamond" panose="02020404030301010803" pitchFamily="18" charset="0"/>
            </a:rPr>
            <a:t>mesures</a:t>
          </a:r>
          <a:r>
            <a:rPr lang="en-US" sz="1800" dirty="0">
              <a:latin typeface="Garamond" panose="02020404030301010803" pitchFamily="18" charset="0"/>
            </a:rPr>
            <a:t> de police administrative </a:t>
          </a:r>
          <a:r>
            <a:rPr lang="en-US" sz="1800" dirty="0" err="1">
              <a:latin typeface="Garamond" panose="02020404030301010803" pitchFamily="18" charset="0"/>
            </a:rPr>
            <a:t>lors</a:t>
          </a:r>
          <a:r>
            <a:rPr lang="en-US" sz="1800" dirty="0">
              <a:latin typeface="Garamond" panose="02020404030301010803" pitchFamily="18" charset="0"/>
            </a:rPr>
            <a:t> </a:t>
          </a:r>
          <a:r>
            <a:rPr lang="en-US" sz="1800" dirty="0" err="1">
              <a:latin typeface="Garamond" panose="02020404030301010803" pitchFamily="18" charset="0"/>
            </a:rPr>
            <a:t>d’une</a:t>
          </a:r>
          <a:r>
            <a:rPr lang="en-US" sz="1800" dirty="0">
              <a:latin typeface="Garamond" panose="02020404030301010803" pitchFamily="18" charset="0"/>
            </a:rPr>
            <a:t> urgence </a:t>
          </a:r>
          <a:r>
            <a:rPr lang="en-US" sz="1800" dirty="0" err="1">
              <a:latin typeface="Garamond" panose="02020404030301010803" pitchFamily="18" charset="0"/>
            </a:rPr>
            <a:t>épidémique</a:t>
          </a:r>
          <a:r>
            <a:rPr lang="en-US" sz="1800" dirty="0">
              <a:latin typeface="Garamond" panose="02020404030301010803" pitchFamily="18" charset="0"/>
            </a:rPr>
            <a:t> (</a:t>
          </a:r>
          <a:r>
            <a:rPr lang="en-US" sz="1800" i="1" dirty="0">
              <a:latin typeface="Garamond" panose="02020404030301010803" pitchFamily="18" charset="0"/>
            </a:rPr>
            <a:t>M.B.</a:t>
          </a:r>
          <a:r>
            <a:rPr lang="en-US" sz="1800" dirty="0">
              <a:latin typeface="Garamond" panose="02020404030301010803" pitchFamily="18" charset="0"/>
            </a:rPr>
            <a:t>, 20 </a:t>
          </a:r>
          <a:r>
            <a:rPr lang="en-US" sz="1800" dirty="0" err="1">
              <a:latin typeface="Garamond" panose="02020404030301010803" pitchFamily="18" charset="0"/>
            </a:rPr>
            <a:t>août</a:t>
          </a:r>
          <a:r>
            <a:rPr lang="en-US" sz="1800" dirty="0">
              <a:latin typeface="Garamond" panose="02020404030301010803" pitchFamily="18" charset="0"/>
            </a:rPr>
            <a:t> 2021)</a:t>
          </a:r>
        </a:p>
      </dgm:t>
    </dgm:pt>
    <dgm:pt modelId="{D8D58F9B-78D2-4293-886E-F1E920320831}" type="parTrans" cxnId="{322F668E-9C5E-486F-ABB5-F93C5425F964}">
      <dgm:prSet/>
      <dgm:spPr/>
      <dgm:t>
        <a:bodyPr/>
        <a:lstStyle/>
        <a:p>
          <a:endParaRPr lang="en-US"/>
        </a:p>
      </dgm:t>
    </dgm:pt>
    <dgm:pt modelId="{53C73F43-1BA4-4BD2-A5AB-217EAB16C60B}" type="sibTrans" cxnId="{322F668E-9C5E-486F-ABB5-F93C5425F964}">
      <dgm:prSet/>
      <dgm:spPr/>
      <dgm:t>
        <a:bodyPr/>
        <a:lstStyle/>
        <a:p>
          <a:endParaRPr lang="en-US"/>
        </a:p>
      </dgm:t>
    </dgm:pt>
    <dgm:pt modelId="{8AF12975-1879-0941-B1D0-6DA88DB94581}" type="pres">
      <dgm:prSet presAssocID="{CAC514CE-21E1-43E3-A750-8D33879FC1F2}" presName="root" presStyleCnt="0">
        <dgm:presLayoutVars>
          <dgm:chMax/>
          <dgm:chPref/>
          <dgm:animLvl val="lvl"/>
        </dgm:presLayoutVars>
      </dgm:prSet>
      <dgm:spPr/>
    </dgm:pt>
    <dgm:pt modelId="{BE62882E-8730-E74C-A22C-A030E68A2853}" type="pres">
      <dgm:prSet presAssocID="{CAC514CE-21E1-43E3-A750-8D33879FC1F2}" presName="divider" presStyleLbl="node1" presStyleIdx="0" presStyleCnt="1"/>
      <dgm:spPr/>
    </dgm:pt>
    <dgm:pt modelId="{6A73F1C4-E125-FC4E-8584-A377C6A9966B}" type="pres">
      <dgm:prSet presAssocID="{CAC514CE-21E1-43E3-A750-8D33879FC1F2}" presName="nodes" presStyleCnt="0">
        <dgm:presLayoutVars>
          <dgm:chMax/>
          <dgm:chPref/>
          <dgm:animLvl val="lvl"/>
        </dgm:presLayoutVars>
      </dgm:prSet>
      <dgm:spPr/>
    </dgm:pt>
    <dgm:pt modelId="{4B08A14D-1B04-6843-88AF-177B61CFFF7D}" type="pres">
      <dgm:prSet presAssocID="{24CF86B3-8FBA-42BE-944A-9B876BD79AE3}" presName="composite" presStyleCnt="0"/>
      <dgm:spPr/>
    </dgm:pt>
    <dgm:pt modelId="{B2567A6B-3400-FC41-AD36-AE3E60929494}" type="pres">
      <dgm:prSet presAssocID="{24CF86B3-8FBA-42BE-944A-9B876BD79AE3}" presName="L1TextContainer" presStyleLbl="revTx" presStyleIdx="0" presStyleCnt="3">
        <dgm:presLayoutVars>
          <dgm:chMax val="1"/>
          <dgm:chPref val="1"/>
          <dgm:bulletEnabled val="1"/>
        </dgm:presLayoutVars>
      </dgm:prSet>
      <dgm:spPr/>
    </dgm:pt>
    <dgm:pt modelId="{CF6CF3B3-AC0A-DC46-B7E5-FBF7B0E759B9}" type="pres">
      <dgm:prSet presAssocID="{24CF86B3-8FBA-42BE-944A-9B876BD79AE3}" presName="L2TextContainerWrapper" presStyleCnt="0">
        <dgm:presLayoutVars>
          <dgm:chMax val="0"/>
          <dgm:chPref val="0"/>
          <dgm:bulletEnabled val="1"/>
        </dgm:presLayoutVars>
      </dgm:prSet>
      <dgm:spPr/>
    </dgm:pt>
    <dgm:pt modelId="{D3B1844C-3308-5E4A-B228-88C17771327B}" type="pres">
      <dgm:prSet presAssocID="{24CF86B3-8FBA-42BE-944A-9B876BD79AE3}" presName="L2TextContainer" presStyleLbl="bgAccFollowNode1" presStyleIdx="0" presStyleCnt="3"/>
      <dgm:spPr/>
    </dgm:pt>
    <dgm:pt modelId="{09DF99BB-C946-9841-9077-3B64CCE5C08E}" type="pres">
      <dgm:prSet presAssocID="{24CF86B3-8FBA-42BE-944A-9B876BD79AE3}" presName="FlexibleEmptyPlaceHolder" presStyleCnt="0"/>
      <dgm:spPr/>
    </dgm:pt>
    <dgm:pt modelId="{1F7AED56-8DF3-CE47-AD07-C23DDDCD908B}" type="pres">
      <dgm:prSet presAssocID="{24CF86B3-8FBA-42BE-944A-9B876BD79AE3}" presName="ConnectLine" presStyleLbl="alignNode1" presStyleIdx="0" presStyleCnt="3"/>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05C6A30E-2F76-904D-8649-114FF5CB59BE}" type="pres">
      <dgm:prSet presAssocID="{24CF86B3-8FBA-42BE-944A-9B876BD79AE3}" presName="ConnectorPoint" presStyleLbl="fgAcc1" presStyleIdx="0" presStyleCnt="3"/>
      <dgm:spPr>
        <a:solidFill>
          <a:schemeClr val="lt1">
            <a:alpha val="90000"/>
            <a:hueOff val="0"/>
            <a:satOff val="0"/>
            <a:lumOff val="0"/>
            <a:alphaOff val="0"/>
          </a:schemeClr>
        </a:solidFill>
        <a:ln w="12700" cap="flat" cmpd="sng" algn="ctr">
          <a:noFill/>
          <a:prstDash val="solid"/>
          <a:miter lim="800000"/>
        </a:ln>
        <a:effectLst/>
      </dgm:spPr>
    </dgm:pt>
    <dgm:pt modelId="{41C885C9-07E7-084D-8EC1-7F076BE42AB8}" type="pres">
      <dgm:prSet presAssocID="{24CF86B3-8FBA-42BE-944A-9B876BD79AE3}" presName="EmptyPlaceHolder" presStyleCnt="0"/>
      <dgm:spPr/>
    </dgm:pt>
    <dgm:pt modelId="{5AC7BC36-48B4-C54B-BF2B-6C1BBAAA555D}" type="pres">
      <dgm:prSet presAssocID="{7A0D1618-08E0-4F4B-BD40-C8A3B465F087}" presName="spaceBetweenRectangles" presStyleCnt="0"/>
      <dgm:spPr/>
    </dgm:pt>
    <dgm:pt modelId="{4E2EC54E-9349-AA4C-9A7E-07643BC0D5BD}" type="pres">
      <dgm:prSet presAssocID="{0DAFE6CD-5602-436E-B164-26D604EB1AEF}" presName="composite" presStyleCnt="0"/>
      <dgm:spPr/>
    </dgm:pt>
    <dgm:pt modelId="{5981F7A9-D21B-0244-AAD6-4B4899E8E743}" type="pres">
      <dgm:prSet presAssocID="{0DAFE6CD-5602-436E-B164-26D604EB1AEF}" presName="L1TextContainer" presStyleLbl="revTx" presStyleIdx="1" presStyleCnt="3">
        <dgm:presLayoutVars>
          <dgm:chMax val="1"/>
          <dgm:chPref val="1"/>
          <dgm:bulletEnabled val="1"/>
        </dgm:presLayoutVars>
      </dgm:prSet>
      <dgm:spPr/>
    </dgm:pt>
    <dgm:pt modelId="{BFB5747B-F807-3E47-BD18-5177EF93E99A}" type="pres">
      <dgm:prSet presAssocID="{0DAFE6CD-5602-436E-B164-26D604EB1AEF}" presName="L2TextContainerWrapper" presStyleCnt="0">
        <dgm:presLayoutVars>
          <dgm:chMax val="0"/>
          <dgm:chPref val="0"/>
          <dgm:bulletEnabled val="1"/>
        </dgm:presLayoutVars>
      </dgm:prSet>
      <dgm:spPr/>
    </dgm:pt>
    <dgm:pt modelId="{F85C8D48-D022-D241-A074-E348D6BFE5EA}" type="pres">
      <dgm:prSet presAssocID="{0DAFE6CD-5602-436E-B164-26D604EB1AEF}" presName="L2TextContainer" presStyleLbl="bgAccFollowNode1" presStyleIdx="1" presStyleCnt="3"/>
      <dgm:spPr/>
    </dgm:pt>
    <dgm:pt modelId="{2593895A-A669-344F-BB6D-9EE862F049B7}" type="pres">
      <dgm:prSet presAssocID="{0DAFE6CD-5602-436E-B164-26D604EB1AEF}" presName="FlexibleEmptyPlaceHolder" presStyleCnt="0"/>
      <dgm:spPr/>
    </dgm:pt>
    <dgm:pt modelId="{A1055FBC-45AD-BA4C-9985-A1F06860FFBE}" type="pres">
      <dgm:prSet presAssocID="{0DAFE6CD-5602-436E-B164-26D604EB1AEF}" presName="ConnectLine" presStyleLbl="alignNode1" presStyleIdx="1" presStyleCnt="3"/>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2CCA8C0B-DE88-6648-8772-04D9C93F473F}" type="pres">
      <dgm:prSet presAssocID="{0DAFE6CD-5602-436E-B164-26D604EB1AEF}" presName="ConnectorPoint" presStyleLbl="fgAcc1" presStyleIdx="1" presStyleCnt="3"/>
      <dgm:spPr>
        <a:solidFill>
          <a:schemeClr val="lt1">
            <a:alpha val="90000"/>
            <a:hueOff val="0"/>
            <a:satOff val="0"/>
            <a:lumOff val="0"/>
            <a:alphaOff val="0"/>
          </a:schemeClr>
        </a:solidFill>
        <a:ln w="12700" cap="flat" cmpd="sng" algn="ctr">
          <a:noFill/>
          <a:prstDash val="solid"/>
          <a:miter lim="800000"/>
        </a:ln>
        <a:effectLst/>
      </dgm:spPr>
    </dgm:pt>
    <dgm:pt modelId="{D3674FB4-5335-2B44-BFA4-4D172E49B409}" type="pres">
      <dgm:prSet presAssocID="{0DAFE6CD-5602-436E-B164-26D604EB1AEF}" presName="EmptyPlaceHolder" presStyleCnt="0"/>
      <dgm:spPr/>
    </dgm:pt>
    <dgm:pt modelId="{02B429DC-84E0-B14E-B0E8-8778F9748B4C}" type="pres">
      <dgm:prSet presAssocID="{EA5720A2-ECE4-43BC-AF38-EE8B80E2E015}" presName="spaceBetweenRectangles" presStyleCnt="0"/>
      <dgm:spPr/>
    </dgm:pt>
    <dgm:pt modelId="{870BDB13-1055-324E-8AF5-577F409B35F6}" type="pres">
      <dgm:prSet presAssocID="{26790FFE-6AEA-4AE1-9E46-C5A3339620B7}" presName="composite" presStyleCnt="0"/>
      <dgm:spPr/>
    </dgm:pt>
    <dgm:pt modelId="{9C2D24A1-89D2-8445-B75D-BDA69B5770BE}" type="pres">
      <dgm:prSet presAssocID="{26790FFE-6AEA-4AE1-9E46-C5A3339620B7}" presName="L1TextContainer" presStyleLbl="revTx" presStyleIdx="2" presStyleCnt="3">
        <dgm:presLayoutVars>
          <dgm:chMax val="1"/>
          <dgm:chPref val="1"/>
          <dgm:bulletEnabled val="1"/>
        </dgm:presLayoutVars>
      </dgm:prSet>
      <dgm:spPr/>
    </dgm:pt>
    <dgm:pt modelId="{600B7D46-E1D2-1E44-8913-3FC5AB06528A}" type="pres">
      <dgm:prSet presAssocID="{26790FFE-6AEA-4AE1-9E46-C5A3339620B7}" presName="L2TextContainerWrapper" presStyleCnt="0">
        <dgm:presLayoutVars>
          <dgm:chMax val="0"/>
          <dgm:chPref val="0"/>
          <dgm:bulletEnabled val="1"/>
        </dgm:presLayoutVars>
      </dgm:prSet>
      <dgm:spPr/>
    </dgm:pt>
    <dgm:pt modelId="{439220E8-8CBC-C645-86B9-CD1B50A0E33F}" type="pres">
      <dgm:prSet presAssocID="{26790FFE-6AEA-4AE1-9E46-C5A3339620B7}" presName="L2TextContainer" presStyleLbl="bgAccFollowNode1" presStyleIdx="2" presStyleCnt="3"/>
      <dgm:spPr/>
    </dgm:pt>
    <dgm:pt modelId="{017569F3-1C55-0E4E-91C8-7551ED0BABD7}" type="pres">
      <dgm:prSet presAssocID="{26790FFE-6AEA-4AE1-9E46-C5A3339620B7}" presName="FlexibleEmptyPlaceHolder" presStyleCnt="0"/>
      <dgm:spPr/>
    </dgm:pt>
    <dgm:pt modelId="{23145C48-157E-BE4E-B899-7E4FD7851A84}" type="pres">
      <dgm:prSet presAssocID="{26790FFE-6AEA-4AE1-9E46-C5A3339620B7}" presName="ConnectLine" presStyleLbl="alignNode1" presStyleIdx="2" presStyleCnt="3"/>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FE4BF4B4-B3E8-6245-83AE-DF7650BE3CA7}" type="pres">
      <dgm:prSet presAssocID="{26790FFE-6AEA-4AE1-9E46-C5A3339620B7}" presName="ConnectorPoint" presStyleLbl="fgAcc1" presStyleIdx="2" presStyleCnt="3"/>
      <dgm:spPr>
        <a:solidFill>
          <a:schemeClr val="lt1">
            <a:alpha val="90000"/>
            <a:hueOff val="0"/>
            <a:satOff val="0"/>
            <a:lumOff val="0"/>
            <a:alphaOff val="0"/>
          </a:schemeClr>
        </a:solidFill>
        <a:ln w="12700" cap="flat" cmpd="sng" algn="ctr">
          <a:noFill/>
          <a:prstDash val="solid"/>
          <a:miter lim="800000"/>
        </a:ln>
        <a:effectLst/>
      </dgm:spPr>
    </dgm:pt>
    <dgm:pt modelId="{80379DF6-4F54-0241-A8B0-64F0CACB2A64}" type="pres">
      <dgm:prSet presAssocID="{26790FFE-6AEA-4AE1-9E46-C5A3339620B7}" presName="EmptyPlaceHolder" presStyleCnt="0"/>
      <dgm:spPr/>
    </dgm:pt>
  </dgm:ptLst>
  <dgm:cxnLst>
    <dgm:cxn modelId="{23EE490D-9402-8D47-9524-5CBAE5CCCE23}" type="presOf" srcId="{0DAFE6CD-5602-436E-B164-26D604EB1AEF}" destId="{5981F7A9-D21B-0244-AAD6-4B4899E8E743}" srcOrd="0" destOrd="0" presId="urn:microsoft.com/office/officeart/2017/3/layout/HorizontalPathTimeline"/>
    <dgm:cxn modelId="{A754912C-003D-EE4F-88DB-661B1EFF7026}" type="presOf" srcId="{24CF86B3-8FBA-42BE-944A-9B876BD79AE3}" destId="{B2567A6B-3400-FC41-AD36-AE3E60929494}" srcOrd="0" destOrd="0" presId="urn:microsoft.com/office/officeart/2017/3/layout/HorizontalPathTimeline"/>
    <dgm:cxn modelId="{86A20D42-45F3-2440-AA65-2093A951F922}" type="presOf" srcId="{3FEF2F78-D8B6-4445-A381-6263CBC2C619}" destId="{439220E8-8CBC-C645-86B9-CD1B50A0E33F}" srcOrd="0" destOrd="0" presId="urn:microsoft.com/office/officeart/2017/3/layout/HorizontalPathTimeline"/>
    <dgm:cxn modelId="{E8A2005D-8E17-464F-8054-7562084D3929}" type="presOf" srcId="{CA3CBEFB-EC1D-4CA1-8CAC-DB5A1BAEA8D2}" destId="{D3B1844C-3308-5E4A-B228-88C17771327B}" srcOrd="0" destOrd="0" presId="urn:microsoft.com/office/officeart/2017/3/layout/HorizontalPathTimeline"/>
    <dgm:cxn modelId="{7FCE236C-9575-D043-B7F7-0E1391083C93}" type="presOf" srcId="{26790FFE-6AEA-4AE1-9E46-C5A3339620B7}" destId="{9C2D24A1-89D2-8445-B75D-BDA69B5770BE}" srcOrd="0" destOrd="0" presId="urn:microsoft.com/office/officeart/2017/3/layout/HorizontalPathTimeline"/>
    <dgm:cxn modelId="{F91D2971-CA96-4BFA-A187-8773C81F59B1}" srcId="{24CF86B3-8FBA-42BE-944A-9B876BD79AE3}" destId="{CA3CBEFB-EC1D-4CA1-8CAC-DB5A1BAEA8D2}" srcOrd="0" destOrd="0" parTransId="{F5A867B6-8FFD-4697-933B-C0E1585192F6}" sibTransId="{1D44630F-CA67-4B57-A425-B773B3028D2F}"/>
    <dgm:cxn modelId="{322F668E-9C5E-486F-ABB5-F93C5425F964}" srcId="{26790FFE-6AEA-4AE1-9E46-C5A3339620B7}" destId="{3FEF2F78-D8B6-4445-A381-6263CBC2C619}" srcOrd="0" destOrd="0" parTransId="{D8D58F9B-78D2-4293-886E-F1E920320831}" sibTransId="{53C73F43-1BA4-4BD2-A5AB-217EAB16C60B}"/>
    <dgm:cxn modelId="{FD61C091-4098-C64E-9566-B6FC2A201904}" type="presOf" srcId="{6722BB34-0A8D-4838-84F8-31222C763D1F}" destId="{F85C8D48-D022-D241-A074-E348D6BFE5EA}" srcOrd="0" destOrd="0" presId="urn:microsoft.com/office/officeart/2017/3/layout/HorizontalPathTimeline"/>
    <dgm:cxn modelId="{3F7CAEA9-06F8-458F-9099-EB8A529EC409}" srcId="{CAC514CE-21E1-43E3-A750-8D33879FC1F2}" destId="{26790FFE-6AEA-4AE1-9E46-C5A3339620B7}" srcOrd="2" destOrd="0" parTransId="{A810029A-5269-45C0-8D7C-D384561AD79E}" sibTransId="{22C2A415-0126-45D4-A991-F1A9C57465AF}"/>
    <dgm:cxn modelId="{F371F9CF-197E-D247-A445-D7D8D725F413}" type="presOf" srcId="{CAC514CE-21E1-43E3-A750-8D33879FC1F2}" destId="{8AF12975-1879-0941-B1D0-6DA88DB94581}" srcOrd="0" destOrd="0" presId="urn:microsoft.com/office/officeart/2017/3/layout/HorizontalPathTimeline"/>
    <dgm:cxn modelId="{84AE9CD7-98BC-4DF0-997A-E6772A9E7AF2}" srcId="{CAC514CE-21E1-43E3-A750-8D33879FC1F2}" destId="{0DAFE6CD-5602-436E-B164-26D604EB1AEF}" srcOrd="1" destOrd="0" parTransId="{0B41C56A-C5E5-47C4-9428-089A8614141C}" sibTransId="{EA5720A2-ECE4-43BC-AF38-EE8B80E2E015}"/>
    <dgm:cxn modelId="{66DD34EF-D451-44AB-9176-E2FCA60B0285}" srcId="{CAC514CE-21E1-43E3-A750-8D33879FC1F2}" destId="{24CF86B3-8FBA-42BE-944A-9B876BD79AE3}" srcOrd="0" destOrd="0" parTransId="{6DFB606F-88A0-45D5-B6A5-B630B51E01E9}" sibTransId="{7A0D1618-08E0-4F4B-BD40-C8A3B465F087}"/>
    <dgm:cxn modelId="{B4A474F6-7A9F-43F5-9C82-9B7FFD0579B5}" srcId="{0DAFE6CD-5602-436E-B164-26D604EB1AEF}" destId="{6722BB34-0A8D-4838-84F8-31222C763D1F}" srcOrd="0" destOrd="0" parTransId="{B15A93DA-3C9E-4CB5-8BEF-B88561C84AFD}" sibTransId="{3505D15A-90F7-43B7-AA58-0F5BCF800934}"/>
    <dgm:cxn modelId="{41FAC983-71F2-EB41-9FB9-B47FCACCE08F}" type="presParOf" srcId="{8AF12975-1879-0941-B1D0-6DA88DB94581}" destId="{BE62882E-8730-E74C-A22C-A030E68A2853}" srcOrd="0" destOrd="0" presId="urn:microsoft.com/office/officeart/2017/3/layout/HorizontalPathTimeline"/>
    <dgm:cxn modelId="{5F418B9F-0D2F-7344-B194-25F1C1D1979E}" type="presParOf" srcId="{8AF12975-1879-0941-B1D0-6DA88DB94581}" destId="{6A73F1C4-E125-FC4E-8584-A377C6A9966B}" srcOrd="1" destOrd="0" presId="urn:microsoft.com/office/officeart/2017/3/layout/HorizontalPathTimeline"/>
    <dgm:cxn modelId="{32B528D8-DF4B-EA4F-AAFB-4E3A4932A0EC}" type="presParOf" srcId="{6A73F1C4-E125-FC4E-8584-A377C6A9966B}" destId="{4B08A14D-1B04-6843-88AF-177B61CFFF7D}" srcOrd="0" destOrd="0" presId="urn:microsoft.com/office/officeart/2017/3/layout/HorizontalPathTimeline"/>
    <dgm:cxn modelId="{D59DE0A5-2A26-2D4C-821D-C2E852289D4C}" type="presParOf" srcId="{4B08A14D-1B04-6843-88AF-177B61CFFF7D}" destId="{B2567A6B-3400-FC41-AD36-AE3E60929494}" srcOrd="0" destOrd="0" presId="urn:microsoft.com/office/officeart/2017/3/layout/HorizontalPathTimeline"/>
    <dgm:cxn modelId="{82B1FB91-F30D-D842-8F69-F84BF160D46D}" type="presParOf" srcId="{4B08A14D-1B04-6843-88AF-177B61CFFF7D}" destId="{CF6CF3B3-AC0A-DC46-B7E5-FBF7B0E759B9}" srcOrd="1" destOrd="0" presId="urn:microsoft.com/office/officeart/2017/3/layout/HorizontalPathTimeline"/>
    <dgm:cxn modelId="{7951FA34-9443-A741-8604-5474479D2995}" type="presParOf" srcId="{CF6CF3B3-AC0A-DC46-B7E5-FBF7B0E759B9}" destId="{D3B1844C-3308-5E4A-B228-88C17771327B}" srcOrd="0" destOrd="0" presId="urn:microsoft.com/office/officeart/2017/3/layout/HorizontalPathTimeline"/>
    <dgm:cxn modelId="{AD53F004-FE29-DC4A-9AD9-8D196164AB21}" type="presParOf" srcId="{CF6CF3B3-AC0A-DC46-B7E5-FBF7B0E759B9}" destId="{09DF99BB-C946-9841-9077-3B64CCE5C08E}" srcOrd="1" destOrd="0" presId="urn:microsoft.com/office/officeart/2017/3/layout/HorizontalPathTimeline"/>
    <dgm:cxn modelId="{F2BFA2FC-12C3-5D4D-930C-39980FA3EB41}" type="presParOf" srcId="{4B08A14D-1B04-6843-88AF-177B61CFFF7D}" destId="{1F7AED56-8DF3-CE47-AD07-C23DDDCD908B}" srcOrd="2" destOrd="0" presId="urn:microsoft.com/office/officeart/2017/3/layout/HorizontalPathTimeline"/>
    <dgm:cxn modelId="{CF2C3146-636B-8C43-A849-3119898BD1FC}" type="presParOf" srcId="{4B08A14D-1B04-6843-88AF-177B61CFFF7D}" destId="{05C6A30E-2F76-904D-8649-114FF5CB59BE}" srcOrd="3" destOrd="0" presId="urn:microsoft.com/office/officeart/2017/3/layout/HorizontalPathTimeline"/>
    <dgm:cxn modelId="{1940C779-C5D1-EF46-BF9C-7FD0CC8002C3}" type="presParOf" srcId="{4B08A14D-1B04-6843-88AF-177B61CFFF7D}" destId="{41C885C9-07E7-084D-8EC1-7F076BE42AB8}" srcOrd="4" destOrd="0" presId="urn:microsoft.com/office/officeart/2017/3/layout/HorizontalPathTimeline"/>
    <dgm:cxn modelId="{095093B5-A0CE-1440-8958-D0144331321A}" type="presParOf" srcId="{6A73F1C4-E125-FC4E-8584-A377C6A9966B}" destId="{5AC7BC36-48B4-C54B-BF2B-6C1BBAAA555D}" srcOrd="1" destOrd="0" presId="urn:microsoft.com/office/officeart/2017/3/layout/HorizontalPathTimeline"/>
    <dgm:cxn modelId="{11959B99-A001-B84A-832E-29FBE71FE902}" type="presParOf" srcId="{6A73F1C4-E125-FC4E-8584-A377C6A9966B}" destId="{4E2EC54E-9349-AA4C-9A7E-07643BC0D5BD}" srcOrd="2" destOrd="0" presId="urn:microsoft.com/office/officeart/2017/3/layout/HorizontalPathTimeline"/>
    <dgm:cxn modelId="{3B379CF9-81B7-6B4A-9A99-64E3D79EB36C}" type="presParOf" srcId="{4E2EC54E-9349-AA4C-9A7E-07643BC0D5BD}" destId="{5981F7A9-D21B-0244-AAD6-4B4899E8E743}" srcOrd="0" destOrd="0" presId="urn:microsoft.com/office/officeart/2017/3/layout/HorizontalPathTimeline"/>
    <dgm:cxn modelId="{B9EEE42E-628C-D44B-9720-C75A2DBDC485}" type="presParOf" srcId="{4E2EC54E-9349-AA4C-9A7E-07643BC0D5BD}" destId="{BFB5747B-F807-3E47-BD18-5177EF93E99A}" srcOrd="1" destOrd="0" presId="urn:microsoft.com/office/officeart/2017/3/layout/HorizontalPathTimeline"/>
    <dgm:cxn modelId="{F0001756-A9BA-124D-A42B-4B49B40FFC8D}" type="presParOf" srcId="{BFB5747B-F807-3E47-BD18-5177EF93E99A}" destId="{F85C8D48-D022-D241-A074-E348D6BFE5EA}" srcOrd="0" destOrd="0" presId="urn:microsoft.com/office/officeart/2017/3/layout/HorizontalPathTimeline"/>
    <dgm:cxn modelId="{B4957961-40BC-C040-B5CE-BEF23F28B390}" type="presParOf" srcId="{BFB5747B-F807-3E47-BD18-5177EF93E99A}" destId="{2593895A-A669-344F-BB6D-9EE862F049B7}" srcOrd="1" destOrd="0" presId="urn:microsoft.com/office/officeart/2017/3/layout/HorizontalPathTimeline"/>
    <dgm:cxn modelId="{3159E3D2-9FA9-3042-B419-E805DDC46DA8}" type="presParOf" srcId="{4E2EC54E-9349-AA4C-9A7E-07643BC0D5BD}" destId="{A1055FBC-45AD-BA4C-9985-A1F06860FFBE}" srcOrd="2" destOrd="0" presId="urn:microsoft.com/office/officeart/2017/3/layout/HorizontalPathTimeline"/>
    <dgm:cxn modelId="{EBA34346-66B5-2349-90F8-F3E1ADBEAD38}" type="presParOf" srcId="{4E2EC54E-9349-AA4C-9A7E-07643BC0D5BD}" destId="{2CCA8C0B-DE88-6648-8772-04D9C93F473F}" srcOrd="3" destOrd="0" presId="urn:microsoft.com/office/officeart/2017/3/layout/HorizontalPathTimeline"/>
    <dgm:cxn modelId="{4E0F90EE-882B-424E-AFFA-2AA2C92098C9}" type="presParOf" srcId="{4E2EC54E-9349-AA4C-9A7E-07643BC0D5BD}" destId="{D3674FB4-5335-2B44-BFA4-4D172E49B409}" srcOrd="4" destOrd="0" presId="urn:microsoft.com/office/officeart/2017/3/layout/HorizontalPathTimeline"/>
    <dgm:cxn modelId="{EEA19A66-D4E9-D04A-A6B7-75CE1613A5C4}" type="presParOf" srcId="{6A73F1C4-E125-FC4E-8584-A377C6A9966B}" destId="{02B429DC-84E0-B14E-B0E8-8778F9748B4C}" srcOrd="3" destOrd="0" presId="urn:microsoft.com/office/officeart/2017/3/layout/HorizontalPathTimeline"/>
    <dgm:cxn modelId="{E3ED452C-62DE-D146-9B78-A6BF8B304DAF}" type="presParOf" srcId="{6A73F1C4-E125-FC4E-8584-A377C6A9966B}" destId="{870BDB13-1055-324E-8AF5-577F409B35F6}" srcOrd="4" destOrd="0" presId="urn:microsoft.com/office/officeart/2017/3/layout/HorizontalPathTimeline"/>
    <dgm:cxn modelId="{A2703A93-F75D-EF41-8C75-39032D24148E}" type="presParOf" srcId="{870BDB13-1055-324E-8AF5-577F409B35F6}" destId="{9C2D24A1-89D2-8445-B75D-BDA69B5770BE}" srcOrd="0" destOrd="0" presId="urn:microsoft.com/office/officeart/2017/3/layout/HorizontalPathTimeline"/>
    <dgm:cxn modelId="{4DF4422C-E1A8-BE40-A519-9AECCFB535D0}" type="presParOf" srcId="{870BDB13-1055-324E-8AF5-577F409B35F6}" destId="{600B7D46-E1D2-1E44-8913-3FC5AB06528A}" srcOrd="1" destOrd="0" presId="urn:microsoft.com/office/officeart/2017/3/layout/HorizontalPathTimeline"/>
    <dgm:cxn modelId="{86B75FAD-ABB1-7A42-B185-7B057E588FC8}" type="presParOf" srcId="{600B7D46-E1D2-1E44-8913-3FC5AB06528A}" destId="{439220E8-8CBC-C645-86B9-CD1B50A0E33F}" srcOrd="0" destOrd="0" presId="urn:microsoft.com/office/officeart/2017/3/layout/HorizontalPathTimeline"/>
    <dgm:cxn modelId="{3A56FA19-D2C3-724F-A096-28EFE359F285}" type="presParOf" srcId="{600B7D46-E1D2-1E44-8913-3FC5AB06528A}" destId="{017569F3-1C55-0E4E-91C8-7551ED0BABD7}" srcOrd="1" destOrd="0" presId="urn:microsoft.com/office/officeart/2017/3/layout/HorizontalPathTimeline"/>
    <dgm:cxn modelId="{29485B7B-F1AA-5544-AB4B-9955CECB3E8A}" type="presParOf" srcId="{870BDB13-1055-324E-8AF5-577F409B35F6}" destId="{23145C48-157E-BE4E-B899-7E4FD7851A84}" srcOrd="2" destOrd="0" presId="urn:microsoft.com/office/officeart/2017/3/layout/HorizontalPathTimeline"/>
    <dgm:cxn modelId="{407D2971-7031-A84A-9F3A-C78C820363B2}" type="presParOf" srcId="{870BDB13-1055-324E-8AF5-577F409B35F6}" destId="{FE4BF4B4-B3E8-6245-83AE-DF7650BE3CA7}" srcOrd="3" destOrd="0" presId="urn:microsoft.com/office/officeart/2017/3/layout/HorizontalPathTimeline"/>
    <dgm:cxn modelId="{0F055751-2014-494A-9CF0-0654E0A8B128}" type="presParOf" srcId="{870BDB13-1055-324E-8AF5-577F409B35F6}" destId="{80379DF6-4F54-0241-A8B0-64F0CACB2A64}"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567A6B-3400-FC41-AD36-AE3E60929494}">
      <dsp:nvSpPr>
        <dsp:cNvPr id="0" name=""/>
        <dsp:cNvSpPr/>
      </dsp:nvSpPr>
      <dsp:spPr>
        <a:xfrm>
          <a:off x="556724" y="2296241"/>
          <a:ext cx="4453796" cy="483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977900">
            <a:lnSpc>
              <a:spcPct val="90000"/>
            </a:lnSpc>
            <a:spcBef>
              <a:spcPct val="0"/>
            </a:spcBef>
            <a:spcAft>
              <a:spcPct val="35000"/>
            </a:spcAft>
            <a:buNone/>
            <a:defRPr b="1"/>
          </a:pPr>
          <a:r>
            <a:rPr lang="en-US" sz="2200" kern="1200" dirty="0">
              <a:latin typeface="Garamond" panose="02020404030301010803" pitchFamily="18" charset="0"/>
            </a:rPr>
            <a:t>15 </a:t>
          </a:r>
          <a:r>
            <a:rPr lang="en-US" sz="2200" kern="1200" dirty="0" err="1">
              <a:latin typeface="Garamond" panose="02020404030301010803" pitchFamily="18" charset="0"/>
            </a:rPr>
            <a:t>mai</a:t>
          </a:r>
          <a:r>
            <a:rPr lang="en-US" sz="2200" kern="1200" dirty="0">
              <a:latin typeface="Garamond" panose="02020404030301010803" pitchFamily="18" charset="0"/>
            </a:rPr>
            <a:t> 2007</a:t>
          </a:r>
        </a:p>
      </dsp:txBody>
      <dsp:txXfrm>
        <a:off x="556724" y="2296241"/>
        <a:ext cx="4453796" cy="483194"/>
      </dsp:txXfrm>
    </dsp:sp>
    <dsp:sp modelId="{BE62882E-8730-E74C-A22C-A030E68A2853}">
      <dsp:nvSpPr>
        <dsp:cNvPr id="0" name=""/>
        <dsp:cNvSpPr/>
      </dsp:nvSpPr>
      <dsp:spPr>
        <a:xfrm>
          <a:off x="0" y="2052506"/>
          <a:ext cx="11134490" cy="1710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B1844C-3308-5E4A-B228-88C17771327B}">
      <dsp:nvSpPr>
        <dsp:cNvPr id="0" name=""/>
        <dsp:cNvSpPr/>
      </dsp:nvSpPr>
      <dsp:spPr>
        <a:xfrm>
          <a:off x="334034" y="505376"/>
          <a:ext cx="4899175" cy="8202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just" defTabSz="800100">
            <a:lnSpc>
              <a:spcPct val="90000"/>
            </a:lnSpc>
            <a:spcBef>
              <a:spcPct val="0"/>
            </a:spcBef>
            <a:spcAft>
              <a:spcPct val="35000"/>
            </a:spcAft>
            <a:buNone/>
          </a:pPr>
          <a:r>
            <a:rPr lang="en-US" sz="1800" kern="1200" dirty="0" err="1">
              <a:latin typeface="Garamond" panose="02020404030301010803" pitchFamily="18" charset="0"/>
            </a:rPr>
            <a:t>Loi</a:t>
          </a:r>
          <a:r>
            <a:rPr lang="en-US" sz="1800" kern="1200" dirty="0">
              <a:latin typeface="Garamond" panose="02020404030301010803" pitchFamily="18" charset="0"/>
            </a:rPr>
            <a:t> du 15 </a:t>
          </a:r>
          <a:r>
            <a:rPr lang="en-US" sz="1800" kern="1200" dirty="0" err="1">
              <a:latin typeface="Garamond" panose="02020404030301010803" pitchFamily="18" charset="0"/>
            </a:rPr>
            <a:t>mai</a:t>
          </a:r>
          <a:r>
            <a:rPr lang="en-US" sz="1800" kern="1200" dirty="0">
              <a:latin typeface="Garamond" panose="02020404030301010803" pitchFamily="18" charset="0"/>
            </a:rPr>
            <a:t> 2007 relative </a:t>
          </a:r>
          <a:r>
            <a:rPr lang="en-US" sz="1800" kern="1200" dirty="0" err="1">
              <a:latin typeface="Garamond" panose="02020404030301010803" pitchFamily="18" charset="0"/>
            </a:rPr>
            <a:t>à</a:t>
          </a:r>
          <a:r>
            <a:rPr lang="en-US" sz="1800" kern="1200" dirty="0">
              <a:latin typeface="Garamond" panose="02020404030301010803" pitchFamily="18" charset="0"/>
            </a:rPr>
            <a:t> la </a:t>
          </a:r>
          <a:r>
            <a:rPr lang="en-US" sz="1800" kern="1200" dirty="0" err="1">
              <a:latin typeface="Garamond" panose="02020404030301010803" pitchFamily="18" charset="0"/>
            </a:rPr>
            <a:t>sécurité</a:t>
          </a:r>
          <a:r>
            <a:rPr lang="en-US" sz="1800" kern="1200" dirty="0">
              <a:latin typeface="Garamond" panose="02020404030301010803" pitchFamily="18" charset="0"/>
            </a:rPr>
            <a:t> civile (</a:t>
          </a:r>
          <a:r>
            <a:rPr lang="en-US" sz="1800" i="1" kern="1200" dirty="0">
              <a:latin typeface="Garamond" panose="02020404030301010803" pitchFamily="18" charset="0"/>
            </a:rPr>
            <a:t>M.B.</a:t>
          </a:r>
          <a:r>
            <a:rPr lang="en-US" sz="1800" kern="1200" dirty="0">
              <a:latin typeface="Garamond" panose="02020404030301010803" pitchFamily="18" charset="0"/>
            </a:rPr>
            <a:t>, 31 </a:t>
          </a:r>
          <a:r>
            <a:rPr lang="en-US" sz="1800" kern="1200" dirty="0" err="1">
              <a:latin typeface="Garamond" panose="02020404030301010803" pitchFamily="18" charset="0"/>
            </a:rPr>
            <a:t>juillet</a:t>
          </a:r>
          <a:r>
            <a:rPr lang="en-US" sz="1800" kern="1200" dirty="0">
              <a:latin typeface="Garamond" panose="02020404030301010803" pitchFamily="18" charset="0"/>
            </a:rPr>
            <a:t> 2007)</a:t>
          </a:r>
        </a:p>
      </dsp:txBody>
      <dsp:txXfrm>
        <a:off x="334034" y="505376"/>
        <a:ext cx="4899175" cy="820200"/>
      </dsp:txXfrm>
    </dsp:sp>
    <dsp:sp modelId="{1F7AED56-8DF3-CE47-AD07-C23DDDCD908B}">
      <dsp:nvSpPr>
        <dsp:cNvPr id="0" name=""/>
        <dsp:cNvSpPr/>
      </dsp:nvSpPr>
      <dsp:spPr>
        <a:xfrm>
          <a:off x="2783622" y="1325577"/>
          <a:ext cx="0" cy="726929"/>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5981F7A9-D21B-0244-AAD6-4B4899E8E743}">
      <dsp:nvSpPr>
        <dsp:cNvPr id="0" name=""/>
        <dsp:cNvSpPr/>
      </dsp:nvSpPr>
      <dsp:spPr>
        <a:xfrm>
          <a:off x="3340346" y="1496619"/>
          <a:ext cx="4453796" cy="483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977900">
            <a:lnSpc>
              <a:spcPct val="90000"/>
            </a:lnSpc>
            <a:spcBef>
              <a:spcPct val="0"/>
            </a:spcBef>
            <a:spcAft>
              <a:spcPct val="35000"/>
            </a:spcAft>
            <a:buNone/>
            <a:defRPr b="1"/>
          </a:pPr>
          <a:r>
            <a:rPr lang="en-US" sz="2200" kern="1200" dirty="0">
              <a:latin typeface="Garamond" panose="02020404030301010803" pitchFamily="18" charset="0"/>
            </a:rPr>
            <a:t>20 </a:t>
          </a:r>
          <a:r>
            <a:rPr lang="en-US" sz="2200" kern="1200" dirty="0" err="1">
              <a:latin typeface="Garamond" panose="02020404030301010803" pitchFamily="18" charset="0"/>
            </a:rPr>
            <a:t>mai</a:t>
          </a:r>
          <a:r>
            <a:rPr lang="en-US" sz="2200" kern="1200" dirty="0">
              <a:latin typeface="Garamond" panose="02020404030301010803" pitchFamily="18" charset="0"/>
            </a:rPr>
            <a:t> 2020</a:t>
          </a:r>
        </a:p>
      </dsp:txBody>
      <dsp:txXfrm>
        <a:off x="3340346" y="1496619"/>
        <a:ext cx="4453796" cy="483194"/>
      </dsp:txXfrm>
    </dsp:sp>
    <dsp:sp modelId="{F85C8D48-D022-D241-A074-E348D6BFE5EA}">
      <dsp:nvSpPr>
        <dsp:cNvPr id="0" name=""/>
        <dsp:cNvSpPr/>
      </dsp:nvSpPr>
      <dsp:spPr>
        <a:xfrm>
          <a:off x="3117657" y="2950477"/>
          <a:ext cx="4899175" cy="130486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just" defTabSz="800100">
            <a:lnSpc>
              <a:spcPct val="90000"/>
            </a:lnSpc>
            <a:spcBef>
              <a:spcPct val="0"/>
            </a:spcBef>
            <a:spcAft>
              <a:spcPct val="35000"/>
            </a:spcAft>
            <a:buNone/>
          </a:pPr>
          <a:r>
            <a:rPr lang="en-US" sz="1800" kern="1200" dirty="0" err="1">
              <a:latin typeface="Garamond" panose="02020404030301010803" pitchFamily="18" charset="0"/>
            </a:rPr>
            <a:t>Loi</a:t>
          </a:r>
          <a:r>
            <a:rPr lang="en-US" sz="1800" kern="1200" dirty="0">
              <a:latin typeface="Garamond" panose="02020404030301010803" pitchFamily="18" charset="0"/>
            </a:rPr>
            <a:t> du 20 </a:t>
          </a:r>
          <a:r>
            <a:rPr lang="en-US" sz="1800" kern="1200" dirty="0" err="1">
              <a:latin typeface="Garamond" panose="02020404030301010803" pitchFamily="18" charset="0"/>
            </a:rPr>
            <a:t>mai</a:t>
          </a:r>
          <a:r>
            <a:rPr lang="en-US" sz="1800" kern="1200" dirty="0">
              <a:latin typeface="Garamond" panose="02020404030301010803" pitchFamily="18" charset="0"/>
            </a:rPr>
            <a:t> 2020 </a:t>
          </a:r>
          <a:r>
            <a:rPr lang="en-US" sz="1800" kern="1200" dirty="0" err="1">
              <a:latin typeface="Garamond" panose="02020404030301010803" pitchFamily="18" charset="0"/>
            </a:rPr>
            <a:t>portant</a:t>
          </a:r>
          <a:r>
            <a:rPr lang="en-US" sz="1800" kern="1200" dirty="0">
              <a:latin typeface="Garamond" panose="02020404030301010803" pitchFamily="18" charset="0"/>
            </a:rPr>
            <a:t> des dispositions </a:t>
          </a:r>
          <a:r>
            <a:rPr lang="en-US" sz="1800" kern="1200" dirty="0" err="1">
              <a:latin typeface="Garamond" panose="02020404030301010803" pitchFamily="18" charset="0"/>
            </a:rPr>
            <a:t>diverses</a:t>
          </a:r>
          <a:r>
            <a:rPr lang="en-US" sz="1800" kern="1200" dirty="0">
              <a:latin typeface="Garamond" panose="02020404030301010803" pitchFamily="18" charset="0"/>
            </a:rPr>
            <a:t> </a:t>
          </a:r>
          <a:r>
            <a:rPr lang="en-US" sz="1800" kern="1200" dirty="0" err="1">
              <a:latin typeface="Garamond" panose="02020404030301010803" pitchFamily="18" charset="0"/>
            </a:rPr>
            <a:t>en</a:t>
          </a:r>
          <a:r>
            <a:rPr lang="en-US" sz="1800" kern="1200" dirty="0">
              <a:latin typeface="Garamond" panose="02020404030301010803" pitchFamily="18" charset="0"/>
            </a:rPr>
            <a:t> matière de justice dans le cadre de la lute </a:t>
          </a:r>
          <a:r>
            <a:rPr lang="en-US" sz="1800" kern="1200" dirty="0" err="1">
              <a:latin typeface="Garamond" panose="02020404030301010803" pitchFamily="18" charset="0"/>
            </a:rPr>
            <a:t>contre</a:t>
          </a:r>
          <a:r>
            <a:rPr lang="en-US" sz="1800" kern="1200" dirty="0">
              <a:latin typeface="Garamond" panose="02020404030301010803" pitchFamily="18" charset="0"/>
            </a:rPr>
            <a:t> le propagation du coronavirus COVID-19 (</a:t>
          </a:r>
          <a:r>
            <a:rPr lang="en-US" sz="1800" i="1" kern="1200" dirty="0">
              <a:latin typeface="Garamond" panose="02020404030301010803" pitchFamily="18" charset="0"/>
            </a:rPr>
            <a:t>M.B.</a:t>
          </a:r>
          <a:r>
            <a:rPr lang="en-US" sz="1800" kern="1200" dirty="0">
              <a:latin typeface="Garamond" panose="02020404030301010803" pitchFamily="18" charset="0"/>
            </a:rPr>
            <a:t>, 29 </a:t>
          </a:r>
          <a:r>
            <a:rPr lang="en-US" sz="1800" kern="1200" dirty="0" err="1">
              <a:latin typeface="Garamond" panose="02020404030301010803" pitchFamily="18" charset="0"/>
            </a:rPr>
            <a:t>mai</a:t>
          </a:r>
          <a:r>
            <a:rPr lang="en-US" sz="1800" kern="1200" dirty="0">
              <a:latin typeface="Garamond" panose="02020404030301010803" pitchFamily="18" charset="0"/>
            </a:rPr>
            <a:t> 2020) – art. 13</a:t>
          </a:r>
        </a:p>
      </dsp:txBody>
      <dsp:txXfrm>
        <a:off x="3117657" y="2950477"/>
        <a:ext cx="4899175" cy="1304864"/>
      </dsp:txXfrm>
    </dsp:sp>
    <dsp:sp modelId="{A1055FBC-45AD-BA4C-9985-A1F06860FFBE}">
      <dsp:nvSpPr>
        <dsp:cNvPr id="0" name=""/>
        <dsp:cNvSpPr/>
      </dsp:nvSpPr>
      <dsp:spPr>
        <a:xfrm>
          <a:off x="5567245" y="2223548"/>
          <a:ext cx="0" cy="726929"/>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05C6A30E-2F76-904D-8649-114FF5CB59BE}">
      <dsp:nvSpPr>
        <dsp:cNvPr id="0" name=""/>
        <dsp:cNvSpPr/>
      </dsp:nvSpPr>
      <dsp:spPr>
        <a:xfrm>
          <a:off x="2730171" y="2084576"/>
          <a:ext cx="106901" cy="10690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CCA8C0B-DE88-6648-8772-04D9C93F473F}">
      <dsp:nvSpPr>
        <dsp:cNvPr id="0" name=""/>
        <dsp:cNvSpPr/>
      </dsp:nvSpPr>
      <dsp:spPr>
        <a:xfrm>
          <a:off x="5513794" y="2084576"/>
          <a:ext cx="106901" cy="10690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C2D24A1-89D2-8445-B75D-BDA69B5770BE}">
      <dsp:nvSpPr>
        <dsp:cNvPr id="0" name=""/>
        <dsp:cNvSpPr/>
      </dsp:nvSpPr>
      <dsp:spPr>
        <a:xfrm>
          <a:off x="6123969" y="2296241"/>
          <a:ext cx="4453796" cy="483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977900">
            <a:lnSpc>
              <a:spcPct val="90000"/>
            </a:lnSpc>
            <a:spcBef>
              <a:spcPct val="0"/>
            </a:spcBef>
            <a:spcAft>
              <a:spcPct val="35000"/>
            </a:spcAft>
            <a:buNone/>
            <a:defRPr b="1"/>
          </a:pPr>
          <a:r>
            <a:rPr lang="en-US" sz="2200" kern="1200" dirty="0">
              <a:latin typeface="Garamond" panose="02020404030301010803" pitchFamily="18" charset="0"/>
            </a:rPr>
            <a:t>14 </a:t>
          </a:r>
          <a:r>
            <a:rPr lang="en-US" sz="2200" kern="1200" dirty="0" err="1">
              <a:latin typeface="Garamond" panose="02020404030301010803" pitchFamily="18" charset="0"/>
            </a:rPr>
            <a:t>août</a:t>
          </a:r>
          <a:r>
            <a:rPr lang="en-US" sz="2200" kern="1200" dirty="0">
              <a:latin typeface="Garamond" panose="02020404030301010803" pitchFamily="18" charset="0"/>
            </a:rPr>
            <a:t> 2021</a:t>
          </a:r>
        </a:p>
      </dsp:txBody>
      <dsp:txXfrm>
        <a:off x="6123969" y="2296241"/>
        <a:ext cx="4453796" cy="483194"/>
      </dsp:txXfrm>
    </dsp:sp>
    <dsp:sp modelId="{439220E8-8CBC-C645-86B9-CD1B50A0E33F}">
      <dsp:nvSpPr>
        <dsp:cNvPr id="0" name=""/>
        <dsp:cNvSpPr/>
      </dsp:nvSpPr>
      <dsp:spPr>
        <a:xfrm>
          <a:off x="5901279" y="281685"/>
          <a:ext cx="4899175" cy="104389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just" defTabSz="800100">
            <a:lnSpc>
              <a:spcPct val="90000"/>
            </a:lnSpc>
            <a:spcBef>
              <a:spcPct val="0"/>
            </a:spcBef>
            <a:spcAft>
              <a:spcPct val="35000"/>
            </a:spcAft>
            <a:buNone/>
          </a:pPr>
          <a:r>
            <a:rPr lang="en-US" sz="1800" kern="1200" dirty="0" err="1">
              <a:latin typeface="Garamond" panose="02020404030301010803" pitchFamily="18" charset="0"/>
            </a:rPr>
            <a:t>Loi</a:t>
          </a:r>
          <a:r>
            <a:rPr lang="en-US" sz="1800" kern="1200" dirty="0">
              <a:latin typeface="Garamond" panose="02020404030301010803" pitchFamily="18" charset="0"/>
            </a:rPr>
            <a:t> du 14 </a:t>
          </a:r>
          <a:r>
            <a:rPr lang="en-US" sz="1800" kern="1200" dirty="0" err="1">
              <a:latin typeface="Garamond" panose="02020404030301010803" pitchFamily="18" charset="0"/>
            </a:rPr>
            <a:t>août</a:t>
          </a:r>
          <a:r>
            <a:rPr lang="en-US" sz="1800" kern="1200" dirty="0">
              <a:latin typeface="Garamond" panose="02020404030301010803" pitchFamily="18" charset="0"/>
            </a:rPr>
            <a:t> 2021 (</a:t>
          </a:r>
          <a:r>
            <a:rPr lang="en-US" sz="1800" kern="1200" dirty="0" err="1">
              <a:latin typeface="Garamond" panose="02020404030301010803" pitchFamily="18" charset="0"/>
            </a:rPr>
            <a:t>loi</a:t>
          </a:r>
          <a:r>
            <a:rPr lang="en-US" sz="1800" kern="1200" dirty="0">
              <a:latin typeface="Garamond" panose="02020404030301010803" pitchFamily="18" charset="0"/>
            </a:rPr>
            <a:t> “</a:t>
          </a:r>
          <a:r>
            <a:rPr lang="en-US" sz="1800" kern="1200" dirty="0" err="1">
              <a:latin typeface="Garamond" panose="02020404030301010803" pitchFamily="18" charset="0"/>
            </a:rPr>
            <a:t>pandémie</a:t>
          </a:r>
          <a:r>
            <a:rPr lang="en-US" sz="1800" kern="1200" dirty="0">
              <a:latin typeface="Garamond" panose="02020404030301010803" pitchFamily="18" charset="0"/>
            </a:rPr>
            <a:t>”) relative aux </a:t>
          </a:r>
          <a:r>
            <a:rPr lang="en-US" sz="1800" kern="1200" dirty="0" err="1">
              <a:latin typeface="Garamond" panose="02020404030301010803" pitchFamily="18" charset="0"/>
            </a:rPr>
            <a:t>mesures</a:t>
          </a:r>
          <a:r>
            <a:rPr lang="en-US" sz="1800" kern="1200" dirty="0">
              <a:latin typeface="Garamond" panose="02020404030301010803" pitchFamily="18" charset="0"/>
            </a:rPr>
            <a:t> de police administrative </a:t>
          </a:r>
          <a:r>
            <a:rPr lang="en-US" sz="1800" kern="1200" dirty="0" err="1">
              <a:latin typeface="Garamond" panose="02020404030301010803" pitchFamily="18" charset="0"/>
            </a:rPr>
            <a:t>lors</a:t>
          </a:r>
          <a:r>
            <a:rPr lang="en-US" sz="1800" kern="1200" dirty="0">
              <a:latin typeface="Garamond" panose="02020404030301010803" pitchFamily="18" charset="0"/>
            </a:rPr>
            <a:t> </a:t>
          </a:r>
          <a:r>
            <a:rPr lang="en-US" sz="1800" kern="1200" dirty="0" err="1">
              <a:latin typeface="Garamond" panose="02020404030301010803" pitchFamily="18" charset="0"/>
            </a:rPr>
            <a:t>d’une</a:t>
          </a:r>
          <a:r>
            <a:rPr lang="en-US" sz="1800" kern="1200" dirty="0">
              <a:latin typeface="Garamond" panose="02020404030301010803" pitchFamily="18" charset="0"/>
            </a:rPr>
            <a:t> urgence </a:t>
          </a:r>
          <a:r>
            <a:rPr lang="en-US" sz="1800" kern="1200" dirty="0" err="1">
              <a:latin typeface="Garamond" panose="02020404030301010803" pitchFamily="18" charset="0"/>
            </a:rPr>
            <a:t>épidémique</a:t>
          </a:r>
          <a:r>
            <a:rPr lang="en-US" sz="1800" kern="1200" dirty="0">
              <a:latin typeface="Garamond" panose="02020404030301010803" pitchFamily="18" charset="0"/>
            </a:rPr>
            <a:t> (</a:t>
          </a:r>
          <a:r>
            <a:rPr lang="en-US" sz="1800" i="1" kern="1200" dirty="0">
              <a:latin typeface="Garamond" panose="02020404030301010803" pitchFamily="18" charset="0"/>
            </a:rPr>
            <a:t>M.B.</a:t>
          </a:r>
          <a:r>
            <a:rPr lang="en-US" sz="1800" kern="1200" dirty="0">
              <a:latin typeface="Garamond" panose="02020404030301010803" pitchFamily="18" charset="0"/>
            </a:rPr>
            <a:t>, 20 </a:t>
          </a:r>
          <a:r>
            <a:rPr lang="en-US" sz="1800" kern="1200" dirty="0" err="1">
              <a:latin typeface="Garamond" panose="02020404030301010803" pitchFamily="18" charset="0"/>
            </a:rPr>
            <a:t>août</a:t>
          </a:r>
          <a:r>
            <a:rPr lang="en-US" sz="1800" kern="1200" dirty="0">
              <a:latin typeface="Garamond" panose="02020404030301010803" pitchFamily="18" charset="0"/>
            </a:rPr>
            <a:t> 2021)</a:t>
          </a:r>
        </a:p>
      </dsp:txBody>
      <dsp:txXfrm>
        <a:off x="5901279" y="281685"/>
        <a:ext cx="4899175" cy="1043891"/>
      </dsp:txXfrm>
    </dsp:sp>
    <dsp:sp modelId="{23145C48-157E-BE4E-B899-7E4FD7851A84}">
      <dsp:nvSpPr>
        <dsp:cNvPr id="0" name=""/>
        <dsp:cNvSpPr/>
      </dsp:nvSpPr>
      <dsp:spPr>
        <a:xfrm>
          <a:off x="8350867" y="1325577"/>
          <a:ext cx="0" cy="726929"/>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FE4BF4B4-B3E8-6245-83AE-DF7650BE3CA7}">
      <dsp:nvSpPr>
        <dsp:cNvPr id="0" name=""/>
        <dsp:cNvSpPr/>
      </dsp:nvSpPr>
      <dsp:spPr>
        <a:xfrm>
          <a:off x="8297416" y="2084576"/>
          <a:ext cx="106901" cy="10690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9E2863-D479-1159-AB3B-54CEB4CA26B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4E5CC78-4EB5-9B83-AB56-FF50FB84BB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0BB6715-05AC-702F-862D-AD78007232A6}"/>
              </a:ext>
            </a:extLst>
          </p:cNvPr>
          <p:cNvSpPr>
            <a:spLocks noGrp="1"/>
          </p:cNvSpPr>
          <p:nvPr>
            <p:ph type="dt" sz="half" idx="10"/>
          </p:nvPr>
        </p:nvSpPr>
        <p:spPr/>
        <p:txBody>
          <a:bodyPr/>
          <a:lstStyle/>
          <a:p>
            <a:fld id="{591567E0-2ECC-3541-8419-B0F7222EC764}" type="datetimeFigureOut">
              <a:rPr lang="fr-FR" smtClean="0"/>
              <a:t>29/03/2023</a:t>
            </a:fld>
            <a:endParaRPr lang="fr-FR"/>
          </a:p>
        </p:txBody>
      </p:sp>
      <p:sp>
        <p:nvSpPr>
          <p:cNvPr id="5" name="Espace réservé du pied de page 4">
            <a:extLst>
              <a:ext uri="{FF2B5EF4-FFF2-40B4-BE49-F238E27FC236}">
                <a16:creationId xmlns:a16="http://schemas.microsoft.com/office/drawing/2014/main" id="{00F2852D-CFBF-C3E5-AD53-47266B9B413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B18089E-FE92-2EC1-C82E-730EB5CA87F6}"/>
              </a:ext>
            </a:extLst>
          </p:cNvPr>
          <p:cNvSpPr>
            <a:spLocks noGrp="1"/>
          </p:cNvSpPr>
          <p:nvPr>
            <p:ph type="sldNum" sz="quarter" idx="12"/>
          </p:nvPr>
        </p:nvSpPr>
        <p:spPr/>
        <p:txBody>
          <a:bodyPr/>
          <a:lstStyle/>
          <a:p>
            <a:fld id="{C9EFAFDC-5AE0-D448-8A5C-E5FF2273E672}" type="slidenum">
              <a:rPr lang="fr-FR" smtClean="0"/>
              <a:t>‹N°›</a:t>
            </a:fld>
            <a:endParaRPr lang="fr-FR"/>
          </a:p>
        </p:txBody>
      </p:sp>
    </p:spTree>
    <p:extLst>
      <p:ext uri="{BB962C8B-B14F-4D97-AF65-F5344CB8AC3E}">
        <p14:creationId xmlns:p14="http://schemas.microsoft.com/office/powerpoint/2010/main" val="1109846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AB31E5-CEB5-BA27-A97A-30C92789A41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FF72825-4FB2-8C4D-6BEB-3DC56DFFF8F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A128C1-1EB7-0E6F-9302-C7D8658AE690}"/>
              </a:ext>
            </a:extLst>
          </p:cNvPr>
          <p:cNvSpPr>
            <a:spLocks noGrp="1"/>
          </p:cNvSpPr>
          <p:nvPr>
            <p:ph type="dt" sz="half" idx="10"/>
          </p:nvPr>
        </p:nvSpPr>
        <p:spPr/>
        <p:txBody>
          <a:bodyPr/>
          <a:lstStyle/>
          <a:p>
            <a:fld id="{591567E0-2ECC-3541-8419-B0F7222EC764}" type="datetimeFigureOut">
              <a:rPr lang="fr-FR" smtClean="0"/>
              <a:t>29/03/2023</a:t>
            </a:fld>
            <a:endParaRPr lang="fr-FR"/>
          </a:p>
        </p:txBody>
      </p:sp>
      <p:sp>
        <p:nvSpPr>
          <p:cNvPr id="5" name="Espace réservé du pied de page 4">
            <a:extLst>
              <a:ext uri="{FF2B5EF4-FFF2-40B4-BE49-F238E27FC236}">
                <a16:creationId xmlns:a16="http://schemas.microsoft.com/office/drawing/2014/main" id="{B80BDFF4-1479-4777-DE26-69AB241121F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0BF0743-B53D-D19E-E0F6-8EB63341BBA1}"/>
              </a:ext>
            </a:extLst>
          </p:cNvPr>
          <p:cNvSpPr>
            <a:spLocks noGrp="1"/>
          </p:cNvSpPr>
          <p:nvPr>
            <p:ph type="sldNum" sz="quarter" idx="12"/>
          </p:nvPr>
        </p:nvSpPr>
        <p:spPr/>
        <p:txBody>
          <a:bodyPr/>
          <a:lstStyle/>
          <a:p>
            <a:fld id="{C9EFAFDC-5AE0-D448-8A5C-E5FF2273E672}" type="slidenum">
              <a:rPr lang="fr-FR" smtClean="0"/>
              <a:t>‹N°›</a:t>
            </a:fld>
            <a:endParaRPr lang="fr-FR"/>
          </a:p>
        </p:txBody>
      </p:sp>
    </p:spTree>
    <p:extLst>
      <p:ext uri="{BB962C8B-B14F-4D97-AF65-F5344CB8AC3E}">
        <p14:creationId xmlns:p14="http://schemas.microsoft.com/office/powerpoint/2010/main" val="4127399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BBD84B2-9C17-78AB-0B8C-F56AE54BF6A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BF58831-EF95-E249-8C6D-CC193959F62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784DCA1-37BC-83CC-2E45-1A8E5E3CD2FE}"/>
              </a:ext>
            </a:extLst>
          </p:cNvPr>
          <p:cNvSpPr>
            <a:spLocks noGrp="1"/>
          </p:cNvSpPr>
          <p:nvPr>
            <p:ph type="dt" sz="half" idx="10"/>
          </p:nvPr>
        </p:nvSpPr>
        <p:spPr/>
        <p:txBody>
          <a:bodyPr/>
          <a:lstStyle/>
          <a:p>
            <a:fld id="{591567E0-2ECC-3541-8419-B0F7222EC764}" type="datetimeFigureOut">
              <a:rPr lang="fr-FR" smtClean="0"/>
              <a:t>29/03/2023</a:t>
            </a:fld>
            <a:endParaRPr lang="fr-FR"/>
          </a:p>
        </p:txBody>
      </p:sp>
      <p:sp>
        <p:nvSpPr>
          <p:cNvPr id="5" name="Espace réservé du pied de page 4">
            <a:extLst>
              <a:ext uri="{FF2B5EF4-FFF2-40B4-BE49-F238E27FC236}">
                <a16:creationId xmlns:a16="http://schemas.microsoft.com/office/drawing/2014/main" id="{46C13D56-146D-94BE-DD58-1CE9EA63C62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C398F6E-72C2-ADB8-95AF-DB31BA4D89F5}"/>
              </a:ext>
            </a:extLst>
          </p:cNvPr>
          <p:cNvSpPr>
            <a:spLocks noGrp="1"/>
          </p:cNvSpPr>
          <p:nvPr>
            <p:ph type="sldNum" sz="quarter" idx="12"/>
          </p:nvPr>
        </p:nvSpPr>
        <p:spPr/>
        <p:txBody>
          <a:bodyPr/>
          <a:lstStyle/>
          <a:p>
            <a:fld id="{C9EFAFDC-5AE0-D448-8A5C-E5FF2273E672}" type="slidenum">
              <a:rPr lang="fr-FR" smtClean="0"/>
              <a:t>‹N°›</a:t>
            </a:fld>
            <a:endParaRPr lang="fr-FR"/>
          </a:p>
        </p:txBody>
      </p:sp>
    </p:spTree>
    <p:extLst>
      <p:ext uri="{BB962C8B-B14F-4D97-AF65-F5344CB8AC3E}">
        <p14:creationId xmlns:p14="http://schemas.microsoft.com/office/powerpoint/2010/main" val="112200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536EBC-AC10-048D-A2AC-B3FEB875CA0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A4D1FB7-5F4D-B345-5C76-7308F993326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BF8BFE6-5A78-E64A-7289-FACB08DD8206}"/>
              </a:ext>
            </a:extLst>
          </p:cNvPr>
          <p:cNvSpPr>
            <a:spLocks noGrp="1"/>
          </p:cNvSpPr>
          <p:nvPr>
            <p:ph type="dt" sz="half" idx="10"/>
          </p:nvPr>
        </p:nvSpPr>
        <p:spPr/>
        <p:txBody>
          <a:bodyPr/>
          <a:lstStyle/>
          <a:p>
            <a:fld id="{591567E0-2ECC-3541-8419-B0F7222EC764}" type="datetimeFigureOut">
              <a:rPr lang="fr-FR" smtClean="0"/>
              <a:t>29/03/2023</a:t>
            </a:fld>
            <a:endParaRPr lang="fr-FR"/>
          </a:p>
        </p:txBody>
      </p:sp>
      <p:sp>
        <p:nvSpPr>
          <p:cNvPr id="5" name="Espace réservé du pied de page 4">
            <a:extLst>
              <a:ext uri="{FF2B5EF4-FFF2-40B4-BE49-F238E27FC236}">
                <a16:creationId xmlns:a16="http://schemas.microsoft.com/office/drawing/2014/main" id="{39F7C8CA-216F-79D2-911E-650E0BFDDA4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3BE26CB-50C4-B28A-2690-016DD6F4159C}"/>
              </a:ext>
            </a:extLst>
          </p:cNvPr>
          <p:cNvSpPr>
            <a:spLocks noGrp="1"/>
          </p:cNvSpPr>
          <p:nvPr>
            <p:ph type="sldNum" sz="quarter" idx="12"/>
          </p:nvPr>
        </p:nvSpPr>
        <p:spPr/>
        <p:txBody>
          <a:bodyPr/>
          <a:lstStyle/>
          <a:p>
            <a:fld id="{C9EFAFDC-5AE0-D448-8A5C-E5FF2273E672}" type="slidenum">
              <a:rPr lang="fr-FR" smtClean="0"/>
              <a:t>‹N°›</a:t>
            </a:fld>
            <a:endParaRPr lang="fr-FR"/>
          </a:p>
        </p:txBody>
      </p:sp>
    </p:spTree>
    <p:extLst>
      <p:ext uri="{BB962C8B-B14F-4D97-AF65-F5344CB8AC3E}">
        <p14:creationId xmlns:p14="http://schemas.microsoft.com/office/powerpoint/2010/main" val="1593533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9E7AD8-E948-3907-FD8D-2C6FDCEEDF3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A37A234-424C-1308-1FF6-AA3BB3D171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A5F11F8E-ACA0-A7B0-F1D5-F0E3F5E2CDDE}"/>
              </a:ext>
            </a:extLst>
          </p:cNvPr>
          <p:cNvSpPr>
            <a:spLocks noGrp="1"/>
          </p:cNvSpPr>
          <p:nvPr>
            <p:ph type="dt" sz="half" idx="10"/>
          </p:nvPr>
        </p:nvSpPr>
        <p:spPr/>
        <p:txBody>
          <a:bodyPr/>
          <a:lstStyle/>
          <a:p>
            <a:fld id="{591567E0-2ECC-3541-8419-B0F7222EC764}" type="datetimeFigureOut">
              <a:rPr lang="fr-FR" smtClean="0"/>
              <a:t>29/03/2023</a:t>
            </a:fld>
            <a:endParaRPr lang="fr-FR"/>
          </a:p>
        </p:txBody>
      </p:sp>
      <p:sp>
        <p:nvSpPr>
          <p:cNvPr id="5" name="Espace réservé du pied de page 4">
            <a:extLst>
              <a:ext uri="{FF2B5EF4-FFF2-40B4-BE49-F238E27FC236}">
                <a16:creationId xmlns:a16="http://schemas.microsoft.com/office/drawing/2014/main" id="{2F1BA16C-A73F-4456-7EB7-33B54452CA9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996854F-C5D2-CD85-8317-50B109BEDCFD}"/>
              </a:ext>
            </a:extLst>
          </p:cNvPr>
          <p:cNvSpPr>
            <a:spLocks noGrp="1"/>
          </p:cNvSpPr>
          <p:nvPr>
            <p:ph type="sldNum" sz="quarter" idx="12"/>
          </p:nvPr>
        </p:nvSpPr>
        <p:spPr/>
        <p:txBody>
          <a:bodyPr/>
          <a:lstStyle/>
          <a:p>
            <a:fld id="{C9EFAFDC-5AE0-D448-8A5C-E5FF2273E672}" type="slidenum">
              <a:rPr lang="fr-FR" smtClean="0"/>
              <a:t>‹N°›</a:t>
            </a:fld>
            <a:endParaRPr lang="fr-FR"/>
          </a:p>
        </p:txBody>
      </p:sp>
    </p:spTree>
    <p:extLst>
      <p:ext uri="{BB962C8B-B14F-4D97-AF65-F5344CB8AC3E}">
        <p14:creationId xmlns:p14="http://schemas.microsoft.com/office/powerpoint/2010/main" val="2040223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DDDE81-544D-4510-5DF7-10DF9F6B45A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12B8132-BACE-AB41-1F4D-DDF9BFD9824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EEA6840-D58C-1D49-03DF-7B143E1F39E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1981776-BBCB-81F1-BB68-4B47E036ECC9}"/>
              </a:ext>
            </a:extLst>
          </p:cNvPr>
          <p:cNvSpPr>
            <a:spLocks noGrp="1"/>
          </p:cNvSpPr>
          <p:nvPr>
            <p:ph type="dt" sz="half" idx="10"/>
          </p:nvPr>
        </p:nvSpPr>
        <p:spPr/>
        <p:txBody>
          <a:bodyPr/>
          <a:lstStyle/>
          <a:p>
            <a:fld id="{591567E0-2ECC-3541-8419-B0F7222EC764}" type="datetimeFigureOut">
              <a:rPr lang="fr-FR" smtClean="0"/>
              <a:t>29/03/2023</a:t>
            </a:fld>
            <a:endParaRPr lang="fr-FR"/>
          </a:p>
        </p:txBody>
      </p:sp>
      <p:sp>
        <p:nvSpPr>
          <p:cNvPr id="6" name="Espace réservé du pied de page 5">
            <a:extLst>
              <a:ext uri="{FF2B5EF4-FFF2-40B4-BE49-F238E27FC236}">
                <a16:creationId xmlns:a16="http://schemas.microsoft.com/office/drawing/2014/main" id="{57726D73-7E61-879A-5B03-0F55CBEBE66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7B34B4E-7103-F934-EA36-4F52FD4C0994}"/>
              </a:ext>
            </a:extLst>
          </p:cNvPr>
          <p:cNvSpPr>
            <a:spLocks noGrp="1"/>
          </p:cNvSpPr>
          <p:nvPr>
            <p:ph type="sldNum" sz="quarter" idx="12"/>
          </p:nvPr>
        </p:nvSpPr>
        <p:spPr/>
        <p:txBody>
          <a:bodyPr/>
          <a:lstStyle/>
          <a:p>
            <a:fld id="{C9EFAFDC-5AE0-D448-8A5C-E5FF2273E672}" type="slidenum">
              <a:rPr lang="fr-FR" smtClean="0"/>
              <a:t>‹N°›</a:t>
            </a:fld>
            <a:endParaRPr lang="fr-FR"/>
          </a:p>
        </p:txBody>
      </p:sp>
    </p:spTree>
    <p:extLst>
      <p:ext uri="{BB962C8B-B14F-4D97-AF65-F5344CB8AC3E}">
        <p14:creationId xmlns:p14="http://schemas.microsoft.com/office/powerpoint/2010/main" val="3092111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0B07E7-FA4F-9ED5-30F1-81954DDE152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52D5C7D-A1C5-5156-6634-AF1EBE5A1E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DA9F5DB-BAB2-643A-8FA0-A276A3A23E2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26EFE0C-EFCC-D87F-F591-729F5FFFA4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75F1A1E7-2FFE-A23B-694D-99452CD1440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93BDA5B-4678-07CE-467F-CE1AF21C66B7}"/>
              </a:ext>
            </a:extLst>
          </p:cNvPr>
          <p:cNvSpPr>
            <a:spLocks noGrp="1"/>
          </p:cNvSpPr>
          <p:nvPr>
            <p:ph type="dt" sz="half" idx="10"/>
          </p:nvPr>
        </p:nvSpPr>
        <p:spPr/>
        <p:txBody>
          <a:bodyPr/>
          <a:lstStyle/>
          <a:p>
            <a:fld id="{591567E0-2ECC-3541-8419-B0F7222EC764}" type="datetimeFigureOut">
              <a:rPr lang="fr-FR" smtClean="0"/>
              <a:t>29/03/2023</a:t>
            </a:fld>
            <a:endParaRPr lang="fr-FR"/>
          </a:p>
        </p:txBody>
      </p:sp>
      <p:sp>
        <p:nvSpPr>
          <p:cNvPr id="8" name="Espace réservé du pied de page 7">
            <a:extLst>
              <a:ext uri="{FF2B5EF4-FFF2-40B4-BE49-F238E27FC236}">
                <a16:creationId xmlns:a16="http://schemas.microsoft.com/office/drawing/2014/main" id="{A68B83B2-CB15-C561-514E-C266F50A6F0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9BB7B05-D510-D911-B3DC-3926DEA0A3B4}"/>
              </a:ext>
            </a:extLst>
          </p:cNvPr>
          <p:cNvSpPr>
            <a:spLocks noGrp="1"/>
          </p:cNvSpPr>
          <p:nvPr>
            <p:ph type="sldNum" sz="quarter" idx="12"/>
          </p:nvPr>
        </p:nvSpPr>
        <p:spPr/>
        <p:txBody>
          <a:bodyPr/>
          <a:lstStyle/>
          <a:p>
            <a:fld id="{C9EFAFDC-5AE0-D448-8A5C-E5FF2273E672}" type="slidenum">
              <a:rPr lang="fr-FR" smtClean="0"/>
              <a:t>‹N°›</a:t>
            </a:fld>
            <a:endParaRPr lang="fr-FR"/>
          </a:p>
        </p:txBody>
      </p:sp>
    </p:spTree>
    <p:extLst>
      <p:ext uri="{BB962C8B-B14F-4D97-AF65-F5344CB8AC3E}">
        <p14:creationId xmlns:p14="http://schemas.microsoft.com/office/powerpoint/2010/main" val="3663805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CAD1A2-DF0D-C4B9-A94B-A3C8502EAD0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20B0754-82F0-D7B9-AC3A-775C0E2F57BE}"/>
              </a:ext>
            </a:extLst>
          </p:cNvPr>
          <p:cNvSpPr>
            <a:spLocks noGrp="1"/>
          </p:cNvSpPr>
          <p:nvPr>
            <p:ph type="dt" sz="half" idx="10"/>
          </p:nvPr>
        </p:nvSpPr>
        <p:spPr/>
        <p:txBody>
          <a:bodyPr/>
          <a:lstStyle/>
          <a:p>
            <a:fld id="{591567E0-2ECC-3541-8419-B0F7222EC764}" type="datetimeFigureOut">
              <a:rPr lang="fr-FR" smtClean="0"/>
              <a:t>29/03/2023</a:t>
            </a:fld>
            <a:endParaRPr lang="fr-FR"/>
          </a:p>
        </p:txBody>
      </p:sp>
      <p:sp>
        <p:nvSpPr>
          <p:cNvPr id="4" name="Espace réservé du pied de page 3">
            <a:extLst>
              <a:ext uri="{FF2B5EF4-FFF2-40B4-BE49-F238E27FC236}">
                <a16:creationId xmlns:a16="http://schemas.microsoft.com/office/drawing/2014/main" id="{756FA542-2370-A656-B141-4E9621400F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17F56C7-C04B-F358-3B1F-6CA1C5C246F4}"/>
              </a:ext>
            </a:extLst>
          </p:cNvPr>
          <p:cNvSpPr>
            <a:spLocks noGrp="1"/>
          </p:cNvSpPr>
          <p:nvPr>
            <p:ph type="sldNum" sz="quarter" idx="12"/>
          </p:nvPr>
        </p:nvSpPr>
        <p:spPr/>
        <p:txBody>
          <a:bodyPr/>
          <a:lstStyle/>
          <a:p>
            <a:fld id="{C9EFAFDC-5AE0-D448-8A5C-E5FF2273E672}" type="slidenum">
              <a:rPr lang="fr-FR" smtClean="0"/>
              <a:t>‹N°›</a:t>
            </a:fld>
            <a:endParaRPr lang="fr-FR"/>
          </a:p>
        </p:txBody>
      </p:sp>
    </p:spTree>
    <p:extLst>
      <p:ext uri="{BB962C8B-B14F-4D97-AF65-F5344CB8AC3E}">
        <p14:creationId xmlns:p14="http://schemas.microsoft.com/office/powerpoint/2010/main" val="3513474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2C1B8CB-87CC-CF8E-E3E3-062B566BC1EF}"/>
              </a:ext>
            </a:extLst>
          </p:cNvPr>
          <p:cNvSpPr>
            <a:spLocks noGrp="1"/>
          </p:cNvSpPr>
          <p:nvPr>
            <p:ph type="dt" sz="half" idx="10"/>
          </p:nvPr>
        </p:nvSpPr>
        <p:spPr/>
        <p:txBody>
          <a:bodyPr/>
          <a:lstStyle/>
          <a:p>
            <a:fld id="{591567E0-2ECC-3541-8419-B0F7222EC764}" type="datetimeFigureOut">
              <a:rPr lang="fr-FR" smtClean="0"/>
              <a:t>29/03/2023</a:t>
            </a:fld>
            <a:endParaRPr lang="fr-FR"/>
          </a:p>
        </p:txBody>
      </p:sp>
      <p:sp>
        <p:nvSpPr>
          <p:cNvPr id="3" name="Espace réservé du pied de page 2">
            <a:extLst>
              <a:ext uri="{FF2B5EF4-FFF2-40B4-BE49-F238E27FC236}">
                <a16:creationId xmlns:a16="http://schemas.microsoft.com/office/drawing/2014/main" id="{5B491099-8007-B35F-F422-7DD00476D7A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DC9149E-3A44-ADFE-F7E9-704AD7A95B81}"/>
              </a:ext>
            </a:extLst>
          </p:cNvPr>
          <p:cNvSpPr>
            <a:spLocks noGrp="1"/>
          </p:cNvSpPr>
          <p:nvPr>
            <p:ph type="sldNum" sz="quarter" idx="12"/>
          </p:nvPr>
        </p:nvSpPr>
        <p:spPr/>
        <p:txBody>
          <a:bodyPr/>
          <a:lstStyle/>
          <a:p>
            <a:fld id="{C9EFAFDC-5AE0-D448-8A5C-E5FF2273E672}" type="slidenum">
              <a:rPr lang="fr-FR" smtClean="0"/>
              <a:t>‹N°›</a:t>
            </a:fld>
            <a:endParaRPr lang="fr-FR"/>
          </a:p>
        </p:txBody>
      </p:sp>
    </p:spTree>
    <p:extLst>
      <p:ext uri="{BB962C8B-B14F-4D97-AF65-F5344CB8AC3E}">
        <p14:creationId xmlns:p14="http://schemas.microsoft.com/office/powerpoint/2010/main" val="687412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87EAA5-F9B8-EDF6-5748-87D1D7CEC55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772911F-37F4-D02B-794F-43593152B1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9068DE6-12AF-B78F-BCFE-A0C0A73157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6442D54-581B-C64D-0961-4E140F823CC1}"/>
              </a:ext>
            </a:extLst>
          </p:cNvPr>
          <p:cNvSpPr>
            <a:spLocks noGrp="1"/>
          </p:cNvSpPr>
          <p:nvPr>
            <p:ph type="dt" sz="half" idx="10"/>
          </p:nvPr>
        </p:nvSpPr>
        <p:spPr/>
        <p:txBody>
          <a:bodyPr/>
          <a:lstStyle/>
          <a:p>
            <a:fld id="{591567E0-2ECC-3541-8419-B0F7222EC764}" type="datetimeFigureOut">
              <a:rPr lang="fr-FR" smtClean="0"/>
              <a:t>29/03/2023</a:t>
            </a:fld>
            <a:endParaRPr lang="fr-FR"/>
          </a:p>
        </p:txBody>
      </p:sp>
      <p:sp>
        <p:nvSpPr>
          <p:cNvPr id="6" name="Espace réservé du pied de page 5">
            <a:extLst>
              <a:ext uri="{FF2B5EF4-FFF2-40B4-BE49-F238E27FC236}">
                <a16:creationId xmlns:a16="http://schemas.microsoft.com/office/drawing/2014/main" id="{13903234-461C-A34E-4781-EA46B27CAB6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6D17BD2-B35D-03B1-02FF-EB316D531DE2}"/>
              </a:ext>
            </a:extLst>
          </p:cNvPr>
          <p:cNvSpPr>
            <a:spLocks noGrp="1"/>
          </p:cNvSpPr>
          <p:nvPr>
            <p:ph type="sldNum" sz="quarter" idx="12"/>
          </p:nvPr>
        </p:nvSpPr>
        <p:spPr/>
        <p:txBody>
          <a:bodyPr/>
          <a:lstStyle/>
          <a:p>
            <a:fld id="{C9EFAFDC-5AE0-D448-8A5C-E5FF2273E672}" type="slidenum">
              <a:rPr lang="fr-FR" smtClean="0"/>
              <a:t>‹N°›</a:t>
            </a:fld>
            <a:endParaRPr lang="fr-FR"/>
          </a:p>
        </p:txBody>
      </p:sp>
    </p:spTree>
    <p:extLst>
      <p:ext uri="{BB962C8B-B14F-4D97-AF65-F5344CB8AC3E}">
        <p14:creationId xmlns:p14="http://schemas.microsoft.com/office/powerpoint/2010/main" val="3800175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24B9A0-E16F-149A-0054-29C5A822761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AEAFAA3-9078-C748-E2CF-A3E3E83EFE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725A5DD-F2EB-9A5D-1543-9F5006EAB9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8368E6D-A6A5-5AD7-720A-2E4F15394446}"/>
              </a:ext>
            </a:extLst>
          </p:cNvPr>
          <p:cNvSpPr>
            <a:spLocks noGrp="1"/>
          </p:cNvSpPr>
          <p:nvPr>
            <p:ph type="dt" sz="half" idx="10"/>
          </p:nvPr>
        </p:nvSpPr>
        <p:spPr/>
        <p:txBody>
          <a:bodyPr/>
          <a:lstStyle/>
          <a:p>
            <a:fld id="{591567E0-2ECC-3541-8419-B0F7222EC764}" type="datetimeFigureOut">
              <a:rPr lang="fr-FR" smtClean="0"/>
              <a:t>29/03/2023</a:t>
            </a:fld>
            <a:endParaRPr lang="fr-FR"/>
          </a:p>
        </p:txBody>
      </p:sp>
      <p:sp>
        <p:nvSpPr>
          <p:cNvPr id="6" name="Espace réservé du pied de page 5">
            <a:extLst>
              <a:ext uri="{FF2B5EF4-FFF2-40B4-BE49-F238E27FC236}">
                <a16:creationId xmlns:a16="http://schemas.microsoft.com/office/drawing/2014/main" id="{4EB642B3-029F-90AA-6091-482954922B7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E6580E4-6598-B13B-48E9-125B9430081C}"/>
              </a:ext>
            </a:extLst>
          </p:cNvPr>
          <p:cNvSpPr>
            <a:spLocks noGrp="1"/>
          </p:cNvSpPr>
          <p:nvPr>
            <p:ph type="sldNum" sz="quarter" idx="12"/>
          </p:nvPr>
        </p:nvSpPr>
        <p:spPr/>
        <p:txBody>
          <a:bodyPr/>
          <a:lstStyle/>
          <a:p>
            <a:fld id="{C9EFAFDC-5AE0-D448-8A5C-E5FF2273E672}" type="slidenum">
              <a:rPr lang="fr-FR" smtClean="0"/>
              <a:t>‹N°›</a:t>
            </a:fld>
            <a:endParaRPr lang="fr-FR"/>
          </a:p>
        </p:txBody>
      </p:sp>
    </p:spTree>
    <p:extLst>
      <p:ext uri="{BB962C8B-B14F-4D97-AF65-F5344CB8AC3E}">
        <p14:creationId xmlns:p14="http://schemas.microsoft.com/office/powerpoint/2010/main" val="505058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730851C-0220-BF08-1A00-2819BD2F96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EF5B205-75A4-DC31-8F59-466F947D39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696E8DF-6084-CDE1-82BD-0C0C243A37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567E0-2ECC-3541-8419-B0F7222EC764}" type="datetimeFigureOut">
              <a:rPr lang="fr-FR" smtClean="0"/>
              <a:t>29/03/2023</a:t>
            </a:fld>
            <a:endParaRPr lang="fr-FR"/>
          </a:p>
        </p:txBody>
      </p:sp>
      <p:sp>
        <p:nvSpPr>
          <p:cNvPr id="5" name="Espace réservé du pied de page 4">
            <a:extLst>
              <a:ext uri="{FF2B5EF4-FFF2-40B4-BE49-F238E27FC236}">
                <a16:creationId xmlns:a16="http://schemas.microsoft.com/office/drawing/2014/main" id="{70B9C2BB-D87F-B481-83A6-8662C3B280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0F12366-0443-7D7A-4E47-0917A3FBF5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EFAFDC-5AE0-D448-8A5C-E5FF2273E672}" type="slidenum">
              <a:rPr lang="fr-FR" smtClean="0"/>
              <a:t>‹N°›</a:t>
            </a:fld>
            <a:endParaRPr lang="fr-FR"/>
          </a:p>
        </p:txBody>
      </p:sp>
    </p:spTree>
    <p:extLst>
      <p:ext uri="{BB962C8B-B14F-4D97-AF65-F5344CB8AC3E}">
        <p14:creationId xmlns:p14="http://schemas.microsoft.com/office/powerpoint/2010/main" val="6664732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52C27EE-506E-79AA-F10C-C3099AF40B7F}"/>
              </a:ext>
            </a:extLst>
          </p:cNvPr>
          <p:cNvPicPr>
            <a:picLocks noChangeAspect="1"/>
          </p:cNvPicPr>
          <p:nvPr/>
        </p:nvPicPr>
        <p:blipFill rotWithShape="1">
          <a:blip r:embed="rId2">
            <a:alphaModFix amt="50000"/>
          </a:blip>
          <a:srcRect t="23278" r="-1" b="14206"/>
          <a:stretch/>
        </p:blipFill>
        <p:spPr>
          <a:xfrm>
            <a:off x="20" y="10"/>
            <a:ext cx="12188930" cy="6857990"/>
          </a:xfrm>
          <a:prstGeom prst="rect">
            <a:avLst/>
          </a:prstGeom>
        </p:spPr>
      </p:pic>
      <p:sp>
        <p:nvSpPr>
          <p:cNvPr id="2" name="Titre 1">
            <a:extLst>
              <a:ext uri="{FF2B5EF4-FFF2-40B4-BE49-F238E27FC236}">
                <a16:creationId xmlns:a16="http://schemas.microsoft.com/office/drawing/2014/main" id="{46CCBF17-52B3-2947-8AC7-4D9E09532BA9}"/>
              </a:ext>
            </a:extLst>
          </p:cNvPr>
          <p:cNvSpPr>
            <a:spLocks noGrp="1"/>
          </p:cNvSpPr>
          <p:nvPr>
            <p:ph type="ctrTitle"/>
          </p:nvPr>
        </p:nvSpPr>
        <p:spPr>
          <a:xfrm>
            <a:off x="1524000" y="1122363"/>
            <a:ext cx="9144000" cy="3063240"/>
          </a:xfrm>
        </p:spPr>
        <p:txBody>
          <a:bodyPr>
            <a:normAutofit/>
          </a:bodyPr>
          <a:lstStyle/>
          <a:p>
            <a:r>
              <a:rPr lang="fr-FR" sz="6600" b="1" dirty="0">
                <a:solidFill>
                  <a:srgbClr val="FFFFFF"/>
                </a:solidFill>
                <a:latin typeface="Garamond" panose="02020404030301010803" pitchFamily="18" charset="0"/>
              </a:rPr>
              <a:t>Retour sur les pratiques judiciaires à Bruxelles</a:t>
            </a:r>
          </a:p>
        </p:txBody>
      </p:sp>
      <p:sp>
        <p:nvSpPr>
          <p:cNvPr id="3" name="Sous-titre 2">
            <a:extLst>
              <a:ext uri="{FF2B5EF4-FFF2-40B4-BE49-F238E27FC236}">
                <a16:creationId xmlns:a16="http://schemas.microsoft.com/office/drawing/2014/main" id="{0B8EBAB6-98F0-6B01-4115-2613EF55ED2B}"/>
              </a:ext>
            </a:extLst>
          </p:cNvPr>
          <p:cNvSpPr>
            <a:spLocks noGrp="1"/>
          </p:cNvSpPr>
          <p:nvPr>
            <p:ph type="subTitle" idx="1"/>
          </p:nvPr>
        </p:nvSpPr>
        <p:spPr>
          <a:xfrm>
            <a:off x="1527048" y="4599432"/>
            <a:ext cx="9144000" cy="1536192"/>
          </a:xfrm>
        </p:spPr>
        <p:txBody>
          <a:bodyPr>
            <a:normAutofit fontScale="92500" lnSpcReduction="10000"/>
          </a:bodyPr>
          <a:lstStyle/>
          <a:p>
            <a:r>
              <a:rPr lang="fr-FR" sz="1500" b="1" dirty="0">
                <a:solidFill>
                  <a:srgbClr val="FFFFFF"/>
                </a:solidFill>
                <a:latin typeface="Garamond" panose="02020404030301010803" pitchFamily="18" charset="0"/>
              </a:rPr>
              <a:t>Colloque de clôture de la recherche PER-FNRS</a:t>
            </a:r>
          </a:p>
          <a:p>
            <a:r>
              <a:rPr lang="fr-BE" sz="1500" b="1" dirty="0">
                <a:solidFill>
                  <a:srgbClr val="FFFFFF"/>
                </a:solidFill>
                <a:effectLst/>
                <a:latin typeface="Garamond" panose="02020404030301010803" pitchFamily="18" charset="0"/>
                <a:ea typeface="Calibri" panose="020F0502020204030204" pitchFamily="34" charset="0"/>
                <a:cs typeface="Times New Roman" panose="02020603050405020304" pitchFamily="18" charset="0"/>
              </a:rPr>
              <a:t>« La répression des infractions Covid : </a:t>
            </a:r>
            <a:r>
              <a:rPr lang="fr-BE" sz="1500" b="1" dirty="0" err="1">
                <a:solidFill>
                  <a:srgbClr val="FFFFFF"/>
                </a:solidFill>
                <a:effectLst/>
                <a:latin typeface="Garamond" panose="02020404030301010803" pitchFamily="18" charset="0"/>
                <a:ea typeface="Calibri" panose="020F0502020204030204" pitchFamily="34" charset="0"/>
                <a:cs typeface="Times New Roman" panose="02020603050405020304" pitchFamily="18" charset="0"/>
              </a:rPr>
              <a:t>administratisation</a:t>
            </a:r>
            <a:r>
              <a:rPr lang="fr-BE" sz="1500" b="1" dirty="0">
                <a:solidFill>
                  <a:srgbClr val="FFFFFF"/>
                </a:solidFill>
                <a:effectLst/>
                <a:latin typeface="Garamond" panose="02020404030301010803" pitchFamily="18" charset="0"/>
                <a:ea typeface="Calibri" panose="020F0502020204030204" pitchFamily="34" charset="0"/>
                <a:cs typeface="Times New Roman" panose="02020603050405020304" pitchFamily="18" charset="0"/>
              </a:rPr>
              <a:t> de la justice pénale et respect des droits fondamentaux »</a:t>
            </a:r>
          </a:p>
          <a:p>
            <a:r>
              <a:rPr lang="fr-FR" sz="1500" b="1" dirty="0">
                <a:solidFill>
                  <a:srgbClr val="FFFFFF"/>
                </a:solidFill>
                <a:latin typeface="Garamond" panose="02020404030301010803" pitchFamily="18" charset="0"/>
              </a:rPr>
              <a:t>GREPEC - INCC</a:t>
            </a:r>
          </a:p>
          <a:p>
            <a:r>
              <a:rPr lang="fr-FR" sz="1500" b="1" dirty="0">
                <a:solidFill>
                  <a:srgbClr val="FFFFFF"/>
                </a:solidFill>
                <a:latin typeface="Garamond" panose="02020404030301010803" pitchFamily="18" charset="0"/>
              </a:rPr>
              <a:t>USL – B - 9 décembre 2022</a:t>
            </a:r>
          </a:p>
          <a:p>
            <a:r>
              <a:rPr lang="fr-FR" sz="1500" b="1" dirty="0">
                <a:solidFill>
                  <a:srgbClr val="FFFFFF"/>
                </a:solidFill>
                <a:latin typeface="Garamond" panose="02020404030301010803" pitchFamily="18" charset="0"/>
              </a:rPr>
              <a:t>Diletta Tatti</a:t>
            </a:r>
          </a:p>
        </p:txBody>
      </p:sp>
      <p:sp>
        <p:nvSpPr>
          <p:cNvPr id="16"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rgbClr val="FFFFFF">
                <a:alpha val="75000"/>
              </a:srgb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34490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777E57D-6A88-4B5B-A068-2BA7FF4E8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601C508-3C65-29FA-211F-F8BB30BF14C1}"/>
              </a:ext>
            </a:extLst>
          </p:cNvPr>
          <p:cNvSpPr>
            <a:spLocks noGrp="1"/>
          </p:cNvSpPr>
          <p:nvPr>
            <p:ph type="title"/>
          </p:nvPr>
        </p:nvSpPr>
        <p:spPr>
          <a:xfrm>
            <a:off x="841248" y="502920"/>
            <a:ext cx="10509504" cy="1975104"/>
          </a:xfrm>
        </p:spPr>
        <p:txBody>
          <a:bodyPr anchor="b">
            <a:normAutofit/>
          </a:bodyPr>
          <a:lstStyle/>
          <a:p>
            <a:pPr algn="ctr"/>
            <a:r>
              <a:rPr lang="fr-FR" sz="5400" dirty="0">
                <a:latin typeface="Garamond" panose="02020404030301010803" pitchFamily="18" charset="0"/>
              </a:rPr>
              <a:t>Appels et oppositions</a:t>
            </a:r>
            <a:br>
              <a:rPr lang="fr-FR" sz="5400" dirty="0">
                <a:latin typeface="Garamond" panose="02020404030301010803" pitchFamily="18" charset="0"/>
              </a:rPr>
            </a:br>
            <a:endParaRPr lang="fr-FR" sz="5400" dirty="0">
              <a:latin typeface="Garamond" panose="02020404030301010803" pitchFamily="18" charset="0"/>
            </a:endParaRPr>
          </a:p>
        </p:txBody>
      </p:sp>
      <p:sp>
        <p:nvSpPr>
          <p:cNvPr id="10" name="Rectangle 9">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Rectangle 11">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289407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Espace réservé du contenu 2">
            <a:extLst>
              <a:ext uri="{FF2B5EF4-FFF2-40B4-BE49-F238E27FC236}">
                <a16:creationId xmlns:a16="http://schemas.microsoft.com/office/drawing/2014/main" id="{E13F5B0D-6E36-B096-9C27-4EBD3F337178}"/>
              </a:ext>
            </a:extLst>
          </p:cNvPr>
          <p:cNvSpPr>
            <a:spLocks noGrp="1"/>
          </p:cNvSpPr>
          <p:nvPr>
            <p:ph idx="1"/>
          </p:nvPr>
        </p:nvSpPr>
        <p:spPr>
          <a:xfrm>
            <a:off x="841248" y="2894076"/>
            <a:ext cx="10509504" cy="3150108"/>
          </a:xfrm>
        </p:spPr>
        <p:txBody>
          <a:bodyPr>
            <a:normAutofit fontScale="92500" lnSpcReduction="20000"/>
          </a:bodyPr>
          <a:lstStyle/>
          <a:p>
            <a:pPr marL="0" indent="0" algn="ctr">
              <a:buNone/>
            </a:pPr>
            <a:endParaRPr lang="fr-FR" sz="3700" dirty="0">
              <a:latin typeface="Garamond" panose="02020404030301010803" pitchFamily="18" charset="0"/>
            </a:endParaRPr>
          </a:p>
          <a:p>
            <a:pPr algn="ctr">
              <a:buFont typeface="Wingdings" pitchFamily="2" charset="2"/>
              <a:buChar char="Ø"/>
            </a:pPr>
            <a:r>
              <a:rPr lang="fr-FR" sz="3700" dirty="0">
                <a:latin typeface="Garamond" panose="02020404030301010803" pitchFamily="18" charset="0"/>
              </a:rPr>
              <a:t> </a:t>
            </a:r>
            <a:r>
              <a:rPr lang="fr-FR" sz="3500" dirty="0">
                <a:latin typeface="Garamond" panose="02020404030301010803" pitchFamily="18" charset="0"/>
              </a:rPr>
              <a:t>Appels au 30 avril 2022 : </a:t>
            </a:r>
            <a:r>
              <a:rPr lang="fr-FR" sz="3500" dirty="0">
                <a:solidFill>
                  <a:schemeClr val="accent2">
                    <a:lumMod val="75000"/>
                  </a:schemeClr>
                </a:solidFill>
                <a:latin typeface="Garamond" panose="02020404030301010803" pitchFamily="18" charset="0"/>
              </a:rPr>
              <a:t>127</a:t>
            </a:r>
          </a:p>
          <a:p>
            <a:pPr marL="0" indent="0" algn="ctr">
              <a:buNone/>
            </a:pPr>
            <a:endParaRPr lang="fr-FR" sz="3500" dirty="0">
              <a:solidFill>
                <a:schemeClr val="accent2">
                  <a:lumMod val="75000"/>
                </a:schemeClr>
              </a:solidFill>
              <a:latin typeface="Garamond" panose="02020404030301010803" pitchFamily="18" charset="0"/>
            </a:endParaRPr>
          </a:p>
          <a:p>
            <a:pPr algn="ctr">
              <a:buFont typeface="Wingdings" pitchFamily="2" charset="2"/>
              <a:buChar char="Ø"/>
            </a:pPr>
            <a:r>
              <a:rPr lang="fr-FR" sz="3500" dirty="0">
                <a:latin typeface="Garamond" panose="02020404030301010803" pitchFamily="18" charset="0"/>
              </a:rPr>
              <a:t>Oppositions au 19 avril 2022 : </a:t>
            </a:r>
            <a:r>
              <a:rPr lang="fr-FR" sz="3500" dirty="0">
                <a:solidFill>
                  <a:schemeClr val="accent2">
                    <a:lumMod val="75000"/>
                  </a:schemeClr>
                </a:solidFill>
                <a:latin typeface="Garamond" panose="02020404030301010803" pitchFamily="18" charset="0"/>
              </a:rPr>
              <a:t>78</a:t>
            </a:r>
            <a:r>
              <a:rPr lang="fr-FR" sz="3500" dirty="0">
                <a:latin typeface="Garamond" panose="02020404030301010803" pitchFamily="18" charset="0"/>
              </a:rPr>
              <a:t> </a:t>
            </a:r>
            <a:r>
              <a:rPr lang="fr-FR" dirty="0">
                <a:latin typeface="Garamond" panose="02020404030301010803" pitchFamily="18" charset="0"/>
              </a:rPr>
              <a:t>(MP)</a:t>
            </a:r>
          </a:p>
          <a:p>
            <a:pPr algn="ctr">
              <a:buFont typeface="Wingdings" pitchFamily="2" charset="2"/>
              <a:buChar char="Ø"/>
            </a:pPr>
            <a:r>
              <a:rPr lang="fr-FR" sz="3500" dirty="0">
                <a:latin typeface="Garamond" panose="02020404030301010803" pitchFamily="18" charset="0"/>
              </a:rPr>
              <a:t>Oppositions au 29 mars 2022 : </a:t>
            </a:r>
            <a:r>
              <a:rPr lang="fr-FR" sz="3500" dirty="0">
                <a:solidFill>
                  <a:schemeClr val="accent2">
                    <a:lumMod val="75000"/>
                  </a:schemeClr>
                </a:solidFill>
                <a:latin typeface="Garamond" panose="02020404030301010803" pitchFamily="18" charset="0"/>
              </a:rPr>
              <a:t>3</a:t>
            </a:r>
            <a:r>
              <a:rPr lang="fr-FR" sz="3500" dirty="0">
                <a:latin typeface="Garamond" panose="02020404030301010803" pitchFamily="18" charset="0"/>
              </a:rPr>
              <a:t> </a:t>
            </a:r>
            <a:r>
              <a:rPr lang="fr-FR" sz="3000" dirty="0">
                <a:latin typeface="Garamond" panose="02020404030301010803" pitchFamily="18" charset="0"/>
              </a:rPr>
              <a:t>(greffe)</a:t>
            </a:r>
          </a:p>
          <a:p>
            <a:pPr algn="ctr">
              <a:buFont typeface="Wingdings" pitchFamily="2" charset="2"/>
              <a:buChar char="Ø"/>
            </a:pPr>
            <a:endParaRPr lang="fr-FR" sz="1800" dirty="0">
              <a:latin typeface="Garamond" panose="02020404030301010803" pitchFamily="18" charset="0"/>
            </a:endParaRPr>
          </a:p>
          <a:p>
            <a:pPr marL="0" indent="0" algn="r">
              <a:buNone/>
            </a:pPr>
            <a:r>
              <a:rPr lang="fr-FR" sz="1800" dirty="0">
                <a:latin typeface="Garamond" panose="02020404030301010803" pitchFamily="18" charset="0"/>
              </a:rPr>
              <a:t>(Sources : greffe du tribunal de police francophone de Bruxelles et Parquet de Bruxelles)</a:t>
            </a:r>
          </a:p>
        </p:txBody>
      </p:sp>
    </p:spTree>
    <p:extLst>
      <p:ext uri="{BB962C8B-B14F-4D97-AF65-F5344CB8AC3E}">
        <p14:creationId xmlns:p14="http://schemas.microsoft.com/office/powerpoint/2010/main" val="3936818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B3D9DA38-96CB-703A-4B32-5D4D83124799}"/>
              </a:ext>
            </a:extLst>
          </p:cNvPr>
          <p:cNvSpPr>
            <a:spLocks noGrp="1"/>
          </p:cNvSpPr>
          <p:nvPr>
            <p:ph type="title"/>
          </p:nvPr>
        </p:nvSpPr>
        <p:spPr>
          <a:xfrm>
            <a:off x="838199" y="1093788"/>
            <a:ext cx="10506455" cy="2967208"/>
          </a:xfrm>
        </p:spPr>
        <p:txBody>
          <a:bodyPr vert="horz" lIns="91440" tIns="45720" rIns="91440" bIns="45720" rtlCol="0" anchor="b">
            <a:normAutofit/>
          </a:bodyPr>
          <a:lstStyle/>
          <a:p>
            <a:pPr algn="just"/>
            <a:r>
              <a:rPr lang="en-US" sz="8000" kern="1200" dirty="0">
                <a:solidFill>
                  <a:schemeClr val="tx1"/>
                </a:solidFill>
                <a:latin typeface="Garamond" panose="02020404030301010803" pitchFamily="18" charset="0"/>
              </a:rPr>
              <a:t>Observations </a:t>
            </a:r>
            <a:r>
              <a:rPr lang="en-US" sz="8000" kern="1200" dirty="0" err="1">
                <a:solidFill>
                  <a:schemeClr val="tx1"/>
                </a:solidFill>
                <a:latin typeface="Garamond" panose="02020404030301010803" pitchFamily="18" charset="0"/>
              </a:rPr>
              <a:t>d’audiences</a:t>
            </a:r>
            <a:r>
              <a:rPr lang="en-US" sz="8000" kern="1200" dirty="0">
                <a:solidFill>
                  <a:schemeClr val="tx1"/>
                </a:solidFill>
                <a:latin typeface="Garamond" panose="02020404030301010803" pitchFamily="18" charset="0"/>
              </a:rPr>
              <a:t> et </a:t>
            </a:r>
            <a:r>
              <a:rPr lang="en-US" sz="8000" kern="1200" dirty="0" err="1">
                <a:solidFill>
                  <a:schemeClr val="tx1"/>
                </a:solidFill>
                <a:latin typeface="Garamond" panose="02020404030301010803" pitchFamily="18" charset="0"/>
              </a:rPr>
              <a:t>relevé</a:t>
            </a:r>
            <a:r>
              <a:rPr lang="en-US" sz="8000" kern="1200" dirty="0">
                <a:solidFill>
                  <a:schemeClr val="tx1"/>
                </a:solidFill>
                <a:latin typeface="Garamond" panose="02020404030301010803" pitchFamily="18" charset="0"/>
              </a:rPr>
              <a:t> de </a:t>
            </a:r>
            <a:r>
              <a:rPr lang="en-US" sz="8000" kern="1200" dirty="0" err="1">
                <a:solidFill>
                  <a:schemeClr val="tx1"/>
                </a:solidFill>
                <a:latin typeface="Garamond" panose="02020404030301010803" pitchFamily="18" charset="0"/>
              </a:rPr>
              <a:t>décisions</a:t>
            </a:r>
            <a:endParaRPr lang="en-US" sz="8000" kern="1200" dirty="0">
              <a:solidFill>
                <a:schemeClr val="tx1"/>
              </a:solidFill>
              <a:latin typeface="Garamond" panose="02020404030301010803" pitchFamily="18" charset="0"/>
            </a:endParaRPr>
          </a:p>
        </p:txBody>
      </p:sp>
      <p:sp>
        <p:nvSpPr>
          <p:cNvPr id="3" name="Espace réservé du texte 2">
            <a:extLst>
              <a:ext uri="{FF2B5EF4-FFF2-40B4-BE49-F238E27FC236}">
                <a16:creationId xmlns:a16="http://schemas.microsoft.com/office/drawing/2014/main" id="{F6375657-CF40-21F8-B8C0-E9957B8EDC6D}"/>
              </a:ext>
            </a:extLst>
          </p:cNvPr>
          <p:cNvSpPr>
            <a:spLocks noGrp="1"/>
          </p:cNvSpPr>
          <p:nvPr>
            <p:ph type="body" idx="1"/>
          </p:nvPr>
        </p:nvSpPr>
        <p:spPr>
          <a:xfrm>
            <a:off x="7400924" y="4619624"/>
            <a:ext cx="3946779" cy="1038225"/>
          </a:xfrm>
        </p:spPr>
        <p:txBody>
          <a:bodyPr vert="horz" lIns="91440" tIns="45720" rIns="91440" bIns="45720" rtlCol="0">
            <a:normAutofit/>
          </a:bodyPr>
          <a:lstStyle/>
          <a:p>
            <a:pPr algn="r"/>
            <a:endParaRPr lang="en-US" sz="2400" kern="1200">
              <a:solidFill>
                <a:schemeClr val="tx1"/>
              </a:solidFill>
              <a:latin typeface="+mn-lt"/>
              <a:ea typeface="+mn-ea"/>
              <a:cs typeface="+mn-cs"/>
            </a:endParaRPr>
          </a:p>
        </p:txBody>
      </p:sp>
      <p:sp>
        <p:nvSpPr>
          <p:cNvPr id="10" name="Rectangle 9">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Rectangle 11">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2868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94EC84-20A3-72A8-9BAE-0DCB5CAF6E81}"/>
              </a:ext>
            </a:extLst>
          </p:cNvPr>
          <p:cNvSpPr>
            <a:spLocks noGrp="1"/>
          </p:cNvSpPr>
          <p:nvPr>
            <p:ph type="title"/>
          </p:nvPr>
        </p:nvSpPr>
        <p:spPr/>
        <p:txBody>
          <a:bodyPr/>
          <a:lstStyle/>
          <a:p>
            <a:pPr algn="ctr"/>
            <a:r>
              <a:rPr lang="fr-FR" dirty="0">
                <a:latin typeface="Garamond" panose="02020404030301010803" pitchFamily="18" charset="0"/>
              </a:rPr>
              <a:t>Deux approches complémentaires</a:t>
            </a:r>
          </a:p>
        </p:txBody>
      </p:sp>
      <p:sp>
        <p:nvSpPr>
          <p:cNvPr id="3" name="Espace réservé du contenu 2">
            <a:extLst>
              <a:ext uri="{FF2B5EF4-FFF2-40B4-BE49-F238E27FC236}">
                <a16:creationId xmlns:a16="http://schemas.microsoft.com/office/drawing/2014/main" id="{ADEDA53A-2EFD-6086-72A8-FF2770BEE211}"/>
              </a:ext>
            </a:extLst>
          </p:cNvPr>
          <p:cNvSpPr>
            <a:spLocks noGrp="1"/>
          </p:cNvSpPr>
          <p:nvPr>
            <p:ph idx="1"/>
          </p:nvPr>
        </p:nvSpPr>
        <p:spPr>
          <a:xfrm>
            <a:off x="838200" y="1584960"/>
            <a:ext cx="10515600" cy="4592003"/>
          </a:xfrm>
        </p:spPr>
        <p:txBody>
          <a:bodyPr>
            <a:normAutofit fontScale="92500" lnSpcReduction="10000"/>
          </a:bodyPr>
          <a:lstStyle/>
          <a:p>
            <a:pPr marL="0" indent="0" algn="ctr">
              <a:buNone/>
            </a:pPr>
            <a:endParaRPr lang="fr-FR" dirty="0">
              <a:latin typeface="Garamond" panose="02020404030301010803" pitchFamily="18" charset="0"/>
            </a:endParaRPr>
          </a:p>
          <a:p>
            <a:pPr algn="ctr">
              <a:buFont typeface="Wingdings" pitchFamily="2" charset="2"/>
              <a:buChar char="Ø"/>
            </a:pPr>
            <a:r>
              <a:rPr lang="fr-FR" dirty="0">
                <a:solidFill>
                  <a:schemeClr val="accent2">
                    <a:lumMod val="75000"/>
                  </a:schemeClr>
                </a:solidFill>
                <a:latin typeface="Garamond" panose="02020404030301010803" pitchFamily="18" charset="0"/>
              </a:rPr>
              <a:t> Observations d’audiences : </a:t>
            </a:r>
          </a:p>
          <a:p>
            <a:pPr marL="0" indent="0" algn="ctr">
              <a:buNone/>
            </a:pPr>
            <a:r>
              <a:rPr lang="fr-FR" dirty="0">
                <a:latin typeface="Garamond" panose="02020404030301010803" pitchFamily="18" charset="0"/>
              </a:rPr>
              <a:t>5 audiences </a:t>
            </a:r>
            <a:r>
              <a:rPr lang="fr-FR" sz="2200" dirty="0">
                <a:latin typeface="Garamond" panose="02020404030301010803" pitchFamily="18" charset="0"/>
              </a:rPr>
              <a:t>(15 février 2022 → 29 mars 2022)</a:t>
            </a:r>
          </a:p>
          <a:p>
            <a:pPr marL="0" indent="0" algn="ctr">
              <a:buNone/>
            </a:pPr>
            <a:r>
              <a:rPr lang="fr-FR" dirty="0">
                <a:latin typeface="Garamond" panose="02020404030301010803" pitchFamily="18" charset="0"/>
              </a:rPr>
              <a:t>Prises de notes</a:t>
            </a:r>
          </a:p>
          <a:p>
            <a:pPr marL="0" indent="0" algn="ctr">
              <a:buNone/>
            </a:pPr>
            <a:r>
              <a:rPr lang="fr-FR" dirty="0">
                <a:latin typeface="Garamond" panose="02020404030301010803" pitchFamily="18" charset="0"/>
              </a:rPr>
              <a:t>➤ constats de pratiques</a:t>
            </a:r>
          </a:p>
          <a:p>
            <a:pPr algn="ctr"/>
            <a:endParaRPr lang="fr-FR" dirty="0">
              <a:latin typeface="Garamond" panose="02020404030301010803" pitchFamily="18" charset="0"/>
            </a:endParaRPr>
          </a:p>
          <a:p>
            <a:pPr algn="ctr">
              <a:buFont typeface="Wingdings" pitchFamily="2" charset="2"/>
              <a:buChar char="Ø"/>
            </a:pPr>
            <a:r>
              <a:rPr lang="fr-FR" dirty="0">
                <a:solidFill>
                  <a:schemeClr val="accent2">
                    <a:lumMod val="75000"/>
                  </a:schemeClr>
                </a:solidFill>
                <a:latin typeface="Garamond" panose="02020404030301010803" pitchFamily="18" charset="0"/>
              </a:rPr>
              <a:t>Relevé des décisions :</a:t>
            </a:r>
          </a:p>
          <a:p>
            <a:pPr marL="0" indent="0" algn="ctr">
              <a:buNone/>
            </a:pPr>
            <a:r>
              <a:rPr lang="fr-FR" dirty="0">
                <a:latin typeface="Garamond" panose="02020404030301010803" pitchFamily="18" charset="0"/>
              </a:rPr>
              <a:t>188 décisions</a:t>
            </a:r>
            <a:endParaRPr lang="fr-FR" dirty="0">
              <a:solidFill>
                <a:schemeClr val="accent2">
                  <a:lumMod val="75000"/>
                </a:schemeClr>
              </a:solidFill>
              <a:latin typeface="Garamond" panose="02020404030301010803" pitchFamily="18" charset="0"/>
            </a:endParaRPr>
          </a:p>
          <a:p>
            <a:pPr marL="0" indent="0" algn="ctr">
              <a:buNone/>
            </a:pPr>
            <a:r>
              <a:rPr lang="fr-FR" dirty="0">
                <a:latin typeface="Garamond" panose="02020404030301010803" pitchFamily="18" charset="0"/>
              </a:rPr>
              <a:t>Grille d’analyse décisions rendues</a:t>
            </a:r>
          </a:p>
          <a:p>
            <a:pPr marL="0" indent="0" algn="ctr">
              <a:buNone/>
            </a:pPr>
            <a:r>
              <a:rPr lang="fr-FR" dirty="0">
                <a:latin typeface="Garamond" panose="02020404030301010803" pitchFamily="18" charset="0"/>
              </a:rPr>
              <a:t>➤ données chiffrées</a:t>
            </a:r>
          </a:p>
        </p:txBody>
      </p:sp>
    </p:spTree>
    <p:extLst>
      <p:ext uri="{BB962C8B-B14F-4D97-AF65-F5344CB8AC3E}">
        <p14:creationId xmlns:p14="http://schemas.microsoft.com/office/powerpoint/2010/main" val="2213562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777E57D-6A88-4B5B-A068-2BA7FF4E8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DDB9022-B729-79D1-2EEC-F40DC404A8B7}"/>
              </a:ext>
            </a:extLst>
          </p:cNvPr>
          <p:cNvSpPr>
            <a:spLocks noGrp="1"/>
          </p:cNvSpPr>
          <p:nvPr>
            <p:ph type="title"/>
          </p:nvPr>
        </p:nvSpPr>
        <p:spPr>
          <a:xfrm>
            <a:off x="841248" y="502920"/>
            <a:ext cx="10509504" cy="1975104"/>
          </a:xfrm>
        </p:spPr>
        <p:txBody>
          <a:bodyPr anchor="b">
            <a:normAutofit/>
          </a:bodyPr>
          <a:lstStyle/>
          <a:p>
            <a:r>
              <a:rPr lang="fr-FR" sz="5400" dirty="0">
                <a:latin typeface="Garamond" panose="02020404030301010803" pitchFamily="18" charset="0"/>
              </a:rPr>
              <a:t>Constats quant aux </a:t>
            </a:r>
            <a:r>
              <a:rPr lang="fr-FR" sz="5400" dirty="0" err="1">
                <a:latin typeface="Garamond" panose="02020404030301010803" pitchFamily="18" charset="0"/>
              </a:rPr>
              <a:t>prévenu.e.s</a:t>
            </a:r>
            <a:endParaRPr lang="fr-FR" sz="5400" dirty="0">
              <a:latin typeface="Garamond" panose="02020404030301010803" pitchFamily="18" charset="0"/>
            </a:endParaRPr>
          </a:p>
        </p:txBody>
      </p:sp>
      <p:sp>
        <p:nvSpPr>
          <p:cNvPr id="10" name="Rectangle 9">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Rectangle 11">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289407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Espace réservé du contenu 2">
            <a:extLst>
              <a:ext uri="{FF2B5EF4-FFF2-40B4-BE49-F238E27FC236}">
                <a16:creationId xmlns:a16="http://schemas.microsoft.com/office/drawing/2014/main" id="{979C8FF3-DB6F-4B25-C007-A4552145F8B8}"/>
              </a:ext>
            </a:extLst>
          </p:cNvPr>
          <p:cNvSpPr>
            <a:spLocks noGrp="1"/>
          </p:cNvSpPr>
          <p:nvPr>
            <p:ph idx="1"/>
          </p:nvPr>
        </p:nvSpPr>
        <p:spPr>
          <a:xfrm>
            <a:off x="841248" y="2980944"/>
            <a:ext cx="10509504" cy="3651504"/>
          </a:xfrm>
        </p:spPr>
        <p:txBody>
          <a:bodyPr>
            <a:normAutofit/>
          </a:bodyPr>
          <a:lstStyle/>
          <a:p>
            <a:pPr algn="ctr">
              <a:buFont typeface="Wingdings" pitchFamily="2" charset="2"/>
              <a:buChar char="Ø"/>
            </a:pPr>
            <a:r>
              <a:rPr lang="fr-FR" sz="2200" dirty="0"/>
              <a:t> </a:t>
            </a:r>
            <a:r>
              <a:rPr lang="fr-FR" dirty="0">
                <a:latin typeface="Garamond" panose="02020404030301010803" pitchFamily="18" charset="0"/>
              </a:rPr>
              <a:t>Public jeune</a:t>
            </a:r>
          </a:p>
          <a:p>
            <a:pPr marL="0" indent="0" algn="ctr">
              <a:buNone/>
            </a:pPr>
            <a:r>
              <a:rPr lang="fr-FR" sz="2200" dirty="0">
                <a:solidFill>
                  <a:schemeClr val="accent2">
                    <a:lumMod val="75000"/>
                  </a:schemeClr>
                </a:solidFill>
                <a:latin typeface="Garamond" panose="02020404030301010803" pitchFamily="18" charset="0"/>
              </a:rPr>
              <a:t>18-25 ans : 57,5% </a:t>
            </a:r>
          </a:p>
          <a:p>
            <a:pPr marL="0" indent="0" algn="ctr">
              <a:buNone/>
            </a:pPr>
            <a:endParaRPr lang="fr-FR" sz="2200" dirty="0">
              <a:solidFill>
                <a:schemeClr val="accent2">
                  <a:lumMod val="75000"/>
                </a:schemeClr>
              </a:solidFill>
              <a:latin typeface="Garamond" panose="02020404030301010803" pitchFamily="18" charset="0"/>
            </a:endParaRPr>
          </a:p>
          <a:p>
            <a:pPr algn="ctr">
              <a:buFont typeface="Wingdings" pitchFamily="2" charset="2"/>
              <a:buChar char="Ø"/>
            </a:pPr>
            <a:r>
              <a:rPr lang="fr-FR" dirty="0" err="1">
                <a:latin typeface="Garamond" panose="02020404030301010803" pitchFamily="18" charset="0"/>
              </a:rPr>
              <a:t>Prévenu.e.s</a:t>
            </a:r>
            <a:r>
              <a:rPr lang="fr-FR" dirty="0">
                <a:latin typeface="Garamond" panose="02020404030301010803" pitchFamily="18" charset="0"/>
              </a:rPr>
              <a:t> souvent </a:t>
            </a:r>
            <a:r>
              <a:rPr lang="fr-FR" dirty="0" err="1">
                <a:latin typeface="Garamond" panose="02020404030301010803" pitchFamily="18" charset="0"/>
              </a:rPr>
              <a:t>seul.e.s</a:t>
            </a:r>
            <a:endParaRPr lang="fr-FR" dirty="0">
              <a:latin typeface="Garamond" panose="02020404030301010803" pitchFamily="18" charset="0"/>
            </a:endParaRPr>
          </a:p>
          <a:p>
            <a:pPr marL="0" indent="0" algn="ctr">
              <a:buNone/>
            </a:pPr>
            <a:r>
              <a:rPr lang="fr-FR" sz="2200" dirty="0">
                <a:solidFill>
                  <a:schemeClr val="accent2">
                    <a:lumMod val="75000"/>
                  </a:schemeClr>
                </a:solidFill>
                <a:latin typeface="Garamond" panose="02020404030301010803" pitchFamily="18" charset="0"/>
              </a:rPr>
              <a:t>38% des cas (12% avec </a:t>
            </a:r>
            <a:r>
              <a:rPr lang="fr-FR" sz="2200" dirty="0" err="1">
                <a:solidFill>
                  <a:schemeClr val="accent2">
                    <a:lumMod val="75000"/>
                  </a:schemeClr>
                </a:solidFill>
                <a:latin typeface="Garamond" panose="02020404030301010803" pitchFamily="18" charset="0"/>
              </a:rPr>
              <a:t>avocat.e</a:t>
            </a:r>
            <a:r>
              <a:rPr lang="fr-FR" sz="2200" dirty="0">
                <a:solidFill>
                  <a:schemeClr val="accent2">
                    <a:lumMod val="75000"/>
                  </a:schemeClr>
                </a:solidFill>
                <a:latin typeface="Garamond" panose="02020404030301010803" pitchFamily="18" charset="0"/>
              </a:rPr>
              <a:t> – 7% </a:t>
            </a:r>
            <a:r>
              <a:rPr lang="fr-FR" sz="2200" dirty="0" err="1">
                <a:solidFill>
                  <a:schemeClr val="accent2">
                    <a:lumMod val="75000"/>
                  </a:schemeClr>
                </a:solidFill>
                <a:latin typeface="Garamond" panose="02020404030301010803" pitchFamily="18" charset="0"/>
              </a:rPr>
              <a:t>avocat.e</a:t>
            </a:r>
            <a:r>
              <a:rPr lang="fr-FR" sz="2200" dirty="0">
                <a:solidFill>
                  <a:schemeClr val="accent2">
                    <a:lumMod val="75000"/>
                  </a:schemeClr>
                </a:solidFill>
                <a:latin typeface="Garamond" panose="02020404030301010803" pitchFamily="18" charset="0"/>
              </a:rPr>
              <a:t> </a:t>
            </a:r>
            <a:r>
              <a:rPr lang="fr-FR" sz="2200" dirty="0" err="1">
                <a:solidFill>
                  <a:schemeClr val="accent2">
                    <a:lumMod val="75000"/>
                  </a:schemeClr>
                </a:solidFill>
                <a:latin typeface="Garamond" panose="02020404030301010803" pitchFamily="18" charset="0"/>
              </a:rPr>
              <a:t>seul.e</a:t>
            </a:r>
            <a:r>
              <a:rPr lang="fr-FR" sz="2200" dirty="0">
                <a:solidFill>
                  <a:schemeClr val="accent2">
                    <a:lumMod val="75000"/>
                  </a:schemeClr>
                </a:solidFill>
                <a:latin typeface="Garamond" panose="02020404030301010803" pitchFamily="18" charset="0"/>
              </a:rPr>
              <a:t>)</a:t>
            </a:r>
          </a:p>
          <a:p>
            <a:pPr marL="0" indent="0" algn="ctr">
              <a:buNone/>
            </a:pPr>
            <a:endParaRPr lang="fr-FR" sz="2200" dirty="0">
              <a:solidFill>
                <a:schemeClr val="accent2">
                  <a:lumMod val="75000"/>
                </a:schemeClr>
              </a:solidFill>
              <a:latin typeface="Garamond" panose="02020404030301010803" pitchFamily="18" charset="0"/>
            </a:endParaRPr>
          </a:p>
          <a:p>
            <a:pPr algn="ctr">
              <a:buFont typeface="Wingdings" pitchFamily="2" charset="2"/>
              <a:buChar char="Ø"/>
            </a:pPr>
            <a:r>
              <a:rPr lang="fr-FR" dirty="0">
                <a:latin typeface="Garamond" panose="02020404030301010803" pitchFamily="18" charset="0"/>
              </a:rPr>
              <a:t> Beaucoup de défauts</a:t>
            </a:r>
          </a:p>
          <a:p>
            <a:pPr marL="0" indent="0" algn="ctr">
              <a:buNone/>
            </a:pPr>
            <a:r>
              <a:rPr lang="fr-FR" sz="2200" dirty="0">
                <a:solidFill>
                  <a:schemeClr val="accent2">
                    <a:lumMod val="75000"/>
                  </a:schemeClr>
                </a:solidFill>
                <a:latin typeface="Garamond" panose="02020404030301010803" pitchFamily="18" charset="0"/>
              </a:rPr>
              <a:t>43% de défauts</a:t>
            </a:r>
          </a:p>
          <a:p>
            <a:pPr>
              <a:buFontTx/>
              <a:buChar char="-"/>
            </a:pPr>
            <a:endParaRPr lang="fr-FR" sz="2200" dirty="0"/>
          </a:p>
          <a:p>
            <a:pPr>
              <a:buFontTx/>
              <a:buChar char="-"/>
            </a:pPr>
            <a:endParaRPr lang="fr-FR" sz="2200" dirty="0"/>
          </a:p>
        </p:txBody>
      </p:sp>
    </p:spTree>
    <p:extLst>
      <p:ext uri="{BB962C8B-B14F-4D97-AF65-F5344CB8AC3E}">
        <p14:creationId xmlns:p14="http://schemas.microsoft.com/office/powerpoint/2010/main" val="317705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8B4F2632-FA27-BF3C-DD85-DB25537CA58E}"/>
              </a:ext>
            </a:extLst>
          </p:cNvPr>
          <p:cNvSpPr>
            <a:spLocks noGrp="1"/>
          </p:cNvSpPr>
          <p:nvPr>
            <p:ph type="title"/>
          </p:nvPr>
        </p:nvSpPr>
        <p:spPr>
          <a:xfrm>
            <a:off x="621792" y="1161288"/>
            <a:ext cx="3602736" cy="4526280"/>
          </a:xfrm>
        </p:spPr>
        <p:txBody>
          <a:bodyPr>
            <a:normAutofit/>
          </a:bodyPr>
          <a:lstStyle/>
          <a:p>
            <a:r>
              <a:rPr lang="fr-FR" sz="4000" dirty="0">
                <a:latin typeface="Garamond" panose="02020404030301010803" pitchFamily="18" charset="0"/>
              </a:rPr>
              <a:t>Relevé de décisions : </a:t>
            </a:r>
            <a:br>
              <a:rPr lang="fr-FR" sz="4000" dirty="0">
                <a:latin typeface="Garamond" panose="02020404030301010803" pitchFamily="18" charset="0"/>
              </a:rPr>
            </a:br>
            <a:r>
              <a:rPr lang="fr-FR" sz="4000" dirty="0">
                <a:solidFill>
                  <a:schemeClr val="accent2">
                    <a:lumMod val="75000"/>
                  </a:schemeClr>
                </a:solidFill>
                <a:latin typeface="Garamond" panose="02020404030301010803" pitchFamily="18" charset="0"/>
              </a:rPr>
              <a:t>types de faits</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Espace réservé du contenu 2">
            <a:extLst>
              <a:ext uri="{FF2B5EF4-FFF2-40B4-BE49-F238E27FC236}">
                <a16:creationId xmlns:a16="http://schemas.microsoft.com/office/drawing/2014/main" id="{AD31684E-ECED-D9E2-9215-89402D4CE584}"/>
              </a:ext>
            </a:extLst>
          </p:cNvPr>
          <p:cNvSpPr>
            <a:spLocks noGrp="1"/>
          </p:cNvSpPr>
          <p:nvPr>
            <p:ph idx="1"/>
          </p:nvPr>
        </p:nvSpPr>
        <p:spPr>
          <a:xfrm>
            <a:off x="5434149" y="932688"/>
            <a:ext cx="5916603" cy="4992624"/>
          </a:xfrm>
        </p:spPr>
        <p:txBody>
          <a:bodyPr anchor="ctr">
            <a:normAutofit/>
          </a:bodyPr>
          <a:lstStyle/>
          <a:p>
            <a:pPr marL="0" indent="0">
              <a:buNone/>
            </a:pPr>
            <a:endParaRPr lang="fr-FR" dirty="0">
              <a:latin typeface="Garamond" panose="02020404030301010803" pitchFamily="18" charset="0"/>
            </a:endParaRPr>
          </a:p>
          <a:p>
            <a:pPr>
              <a:buFontTx/>
              <a:buChar char="-"/>
            </a:pPr>
            <a:endParaRPr lang="fr-FR" dirty="0">
              <a:latin typeface="Garamond" panose="02020404030301010803" pitchFamily="18" charset="0"/>
            </a:endParaRPr>
          </a:p>
          <a:p>
            <a:pPr>
              <a:buFontTx/>
              <a:buChar char="-"/>
            </a:pPr>
            <a:endParaRPr lang="fr-FR" sz="2000" dirty="0"/>
          </a:p>
          <a:p>
            <a:pPr>
              <a:buFontTx/>
              <a:buChar char="-"/>
            </a:pPr>
            <a:endParaRPr lang="fr-FR" sz="2000" dirty="0"/>
          </a:p>
        </p:txBody>
      </p:sp>
      <p:graphicFrame>
        <p:nvGraphicFramePr>
          <p:cNvPr id="4" name="Tableau 4">
            <a:extLst>
              <a:ext uri="{FF2B5EF4-FFF2-40B4-BE49-F238E27FC236}">
                <a16:creationId xmlns:a16="http://schemas.microsoft.com/office/drawing/2014/main" id="{0D8B4F3D-4E4D-5BF4-2DFE-5241F4CFF795}"/>
              </a:ext>
            </a:extLst>
          </p:cNvPr>
          <p:cNvGraphicFramePr>
            <a:graphicFrameLocks noGrp="1"/>
          </p:cNvGraphicFramePr>
          <p:nvPr>
            <p:extLst>
              <p:ext uri="{D42A27DB-BD31-4B8C-83A1-F6EECF244321}">
                <p14:modId xmlns:p14="http://schemas.microsoft.com/office/powerpoint/2010/main" val="2698588095"/>
              </p:ext>
            </p:extLst>
          </p:nvPr>
        </p:nvGraphicFramePr>
        <p:xfrm>
          <a:off x="5108448" y="719328"/>
          <a:ext cx="5051552" cy="5693664"/>
        </p:xfrm>
        <a:graphic>
          <a:graphicData uri="http://schemas.openxmlformats.org/drawingml/2006/table">
            <a:tbl>
              <a:tblPr firstRow="1" bandRow="1">
                <a:tableStyleId>{0505E3EF-67EA-436B-97B2-0124C06EBD24}</a:tableStyleId>
              </a:tblPr>
              <a:tblGrid>
                <a:gridCol w="3608832">
                  <a:extLst>
                    <a:ext uri="{9D8B030D-6E8A-4147-A177-3AD203B41FA5}">
                      <a16:colId xmlns:a16="http://schemas.microsoft.com/office/drawing/2014/main" val="4230265455"/>
                    </a:ext>
                  </a:extLst>
                </a:gridCol>
                <a:gridCol w="1442720">
                  <a:extLst>
                    <a:ext uri="{9D8B030D-6E8A-4147-A177-3AD203B41FA5}">
                      <a16:colId xmlns:a16="http://schemas.microsoft.com/office/drawing/2014/main" val="1803814775"/>
                    </a:ext>
                  </a:extLst>
                </a:gridCol>
              </a:tblGrid>
              <a:tr h="948944">
                <a:tc>
                  <a:txBody>
                    <a:bodyPr/>
                    <a:lstStyle/>
                    <a:p>
                      <a:endParaRPr lang="fr-FR" dirty="0">
                        <a:latin typeface="Garamond" panose="02020404030301010803" pitchFamily="18" charset="0"/>
                      </a:endParaRPr>
                    </a:p>
                    <a:p>
                      <a:r>
                        <a:rPr lang="fr-FR" dirty="0">
                          <a:latin typeface="Garamond" panose="02020404030301010803" pitchFamily="18" charset="0"/>
                        </a:rPr>
                        <a:t>Interdictions de rassemblement</a:t>
                      </a:r>
                    </a:p>
                  </a:txBody>
                  <a:tcPr/>
                </a:tc>
                <a:tc>
                  <a:txBody>
                    <a:bodyPr/>
                    <a:lstStyle/>
                    <a:p>
                      <a:pPr algn="ctr"/>
                      <a:endParaRPr lang="fr-FR" dirty="0">
                        <a:latin typeface="Garamond" panose="02020404030301010803" pitchFamily="18" charset="0"/>
                      </a:endParaRPr>
                    </a:p>
                    <a:p>
                      <a:pPr algn="ctr"/>
                      <a:r>
                        <a:rPr lang="fr-FR" dirty="0">
                          <a:latin typeface="Garamond" panose="02020404030301010803" pitchFamily="18" charset="0"/>
                        </a:rPr>
                        <a:t>158</a:t>
                      </a:r>
                    </a:p>
                  </a:txBody>
                  <a:tcPr/>
                </a:tc>
                <a:extLst>
                  <a:ext uri="{0D108BD9-81ED-4DB2-BD59-A6C34878D82A}">
                    <a16:rowId xmlns:a16="http://schemas.microsoft.com/office/drawing/2014/main" val="3061678022"/>
                  </a:ext>
                </a:extLst>
              </a:tr>
              <a:tr h="948944">
                <a:tc>
                  <a:txBody>
                    <a:bodyPr/>
                    <a:lstStyle/>
                    <a:p>
                      <a:endParaRPr lang="fr-FR" dirty="0">
                        <a:latin typeface="Garamond" panose="02020404030301010803" pitchFamily="18" charset="0"/>
                      </a:endParaRPr>
                    </a:p>
                    <a:p>
                      <a:r>
                        <a:rPr lang="fr-FR" dirty="0">
                          <a:latin typeface="Garamond" panose="02020404030301010803" pitchFamily="18" charset="0"/>
                        </a:rPr>
                        <a:t>Non-port du masque</a:t>
                      </a:r>
                    </a:p>
                  </a:txBody>
                  <a:tcPr/>
                </a:tc>
                <a:tc>
                  <a:txBody>
                    <a:bodyPr/>
                    <a:lstStyle/>
                    <a:p>
                      <a:pPr algn="ctr"/>
                      <a:endParaRPr lang="fr-FR" dirty="0">
                        <a:latin typeface="Garamond" panose="02020404030301010803" pitchFamily="18" charset="0"/>
                      </a:endParaRPr>
                    </a:p>
                    <a:p>
                      <a:pPr algn="ctr"/>
                      <a:r>
                        <a:rPr lang="fr-FR" dirty="0">
                          <a:latin typeface="Garamond" panose="02020404030301010803" pitchFamily="18" charset="0"/>
                        </a:rPr>
                        <a:t> 30</a:t>
                      </a:r>
                    </a:p>
                  </a:txBody>
                  <a:tcPr/>
                </a:tc>
                <a:extLst>
                  <a:ext uri="{0D108BD9-81ED-4DB2-BD59-A6C34878D82A}">
                    <a16:rowId xmlns:a16="http://schemas.microsoft.com/office/drawing/2014/main" val="1738143280"/>
                  </a:ext>
                </a:extLst>
              </a:tr>
              <a:tr h="948944">
                <a:tc>
                  <a:txBody>
                    <a:bodyPr/>
                    <a:lstStyle/>
                    <a:p>
                      <a:endParaRPr lang="fr-FR" dirty="0">
                        <a:latin typeface="Garamond" panose="02020404030301010803" pitchFamily="18" charset="0"/>
                      </a:endParaRPr>
                    </a:p>
                    <a:p>
                      <a:r>
                        <a:rPr lang="fr-FR" dirty="0">
                          <a:latin typeface="Garamond" panose="02020404030301010803" pitchFamily="18" charset="0"/>
                        </a:rPr>
                        <a:t>Non-respect du couvre-feu</a:t>
                      </a:r>
                    </a:p>
                  </a:txBody>
                  <a:tcPr/>
                </a:tc>
                <a:tc>
                  <a:txBody>
                    <a:bodyPr/>
                    <a:lstStyle/>
                    <a:p>
                      <a:pPr algn="ctr"/>
                      <a:endParaRPr lang="fr-FR" dirty="0">
                        <a:latin typeface="Garamond" panose="02020404030301010803" pitchFamily="18" charset="0"/>
                      </a:endParaRPr>
                    </a:p>
                    <a:p>
                      <a:pPr algn="ctr"/>
                      <a:r>
                        <a:rPr lang="fr-FR" dirty="0">
                          <a:latin typeface="Garamond" panose="02020404030301010803" pitchFamily="18" charset="0"/>
                        </a:rPr>
                        <a:t>11</a:t>
                      </a:r>
                    </a:p>
                  </a:txBody>
                  <a:tcPr/>
                </a:tc>
                <a:extLst>
                  <a:ext uri="{0D108BD9-81ED-4DB2-BD59-A6C34878D82A}">
                    <a16:rowId xmlns:a16="http://schemas.microsoft.com/office/drawing/2014/main" val="673090719"/>
                  </a:ext>
                </a:extLst>
              </a:tr>
              <a:tr h="948944">
                <a:tc>
                  <a:txBody>
                    <a:bodyPr/>
                    <a:lstStyle/>
                    <a:p>
                      <a:endParaRPr lang="fr-FR" dirty="0">
                        <a:latin typeface="Garamond" panose="02020404030301010803" pitchFamily="18" charset="0"/>
                      </a:endParaRPr>
                    </a:p>
                    <a:p>
                      <a:r>
                        <a:rPr lang="fr-FR" dirty="0">
                          <a:latin typeface="Garamond" panose="02020404030301010803" pitchFamily="18" charset="0"/>
                        </a:rPr>
                        <a:t>Obligation de rester chez soi</a:t>
                      </a:r>
                    </a:p>
                  </a:txBody>
                  <a:tcPr/>
                </a:tc>
                <a:tc>
                  <a:txBody>
                    <a:bodyPr/>
                    <a:lstStyle/>
                    <a:p>
                      <a:pPr algn="ctr"/>
                      <a:endParaRPr lang="fr-FR" dirty="0">
                        <a:latin typeface="Garamond" panose="02020404030301010803" pitchFamily="18" charset="0"/>
                      </a:endParaRPr>
                    </a:p>
                    <a:p>
                      <a:pPr algn="ctr"/>
                      <a:r>
                        <a:rPr lang="fr-FR" dirty="0">
                          <a:latin typeface="Garamond" panose="02020404030301010803" pitchFamily="18" charset="0"/>
                        </a:rPr>
                        <a:t>5</a:t>
                      </a:r>
                    </a:p>
                  </a:txBody>
                  <a:tcPr/>
                </a:tc>
                <a:extLst>
                  <a:ext uri="{0D108BD9-81ED-4DB2-BD59-A6C34878D82A}">
                    <a16:rowId xmlns:a16="http://schemas.microsoft.com/office/drawing/2014/main" val="1239321163"/>
                  </a:ext>
                </a:extLst>
              </a:tr>
              <a:tr h="948944">
                <a:tc>
                  <a:txBody>
                    <a:bodyPr/>
                    <a:lstStyle/>
                    <a:p>
                      <a:endParaRPr lang="fr-FR" dirty="0">
                        <a:latin typeface="Garamond" panose="02020404030301010803" pitchFamily="18" charset="0"/>
                      </a:endParaRPr>
                    </a:p>
                    <a:p>
                      <a:r>
                        <a:rPr lang="fr-FR" dirty="0">
                          <a:latin typeface="Garamond" panose="02020404030301010803" pitchFamily="18" charset="0"/>
                        </a:rPr>
                        <a:t>Non-respect de fermeture d’établissement</a:t>
                      </a:r>
                    </a:p>
                  </a:txBody>
                  <a:tcPr/>
                </a:tc>
                <a:tc>
                  <a:txBody>
                    <a:bodyPr/>
                    <a:lstStyle/>
                    <a:p>
                      <a:pPr algn="ctr"/>
                      <a:endParaRPr lang="fr-FR" dirty="0">
                        <a:latin typeface="Garamond" panose="02020404030301010803" pitchFamily="18" charset="0"/>
                      </a:endParaRPr>
                    </a:p>
                    <a:p>
                      <a:pPr algn="ctr"/>
                      <a:r>
                        <a:rPr lang="fr-FR" dirty="0">
                          <a:latin typeface="Garamond" panose="02020404030301010803" pitchFamily="18" charset="0"/>
                        </a:rPr>
                        <a:t>4</a:t>
                      </a:r>
                    </a:p>
                  </a:txBody>
                  <a:tcPr/>
                </a:tc>
                <a:extLst>
                  <a:ext uri="{0D108BD9-81ED-4DB2-BD59-A6C34878D82A}">
                    <a16:rowId xmlns:a16="http://schemas.microsoft.com/office/drawing/2014/main" val="4157110667"/>
                  </a:ext>
                </a:extLst>
              </a:tr>
              <a:tr h="948944">
                <a:tc>
                  <a:txBody>
                    <a:bodyPr/>
                    <a:lstStyle/>
                    <a:p>
                      <a:endParaRPr lang="fr-FR" dirty="0">
                        <a:latin typeface="Garamond" panose="02020404030301010803" pitchFamily="18" charset="0"/>
                      </a:endParaRPr>
                    </a:p>
                    <a:p>
                      <a:r>
                        <a:rPr lang="fr-FR" dirty="0">
                          <a:latin typeface="Garamond" panose="02020404030301010803" pitchFamily="18" charset="0"/>
                        </a:rPr>
                        <a:t>Absence de PLF</a:t>
                      </a:r>
                    </a:p>
                  </a:txBody>
                  <a:tcPr/>
                </a:tc>
                <a:tc>
                  <a:txBody>
                    <a:bodyPr/>
                    <a:lstStyle/>
                    <a:p>
                      <a:pPr algn="ctr"/>
                      <a:endParaRPr lang="fr-FR" dirty="0">
                        <a:latin typeface="Garamond" panose="02020404030301010803" pitchFamily="18" charset="0"/>
                      </a:endParaRPr>
                    </a:p>
                    <a:p>
                      <a:pPr algn="ctr"/>
                      <a:r>
                        <a:rPr lang="fr-FR" dirty="0">
                          <a:latin typeface="Garamond" panose="02020404030301010803" pitchFamily="18" charset="0"/>
                        </a:rPr>
                        <a:t>1</a:t>
                      </a:r>
                    </a:p>
                  </a:txBody>
                  <a:tcPr/>
                </a:tc>
                <a:extLst>
                  <a:ext uri="{0D108BD9-81ED-4DB2-BD59-A6C34878D82A}">
                    <a16:rowId xmlns:a16="http://schemas.microsoft.com/office/drawing/2014/main" val="4141125673"/>
                  </a:ext>
                </a:extLst>
              </a:tr>
            </a:tbl>
          </a:graphicData>
        </a:graphic>
      </p:graphicFrame>
    </p:spTree>
    <p:extLst>
      <p:ext uri="{BB962C8B-B14F-4D97-AF65-F5344CB8AC3E}">
        <p14:creationId xmlns:p14="http://schemas.microsoft.com/office/powerpoint/2010/main" val="3860043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09907DC0-79F1-B82A-5B84-10C330AF9B80}"/>
              </a:ext>
            </a:extLst>
          </p:cNvPr>
          <p:cNvSpPr>
            <a:spLocks noGrp="1"/>
          </p:cNvSpPr>
          <p:nvPr>
            <p:ph type="title"/>
          </p:nvPr>
        </p:nvSpPr>
        <p:spPr>
          <a:xfrm>
            <a:off x="390144" y="1161288"/>
            <a:ext cx="3834384" cy="4526280"/>
          </a:xfrm>
        </p:spPr>
        <p:txBody>
          <a:bodyPr>
            <a:normAutofit/>
          </a:bodyPr>
          <a:lstStyle/>
          <a:p>
            <a:r>
              <a:rPr lang="fr-FR" sz="4000" dirty="0">
                <a:latin typeface="Garamond" panose="02020404030301010803" pitchFamily="18" charset="0"/>
              </a:rPr>
              <a:t>Observations d’audiences : </a:t>
            </a:r>
            <a:r>
              <a:rPr lang="fr-FR" sz="4000" dirty="0">
                <a:solidFill>
                  <a:schemeClr val="accent2">
                    <a:lumMod val="75000"/>
                  </a:schemeClr>
                </a:solidFill>
                <a:latin typeface="Garamond" panose="02020404030301010803" pitchFamily="18" charset="0"/>
              </a:rPr>
              <a:t>constats</a:t>
            </a:r>
            <a:endParaRPr lang="fr-FR" sz="4000" dirty="0">
              <a:solidFill>
                <a:schemeClr val="accent2">
                  <a:lumMod val="75000"/>
                </a:schemeClr>
              </a:solidFill>
            </a:endParaRP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Espace réservé du contenu 2">
            <a:extLst>
              <a:ext uri="{FF2B5EF4-FFF2-40B4-BE49-F238E27FC236}">
                <a16:creationId xmlns:a16="http://schemas.microsoft.com/office/drawing/2014/main" id="{21B9B679-0BC5-5F82-F141-73BC07F0E0BF}"/>
              </a:ext>
            </a:extLst>
          </p:cNvPr>
          <p:cNvSpPr>
            <a:spLocks noGrp="1"/>
          </p:cNvSpPr>
          <p:nvPr>
            <p:ph idx="1"/>
          </p:nvPr>
        </p:nvSpPr>
        <p:spPr>
          <a:xfrm>
            <a:off x="5434149" y="932688"/>
            <a:ext cx="5916603" cy="4992624"/>
          </a:xfrm>
        </p:spPr>
        <p:txBody>
          <a:bodyPr anchor="ctr">
            <a:normAutofit/>
          </a:bodyPr>
          <a:lstStyle/>
          <a:p>
            <a:pPr>
              <a:buFontTx/>
              <a:buChar char="-"/>
            </a:pPr>
            <a:endParaRPr lang="fr-FR" dirty="0">
              <a:latin typeface="Garamond" panose="02020404030301010803" pitchFamily="18" charset="0"/>
            </a:endParaRPr>
          </a:p>
          <a:p>
            <a:pPr>
              <a:buFont typeface="Wingdings" pitchFamily="2" charset="2"/>
              <a:buChar char="Ø"/>
            </a:pPr>
            <a:r>
              <a:rPr lang="fr-FR" dirty="0">
                <a:latin typeface="Garamond" panose="02020404030301010803" pitchFamily="18" charset="0"/>
              </a:rPr>
              <a:t>Dossiers traités individuellement</a:t>
            </a:r>
          </a:p>
          <a:p>
            <a:pPr marL="0" indent="0">
              <a:buNone/>
            </a:pPr>
            <a:endParaRPr lang="fr-FR" dirty="0">
              <a:latin typeface="Garamond" panose="02020404030301010803" pitchFamily="18" charset="0"/>
            </a:endParaRPr>
          </a:p>
          <a:p>
            <a:pPr>
              <a:buFont typeface="Wingdings" pitchFamily="2" charset="2"/>
              <a:buChar char="Ø"/>
            </a:pPr>
            <a:r>
              <a:rPr lang="fr-FR" dirty="0">
                <a:latin typeface="Garamond" panose="02020404030301010803" pitchFamily="18" charset="0"/>
              </a:rPr>
              <a:t>Pas de vérification systématique de bases légales changeantes </a:t>
            </a:r>
          </a:p>
          <a:p>
            <a:pPr marL="0" indent="0">
              <a:buNone/>
            </a:pPr>
            <a:endParaRPr lang="fr-FR" i="1" dirty="0">
              <a:latin typeface="Garamond" panose="02020404030301010803" pitchFamily="18" charset="0"/>
            </a:endParaRPr>
          </a:p>
          <a:p>
            <a:pPr>
              <a:buFont typeface="Wingdings" pitchFamily="2" charset="2"/>
              <a:buChar char="Ø"/>
            </a:pPr>
            <a:r>
              <a:rPr lang="fr-FR" dirty="0">
                <a:latin typeface="Garamond" panose="02020404030301010803" pitchFamily="18" charset="0"/>
              </a:rPr>
              <a:t>Effets du casier judiciaire</a:t>
            </a:r>
          </a:p>
          <a:p>
            <a:pPr>
              <a:buFontTx/>
              <a:buChar char="-"/>
            </a:pPr>
            <a:endParaRPr lang="fr-FR" dirty="0">
              <a:latin typeface="Garamond" panose="02020404030301010803" pitchFamily="18" charset="0"/>
            </a:endParaRPr>
          </a:p>
          <a:p>
            <a:endParaRPr lang="fr-FR" sz="2000" dirty="0"/>
          </a:p>
        </p:txBody>
      </p:sp>
    </p:spTree>
    <p:extLst>
      <p:ext uri="{BB962C8B-B14F-4D97-AF65-F5344CB8AC3E}">
        <p14:creationId xmlns:p14="http://schemas.microsoft.com/office/powerpoint/2010/main" val="2560874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17517EF-BD4D-4055-BDB4-A322C5356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53" y="304802"/>
            <a:ext cx="11097349" cy="1573149"/>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8B4F2632-FA27-BF3C-DD85-DB25537CA58E}"/>
              </a:ext>
            </a:extLst>
          </p:cNvPr>
          <p:cNvSpPr>
            <a:spLocks noGrp="1"/>
          </p:cNvSpPr>
          <p:nvPr>
            <p:ph type="title"/>
          </p:nvPr>
        </p:nvSpPr>
        <p:spPr>
          <a:xfrm>
            <a:off x="901690" y="405575"/>
            <a:ext cx="6430414" cy="1371600"/>
          </a:xfrm>
        </p:spPr>
        <p:txBody>
          <a:bodyPr vert="horz" lIns="91440" tIns="45720" rIns="91440" bIns="45720" rtlCol="0" anchor="ctr">
            <a:normAutofit/>
          </a:bodyPr>
          <a:lstStyle/>
          <a:p>
            <a:r>
              <a:rPr lang="en-US" sz="4000" kern="1200" dirty="0" err="1">
                <a:solidFill>
                  <a:schemeClr val="tx1"/>
                </a:solidFill>
                <a:latin typeface="Garamond" panose="02020404030301010803" pitchFamily="18" charset="0"/>
              </a:rPr>
              <a:t>Décisions</a:t>
            </a:r>
            <a:r>
              <a:rPr lang="en-US" sz="4000" kern="1200" dirty="0">
                <a:solidFill>
                  <a:schemeClr val="tx1"/>
                </a:solidFill>
                <a:latin typeface="Garamond" panose="02020404030301010803" pitchFamily="18" charset="0"/>
              </a:rPr>
              <a:t> </a:t>
            </a:r>
            <a:r>
              <a:rPr lang="en-US" sz="4000" kern="1200" dirty="0" err="1">
                <a:solidFill>
                  <a:schemeClr val="tx1"/>
                </a:solidFill>
                <a:latin typeface="Garamond" panose="02020404030301010803" pitchFamily="18" charset="0"/>
              </a:rPr>
              <a:t>rendues</a:t>
            </a:r>
            <a:endParaRPr lang="en-US" sz="4000" kern="1200" dirty="0">
              <a:solidFill>
                <a:schemeClr val="tx1"/>
              </a:solidFill>
              <a:latin typeface="Garamond" panose="02020404030301010803" pitchFamily="18" charset="0"/>
            </a:endParaRPr>
          </a:p>
        </p:txBody>
      </p:sp>
      <p:sp>
        <p:nvSpPr>
          <p:cNvPr id="20" name="Rectangle 19">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784" y="76442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2" name="Rectangle 21">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126032" y="1067264"/>
            <a:ext cx="1021458"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4" name="Tableau 4">
            <a:extLst>
              <a:ext uri="{FF2B5EF4-FFF2-40B4-BE49-F238E27FC236}">
                <a16:creationId xmlns:a16="http://schemas.microsoft.com/office/drawing/2014/main" id="{EC758DFE-FB8B-DB42-DAC3-CF0820E5EE5C}"/>
              </a:ext>
            </a:extLst>
          </p:cNvPr>
          <p:cNvGraphicFramePr>
            <a:graphicFrameLocks noGrp="1"/>
          </p:cNvGraphicFramePr>
          <p:nvPr>
            <p:ph idx="1"/>
            <p:extLst>
              <p:ext uri="{D42A27DB-BD31-4B8C-83A1-F6EECF244321}">
                <p14:modId xmlns:p14="http://schemas.microsoft.com/office/powerpoint/2010/main" val="420444092"/>
              </p:ext>
            </p:extLst>
          </p:nvPr>
        </p:nvGraphicFramePr>
        <p:xfrm>
          <a:off x="2347966" y="2091095"/>
          <a:ext cx="7499534" cy="4206240"/>
        </p:xfrm>
        <a:graphic>
          <a:graphicData uri="http://schemas.openxmlformats.org/drawingml/2006/table">
            <a:tbl>
              <a:tblPr firstRow="1" bandRow="1">
                <a:tableStyleId>{8799B23B-EC83-4686-B30A-512413B5E67A}</a:tableStyleId>
              </a:tblPr>
              <a:tblGrid>
                <a:gridCol w="6234154">
                  <a:extLst>
                    <a:ext uri="{9D8B030D-6E8A-4147-A177-3AD203B41FA5}">
                      <a16:colId xmlns:a16="http://schemas.microsoft.com/office/drawing/2014/main" val="217693669"/>
                    </a:ext>
                  </a:extLst>
                </a:gridCol>
                <a:gridCol w="1265380">
                  <a:extLst>
                    <a:ext uri="{9D8B030D-6E8A-4147-A177-3AD203B41FA5}">
                      <a16:colId xmlns:a16="http://schemas.microsoft.com/office/drawing/2014/main" val="2719024828"/>
                    </a:ext>
                  </a:extLst>
                </a:gridCol>
              </a:tblGrid>
              <a:tr h="525780">
                <a:tc>
                  <a:txBody>
                    <a:bodyPr/>
                    <a:lstStyle/>
                    <a:p>
                      <a:pPr algn="ctr"/>
                      <a:r>
                        <a:rPr lang="fr-FR" sz="2600" b="0" dirty="0">
                          <a:latin typeface="Garamond" panose="02020404030301010803" pitchFamily="18" charset="0"/>
                        </a:rPr>
                        <a:t>Acquittements</a:t>
                      </a:r>
                    </a:p>
                  </a:txBody>
                  <a:tcPr marL="99374" marR="99374" marT="49687" marB="49687"/>
                </a:tc>
                <a:tc>
                  <a:txBody>
                    <a:bodyPr/>
                    <a:lstStyle/>
                    <a:p>
                      <a:pPr algn="ctr"/>
                      <a:r>
                        <a:rPr lang="fr-FR" sz="2600" b="0">
                          <a:latin typeface="Garamond" panose="02020404030301010803" pitchFamily="18" charset="0"/>
                        </a:rPr>
                        <a:t>17</a:t>
                      </a:r>
                    </a:p>
                  </a:txBody>
                  <a:tcPr marL="99374" marR="99374" marT="49687" marB="49687"/>
                </a:tc>
                <a:extLst>
                  <a:ext uri="{0D108BD9-81ED-4DB2-BD59-A6C34878D82A}">
                    <a16:rowId xmlns:a16="http://schemas.microsoft.com/office/drawing/2014/main" val="3466692351"/>
                  </a:ext>
                </a:extLst>
              </a:tr>
              <a:tr h="525780">
                <a:tc>
                  <a:txBody>
                    <a:bodyPr/>
                    <a:lstStyle/>
                    <a:p>
                      <a:pPr algn="ctr"/>
                      <a:r>
                        <a:rPr lang="fr-FR" sz="2600" b="0" dirty="0">
                          <a:latin typeface="Garamond" panose="02020404030301010803" pitchFamily="18" charset="0"/>
                        </a:rPr>
                        <a:t>Suspensions du prononcé</a:t>
                      </a:r>
                    </a:p>
                  </a:txBody>
                  <a:tcPr marL="99374" marR="99374" marT="49687" marB="49687"/>
                </a:tc>
                <a:tc>
                  <a:txBody>
                    <a:bodyPr/>
                    <a:lstStyle/>
                    <a:p>
                      <a:pPr algn="ctr"/>
                      <a:r>
                        <a:rPr lang="fr-FR" sz="2600" b="0">
                          <a:latin typeface="Garamond" panose="02020404030301010803" pitchFamily="18" charset="0"/>
                        </a:rPr>
                        <a:t>7</a:t>
                      </a:r>
                    </a:p>
                  </a:txBody>
                  <a:tcPr marL="99374" marR="99374" marT="49687" marB="49687"/>
                </a:tc>
                <a:extLst>
                  <a:ext uri="{0D108BD9-81ED-4DB2-BD59-A6C34878D82A}">
                    <a16:rowId xmlns:a16="http://schemas.microsoft.com/office/drawing/2014/main" val="3358522589"/>
                  </a:ext>
                </a:extLst>
              </a:tr>
              <a:tr h="525780">
                <a:tc>
                  <a:txBody>
                    <a:bodyPr/>
                    <a:lstStyle/>
                    <a:p>
                      <a:pPr algn="ctr"/>
                      <a:r>
                        <a:rPr lang="fr-FR" sz="2600" b="0" dirty="0">
                          <a:latin typeface="Garamond" panose="02020404030301010803" pitchFamily="18" charset="0"/>
                        </a:rPr>
                        <a:t>Peines de travail</a:t>
                      </a:r>
                    </a:p>
                  </a:txBody>
                  <a:tcPr marL="99374" marR="99374" marT="49687" marB="49687"/>
                </a:tc>
                <a:tc>
                  <a:txBody>
                    <a:bodyPr/>
                    <a:lstStyle/>
                    <a:p>
                      <a:pPr algn="ctr"/>
                      <a:r>
                        <a:rPr lang="fr-FR" sz="2600" b="0">
                          <a:latin typeface="Garamond" panose="02020404030301010803" pitchFamily="18" charset="0"/>
                        </a:rPr>
                        <a:t>8</a:t>
                      </a:r>
                    </a:p>
                  </a:txBody>
                  <a:tcPr marL="99374" marR="99374" marT="49687" marB="49687"/>
                </a:tc>
                <a:extLst>
                  <a:ext uri="{0D108BD9-81ED-4DB2-BD59-A6C34878D82A}">
                    <a16:rowId xmlns:a16="http://schemas.microsoft.com/office/drawing/2014/main" val="1103841926"/>
                  </a:ext>
                </a:extLst>
              </a:tr>
              <a:tr h="525780">
                <a:tc>
                  <a:txBody>
                    <a:bodyPr/>
                    <a:lstStyle/>
                    <a:p>
                      <a:pPr algn="ctr"/>
                      <a:r>
                        <a:rPr lang="fr-FR" sz="2600" b="0" dirty="0">
                          <a:latin typeface="Garamond" panose="02020404030301010803" pitchFamily="18" charset="0"/>
                        </a:rPr>
                        <a:t>Amendes avec sursis total</a:t>
                      </a:r>
                    </a:p>
                  </a:txBody>
                  <a:tcPr marL="99374" marR="99374" marT="49687" marB="49687"/>
                </a:tc>
                <a:tc>
                  <a:txBody>
                    <a:bodyPr/>
                    <a:lstStyle/>
                    <a:p>
                      <a:pPr algn="ctr"/>
                      <a:r>
                        <a:rPr lang="fr-FR" sz="2600" b="0">
                          <a:latin typeface="Garamond" panose="02020404030301010803" pitchFamily="18" charset="0"/>
                        </a:rPr>
                        <a:t>10</a:t>
                      </a:r>
                    </a:p>
                  </a:txBody>
                  <a:tcPr marL="99374" marR="99374" marT="49687" marB="49687"/>
                </a:tc>
                <a:extLst>
                  <a:ext uri="{0D108BD9-81ED-4DB2-BD59-A6C34878D82A}">
                    <a16:rowId xmlns:a16="http://schemas.microsoft.com/office/drawing/2014/main" val="2085693030"/>
                  </a:ext>
                </a:extLst>
              </a:tr>
              <a:tr h="525780">
                <a:tc>
                  <a:txBody>
                    <a:bodyPr/>
                    <a:lstStyle/>
                    <a:p>
                      <a:pPr algn="ctr"/>
                      <a:r>
                        <a:rPr lang="fr-FR" sz="2600" b="0" dirty="0">
                          <a:latin typeface="Garamond" panose="02020404030301010803" pitchFamily="18" charset="0"/>
                        </a:rPr>
                        <a:t>Amendes avec sursis partiel</a:t>
                      </a:r>
                    </a:p>
                  </a:txBody>
                  <a:tcPr marL="99374" marR="99374" marT="49687" marB="49687"/>
                </a:tc>
                <a:tc>
                  <a:txBody>
                    <a:bodyPr/>
                    <a:lstStyle/>
                    <a:p>
                      <a:pPr algn="ctr"/>
                      <a:r>
                        <a:rPr lang="fr-FR" sz="2600" b="0">
                          <a:latin typeface="Garamond" panose="02020404030301010803" pitchFamily="18" charset="0"/>
                        </a:rPr>
                        <a:t>58</a:t>
                      </a:r>
                    </a:p>
                  </a:txBody>
                  <a:tcPr marL="99374" marR="99374" marT="49687" marB="49687"/>
                </a:tc>
                <a:extLst>
                  <a:ext uri="{0D108BD9-81ED-4DB2-BD59-A6C34878D82A}">
                    <a16:rowId xmlns:a16="http://schemas.microsoft.com/office/drawing/2014/main" val="1200499731"/>
                  </a:ext>
                </a:extLst>
              </a:tr>
              <a:tr h="525780">
                <a:tc>
                  <a:txBody>
                    <a:bodyPr/>
                    <a:lstStyle/>
                    <a:p>
                      <a:pPr algn="ctr"/>
                      <a:r>
                        <a:rPr lang="fr-FR" sz="2600" b="0" dirty="0">
                          <a:latin typeface="Garamond" panose="02020404030301010803" pitchFamily="18" charset="0"/>
                        </a:rPr>
                        <a:t>Amendes sans sursis</a:t>
                      </a:r>
                    </a:p>
                  </a:txBody>
                  <a:tcPr marL="99374" marR="99374" marT="49687" marB="49687"/>
                </a:tc>
                <a:tc>
                  <a:txBody>
                    <a:bodyPr/>
                    <a:lstStyle/>
                    <a:p>
                      <a:pPr algn="ctr"/>
                      <a:r>
                        <a:rPr lang="fr-FR" sz="2600" b="0">
                          <a:latin typeface="Garamond" panose="02020404030301010803" pitchFamily="18" charset="0"/>
                        </a:rPr>
                        <a:t>81</a:t>
                      </a:r>
                    </a:p>
                  </a:txBody>
                  <a:tcPr marL="99374" marR="99374" marT="49687" marB="49687"/>
                </a:tc>
                <a:extLst>
                  <a:ext uri="{0D108BD9-81ED-4DB2-BD59-A6C34878D82A}">
                    <a16:rowId xmlns:a16="http://schemas.microsoft.com/office/drawing/2014/main" val="563979030"/>
                  </a:ext>
                </a:extLst>
              </a:tr>
              <a:tr h="525780">
                <a:tc>
                  <a:txBody>
                    <a:bodyPr/>
                    <a:lstStyle/>
                    <a:p>
                      <a:pPr algn="ctr"/>
                      <a:r>
                        <a:rPr lang="fr-FR" sz="2600" b="0" dirty="0">
                          <a:latin typeface="Garamond" panose="02020404030301010803" pitchFamily="18" charset="0"/>
                        </a:rPr>
                        <a:t>Prison</a:t>
                      </a:r>
                    </a:p>
                  </a:txBody>
                  <a:tcPr marL="99374" marR="99374" marT="49687" marB="49687"/>
                </a:tc>
                <a:tc>
                  <a:txBody>
                    <a:bodyPr/>
                    <a:lstStyle/>
                    <a:p>
                      <a:pPr algn="ctr"/>
                      <a:r>
                        <a:rPr lang="fr-FR" sz="2600" b="0" dirty="0">
                          <a:latin typeface="Garamond" panose="02020404030301010803" pitchFamily="18" charset="0"/>
                        </a:rPr>
                        <a:t>1</a:t>
                      </a:r>
                    </a:p>
                  </a:txBody>
                  <a:tcPr marL="99374" marR="99374" marT="49687" marB="49687"/>
                </a:tc>
                <a:extLst>
                  <a:ext uri="{0D108BD9-81ED-4DB2-BD59-A6C34878D82A}">
                    <a16:rowId xmlns:a16="http://schemas.microsoft.com/office/drawing/2014/main" val="1866708098"/>
                  </a:ext>
                </a:extLst>
              </a:tr>
              <a:tr h="525780">
                <a:tc>
                  <a:txBody>
                    <a:bodyPr/>
                    <a:lstStyle/>
                    <a:p>
                      <a:pPr algn="ctr"/>
                      <a:r>
                        <a:rPr lang="fr-FR" sz="2600" b="0" dirty="0">
                          <a:latin typeface="Garamond" panose="02020404030301010803" pitchFamily="18" charset="0"/>
                        </a:rPr>
                        <a:t>Poursuites irrecevables</a:t>
                      </a:r>
                    </a:p>
                  </a:txBody>
                  <a:tcPr marL="99374" marR="99374" marT="49687" marB="49687"/>
                </a:tc>
                <a:tc>
                  <a:txBody>
                    <a:bodyPr/>
                    <a:lstStyle/>
                    <a:p>
                      <a:pPr algn="ctr"/>
                      <a:r>
                        <a:rPr lang="fr-FR" sz="2600" b="0" dirty="0">
                          <a:latin typeface="Garamond" panose="02020404030301010803" pitchFamily="18" charset="0"/>
                        </a:rPr>
                        <a:t>6</a:t>
                      </a:r>
                    </a:p>
                  </a:txBody>
                  <a:tcPr marL="99374" marR="99374" marT="49687" marB="49687"/>
                </a:tc>
                <a:extLst>
                  <a:ext uri="{0D108BD9-81ED-4DB2-BD59-A6C34878D82A}">
                    <a16:rowId xmlns:a16="http://schemas.microsoft.com/office/drawing/2014/main" val="788359652"/>
                  </a:ext>
                </a:extLst>
              </a:tr>
            </a:tbl>
          </a:graphicData>
        </a:graphic>
      </p:graphicFrame>
      <p:sp>
        <p:nvSpPr>
          <p:cNvPr id="5" name="ZoneTexte 4">
            <a:extLst>
              <a:ext uri="{FF2B5EF4-FFF2-40B4-BE49-F238E27FC236}">
                <a16:creationId xmlns:a16="http://schemas.microsoft.com/office/drawing/2014/main" id="{E1B47833-19D5-D458-7EC7-356DA1C04357}"/>
              </a:ext>
            </a:extLst>
          </p:cNvPr>
          <p:cNvSpPr txBox="1"/>
          <p:nvPr/>
        </p:nvSpPr>
        <p:spPr>
          <a:xfrm>
            <a:off x="8449056" y="1024128"/>
            <a:ext cx="2010743" cy="369332"/>
          </a:xfrm>
          <a:prstGeom prst="rect">
            <a:avLst/>
          </a:prstGeom>
          <a:noFill/>
        </p:spPr>
        <p:txBody>
          <a:bodyPr wrap="none" rtlCol="0">
            <a:spAutoFit/>
          </a:bodyPr>
          <a:lstStyle/>
          <a:p>
            <a:r>
              <a:rPr lang="fr-FR" dirty="0">
                <a:latin typeface="Garamond" panose="02020404030301010803" pitchFamily="18" charset="0"/>
              </a:rPr>
              <a:t>Total : 188 décisions</a:t>
            </a:r>
          </a:p>
        </p:txBody>
      </p:sp>
    </p:spTree>
    <p:extLst>
      <p:ext uri="{BB962C8B-B14F-4D97-AF65-F5344CB8AC3E}">
        <p14:creationId xmlns:p14="http://schemas.microsoft.com/office/powerpoint/2010/main" val="2108160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31FF65F3-8E8A-447B-92FD-E256DC24595E}"/>
              </a:ext>
            </a:extLst>
          </p:cNvPr>
          <p:cNvSpPr>
            <a:spLocks noGrp="1"/>
          </p:cNvSpPr>
          <p:nvPr>
            <p:ph type="title"/>
          </p:nvPr>
        </p:nvSpPr>
        <p:spPr>
          <a:xfrm>
            <a:off x="838199" y="1093788"/>
            <a:ext cx="10506455" cy="2967208"/>
          </a:xfrm>
        </p:spPr>
        <p:txBody>
          <a:bodyPr vert="horz" lIns="91440" tIns="45720" rIns="91440" bIns="45720" rtlCol="0" anchor="b">
            <a:normAutofit/>
          </a:bodyPr>
          <a:lstStyle/>
          <a:p>
            <a:r>
              <a:rPr lang="en-US" sz="8000" kern="1200" dirty="0">
                <a:solidFill>
                  <a:schemeClr val="tx1"/>
                </a:solidFill>
                <a:latin typeface="Garamond" panose="02020404030301010803" pitchFamily="18" charset="0"/>
              </a:rPr>
              <a:t>Conclusions</a:t>
            </a:r>
          </a:p>
        </p:txBody>
      </p:sp>
      <p:sp>
        <p:nvSpPr>
          <p:cNvPr id="3" name="Espace réservé du texte 2">
            <a:extLst>
              <a:ext uri="{FF2B5EF4-FFF2-40B4-BE49-F238E27FC236}">
                <a16:creationId xmlns:a16="http://schemas.microsoft.com/office/drawing/2014/main" id="{A1E25028-EB44-213E-5E22-312C07118802}"/>
              </a:ext>
            </a:extLst>
          </p:cNvPr>
          <p:cNvSpPr>
            <a:spLocks noGrp="1"/>
          </p:cNvSpPr>
          <p:nvPr>
            <p:ph type="body" idx="1"/>
          </p:nvPr>
        </p:nvSpPr>
        <p:spPr>
          <a:xfrm>
            <a:off x="7400924" y="4619624"/>
            <a:ext cx="3946779" cy="1038225"/>
          </a:xfrm>
        </p:spPr>
        <p:txBody>
          <a:bodyPr vert="horz" lIns="91440" tIns="45720" rIns="91440" bIns="45720" rtlCol="0">
            <a:normAutofit/>
          </a:bodyPr>
          <a:lstStyle/>
          <a:p>
            <a:pPr algn="r"/>
            <a:endParaRPr lang="en-US" sz="2400" kern="1200">
              <a:solidFill>
                <a:schemeClr val="tx1"/>
              </a:solidFill>
              <a:latin typeface="+mn-lt"/>
              <a:ea typeface="+mn-ea"/>
              <a:cs typeface="+mn-cs"/>
            </a:endParaRPr>
          </a:p>
        </p:txBody>
      </p:sp>
      <p:sp>
        <p:nvSpPr>
          <p:cNvPr id="10" name="Rectangle 9">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Rectangle 11">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2986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736CCBD-C603-0B25-FD1B-578102441B25}"/>
              </a:ext>
            </a:extLst>
          </p:cNvPr>
          <p:cNvSpPr>
            <a:spLocks noGrp="1"/>
          </p:cNvSpPr>
          <p:nvPr>
            <p:ph type="title"/>
          </p:nvPr>
        </p:nvSpPr>
        <p:spPr>
          <a:xfrm>
            <a:off x="841248" y="548640"/>
            <a:ext cx="3600860" cy="5431536"/>
          </a:xfrm>
        </p:spPr>
        <p:txBody>
          <a:bodyPr>
            <a:normAutofit/>
          </a:bodyPr>
          <a:lstStyle/>
          <a:p>
            <a:r>
              <a:rPr lang="fr-FR" sz="5400" dirty="0">
                <a:latin typeface="Garamond" panose="02020404030301010803" pitchFamily="18" charset="0"/>
              </a:rPr>
              <a:t>Plan</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284AA706-844F-E247-1FAC-0ABFF6A7D6C0}"/>
              </a:ext>
            </a:extLst>
          </p:cNvPr>
          <p:cNvSpPr>
            <a:spLocks noGrp="1"/>
          </p:cNvSpPr>
          <p:nvPr>
            <p:ph idx="1"/>
          </p:nvPr>
        </p:nvSpPr>
        <p:spPr>
          <a:xfrm>
            <a:off x="5126418" y="552091"/>
            <a:ext cx="6224335" cy="5431536"/>
          </a:xfrm>
        </p:spPr>
        <p:txBody>
          <a:bodyPr anchor="ctr">
            <a:normAutofit/>
          </a:bodyPr>
          <a:lstStyle/>
          <a:p>
            <a:pPr marL="0" indent="0">
              <a:buNone/>
            </a:pPr>
            <a:endParaRPr lang="fr-FR" sz="2200" dirty="0"/>
          </a:p>
          <a:p>
            <a:pPr marL="514350" indent="-514350">
              <a:buAutoNum type="arabicPeriod"/>
            </a:pPr>
            <a:r>
              <a:rPr lang="fr-FR" dirty="0">
                <a:latin typeface="Garamond" panose="02020404030301010803" pitchFamily="18" charset="0"/>
              </a:rPr>
              <a:t>Cadre normatif</a:t>
            </a:r>
          </a:p>
          <a:p>
            <a:pPr marL="514350" indent="-514350">
              <a:buAutoNum type="arabicPeriod"/>
            </a:pPr>
            <a:endParaRPr lang="fr-FR" dirty="0">
              <a:latin typeface="Garamond" panose="02020404030301010803" pitchFamily="18" charset="0"/>
            </a:endParaRPr>
          </a:p>
          <a:p>
            <a:pPr marL="514350" indent="-514350">
              <a:buAutoNum type="arabicPeriod"/>
            </a:pPr>
            <a:r>
              <a:rPr lang="fr-FR" dirty="0">
                <a:latin typeface="Garamond" panose="02020404030301010803" pitchFamily="18" charset="0"/>
              </a:rPr>
              <a:t>Le contentieux Covid à Bruxelles en quelques chiffres</a:t>
            </a:r>
          </a:p>
          <a:p>
            <a:pPr marL="514350" indent="-514350">
              <a:buAutoNum type="arabicPeriod"/>
            </a:pPr>
            <a:endParaRPr lang="fr-FR" dirty="0">
              <a:latin typeface="Garamond" panose="02020404030301010803" pitchFamily="18" charset="0"/>
            </a:endParaRPr>
          </a:p>
          <a:p>
            <a:pPr marL="514350" indent="-514350">
              <a:buAutoNum type="arabicPeriod"/>
            </a:pPr>
            <a:r>
              <a:rPr lang="fr-FR" dirty="0">
                <a:latin typeface="Garamond" panose="02020404030301010803" pitchFamily="18" charset="0"/>
              </a:rPr>
              <a:t>Observations d’audience et relevé de décisions</a:t>
            </a:r>
          </a:p>
        </p:txBody>
      </p:sp>
    </p:spTree>
    <p:extLst>
      <p:ext uri="{BB962C8B-B14F-4D97-AF65-F5344CB8AC3E}">
        <p14:creationId xmlns:p14="http://schemas.microsoft.com/office/powerpoint/2010/main" val="4086372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09B2B9-683B-54D0-B088-53B779B757C0}"/>
              </a:ext>
            </a:extLst>
          </p:cNvPr>
          <p:cNvSpPr>
            <a:spLocks noGrp="1"/>
          </p:cNvSpPr>
          <p:nvPr>
            <p:ph type="title"/>
          </p:nvPr>
        </p:nvSpPr>
        <p:spPr/>
        <p:txBody>
          <a:bodyPr/>
          <a:lstStyle/>
          <a:p>
            <a:pPr algn="ctr"/>
            <a:r>
              <a:rPr lang="fr-FR" dirty="0">
                <a:latin typeface="Garamond" panose="02020404030301010803" pitchFamily="18" charset="0"/>
              </a:rPr>
              <a:t>La compétence du tribunal de police pour les infractions Covid</a:t>
            </a:r>
            <a:endParaRPr lang="fr-FR" sz="4000" i="1" dirty="0">
              <a:solidFill>
                <a:schemeClr val="accent2">
                  <a:lumMod val="75000"/>
                </a:schemeClr>
              </a:solidFill>
              <a:latin typeface="Garamond" panose="02020404030301010803" pitchFamily="18" charset="0"/>
            </a:endParaRPr>
          </a:p>
        </p:txBody>
      </p:sp>
      <p:sp>
        <p:nvSpPr>
          <p:cNvPr id="3" name="Espace réservé du contenu 2">
            <a:extLst>
              <a:ext uri="{FF2B5EF4-FFF2-40B4-BE49-F238E27FC236}">
                <a16:creationId xmlns:a16="http://schemas.microsoft.com/office/drawing/2014/main" id="{40721F43-7280-0FFF-A452-08E73477EF52}"/>
              </a:ext>
            </a:extLst>
          </p:cNvPr>
          <p:cNvSpPr>
            <a:spLocks noGrp="1"/>
          </p:cNvSpPr>
          <p:nvPr>
            <p:ph idx="1"/>
          </p:nvPr>
        </p:nvSpPr>
        <p:spPr/>
        <p:txBody>
          <a:bodyPr>
            <a:normAutofit/>
          </a:bodyPr>
          <a:lstStyle/>
          <a:p>
            <a:pPr marL="0" indent="0">
              <a:buNone/>
            </a:pPr>
            <a:endParaRPr lang="fr-FR" dirty="0">
              <a:latin typeface="Garamond" panose="02020404030301010803" pitchFamily="18" charset="0"/>
            </a:endParaRPr>
          </a:p>
          <a:p>
            <a:pPr marL="0" indent="0">
              <a:buNone/>
            </a:pPr>
            <a:endParaRPr lang="fr-FR" dirty="0">
              <a:latin typeface="Garamond" panose="02020404030301010803" pitchFamily="18" charset="0"/>
            </a:endParaRPr>
          </a:p>
          <a:p>
            <a:pPr marL="0" indent="0">
              <a:buNone/>
            </a:pPr>
            <a:endParaRPr lang="fr-FR" dirty="0">
              <a:latin typeface="Garamond" panose="02020404030301010803" pitchFamily="18" charset="0"/>
            </a:endParaRPr>
          </a:p>
        </p:txBody>
      </p:sp>
      <p:sp>
        <p:nvSpPr>
          <p:cNvPr id="4" name="Espace réservé du numéro de diapositive 3">
            <a:extLst>
              <a:ext uri="{FF2B5EF4-FFF2-40B4-BE49-F238E27FC236}">
                <a16:creationId xmlns:a16="http://schemas.microsoft.com/office/drawing/2014/main" id="{999D0A5E-AC48-E220-756B-E233FA6B16B6}"/>
              </a:ext>
            </a:extLst>
          </p:cNvPr>
          <p:cNvSpPr>
            <a:spLocks noGrp="1"/>
          </p:cNvSpPr>
          <p:nvPr>
            <p:ph type="sldNum" sz="quarter" idx="12"/>
          </p:nvPr>
        </p:nvSpPr>
        <p:spPr/>
        <p:txBody>
          <a:bodyPr/>
          <a:lstStyle/>
          <a:p>
            <a:fld id="{167AA4B9-E120-0B43-A095-790914ADEFBF}" type="slidenum">
              <a:rPr lang="fr-FR" smtClean="0"/>
              <a:t>3</a:t>
            </a:fld>
            <a:endParaRPr lang="fr-FR"/>
          </a:p>
        </p:txBody>
      </p:sp>
      <p:graphicFrame>
        <p:nvGraphicFramePr>
          <p:cNvPr id="8" name="Espace réservé du contenu 2">
            <a:extLst>
              <a:ext uri="{FF2B5EF4-FFF2-40B4-BE49-F238E27FC236}">
                <a16:creationId xmlns:a16="http://schemas.microsoft.com/office/drawing/2014/main" id="{AF0AC202-526B-5EDF-9980-DA05483156D8}"/>
              </a:ext>
            </a:extLst>
          </p:cNvPr>
          <p:cNvGraphicFramePr/>
          <p:nvPr>
            <p:extLst>
              <p:ext uri="{D42A27DB-BD31-4B8C-83A1-F6EECF244321}">
                <p14:modId xmlns:p14="http://schemas.microsoft.com/office/powerpoint/2010/main" val="2446098000"/>
              </p:ext>
            </p:extLst>
          </p:nvPr>
        </p:nvGraphicFramePr>
        <p:xfrm>
          <a:off x="600306" y="1999431"/>
          <a:ext cx="11134490" cy="42760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937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Rectangle 18">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5048B756-2EA2-38AD-FFE0-15049927B821}"/>
              </a:ext>
            </a:extLst>
          </p:cNvPr>
          <p:cNvSpPr>
            <a:spLocks noGrp="1"/>
          </p:cNvSpPr>
          <p:nvPr>
            <p:ph type="title"/>
          </p:nvPr>
        </p:nvSpPr>
        <p:spPr>
          <a:xfrm>
            <a:off x="1115568" y="548640"/>
            <a:ext cx="10168128" cy="1179576"/>
          </a:xfrm>
        </p:spPr>
        <p:txBody>
          <a:bodyPr>
            <a:normAutofit fontScale="90000"/>
          </a:bodyPr>
          <a:lstStyle/>
          <a:p>
            <a:r>
              <a:rPr lang="fr-FR" sz="4000" dirty="0">
                <a:latin typeface="Garamond" panose="02020404030301010803" pitchFamily="18" charset="0"/>
              </a:rPr>
              <a:t>Compétence du tribunal de police : souci d’efficacité</a:t>
            </a:r>
          </a:p>
        </p:txBody>
      </p:sp>
      <p:sp>
        <p:nvSpPr>
          <p:cNvPr id="21" name="Rectangle 20">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Espace réservé du contenu 2">
            <a:extLst>
              <a:ext uri="{FF2B5EF4-FFF2-40B4-BE49-F238E27FC236}">
                <a16:creationId xmlns:a16="http://schemas.microsoft.com/office/drawing/2014/main" id="{A6DE186B-624D-3C5B-DEB9-09CC96480F26}"/>
              </a:ext>
            </a:extLst>
          </p:cNvPr>
          <p:cNvSpPr>
            <a:spLocks noGrp="1"/>
          </p:cNvSpPr>
          <p:nvPr>
            <p:ph idx="1"/>
          </p:nvPr>
        </p:nvSpPr>
        <p:spPr>
          <a:xfrm>
            <a:off x="1115568" y="2481943"/>
            <a:ext cx="10168128" cy="3695020"/>
          </a:xfrm>
        </p:spPr>
        <p:txBody>
          <a:bodyPr>
            <a:normAutofit lnSpcReduction="10000"/>
          </a:bodyPr>
          <a:lstStyle/>
          <a:p>
            <a:pPr algn="ctr">
              <a:buFont typeface="Wingdings" pitchFamily="2" charset="2"/>
              <a:buChar char="Ø"/>
            </a:pPr>
            <a:endParaRPr lang="fr-FR" sz="2400" b="1" dirty="0">
              <a:solidFill>
                <a:schemeClr val="accent2">
                  <a:lumMod val="75000"/>
                </a:schemeClr>
              </a:solidFill>
              <a:effectLst/>
              <a:latin typeface="Garamond" panose="02020404030301010803" pitchFamily="18" charset="0"/>
              <a:ea typeface="Calibri" panose="020F0502020204030204" pitchFamily="34" charset="0"/>
            </a:endParaRPr>
          </a:p>
          <a:p>
            <a:pPr algn="ctr">
              <a:buFont typeface="Wingdings" pitchFamily="2" charset="2"/>
              <a:buChar char="Ø"/>
            </a:pPr>
            <a:r>
              <a:rPr lang="fr-FR" sz="2600" b="1" dirty="0">
                <a:solidFill>
                  <a:schemeClr val="accent2">
                    <a:lumMod val="75000"/>
                  </a:schemeClr>
                </a:solidFill>
                <a:effectLst/>
                <a:latin typeface="Garamond" panose="02020404030301010803" pitchFamily="18" charset="0"/>
                <a:ea typeface="Calibri" panose="020F0502020204030204" pitchFamily="34" charset="0"/>
              </a:rPr>
              <a:t>  T.P. de la loi du 20 mai 2020 </a:t>
            </a:r>
          </a:p>
          <a:p>
            <a:pPr marL="0" indent="0" algn="just">
              <a:buNone/>
            </a:pPr>
            <a:endParaRPr lang="fr-BE" sz="2400" dirty="0">
              <a:effectLst/>
              <a:latin typeface="Garamond" panose="02020404030301010803" pitchFamily="18" charset="0"/>
              <a:ea typeface="Times New Roman" panose="02020603050405020304" pitchFamily="18" charset="0"/>
            </a:endParaRPr>
          </a:p>
          <a:p>
            <a:pPr marL="0" indent="0" algn="just">
              <a:buNone/>
            </a:pPr>
            <a:r>
              <a:rPr lang="fr-BE" sz="2600" dirty="0">
                <a:latin typeface="Garamond" panose="02020404030301010803" pitchFamily="18" charset="0"/>
                <a:ea typeface="Times New Roman" panose="02020603050405020304" pitchFamily="18" charset="0"/>
              </a:rPr>
              <a:t>Le </a:t>
            </a:r>
            <a:r>
              <a:rPr lang="fr-BE" sz="2600" dirty="0">
                <a:effectLst/>
                <a:latin typeface="Garamond" panose="02020404030301010803" pitchFamily="18" charset="0"/>
                <a:ea typeface="Times New Roman" panose="02020603050405020304" pitchFamily="18" charset="0"/>
              </a:rPr>
              <a:t>tribunal de police « est déjà compétent pour traiter les recours contre l’ordre de paiement, puisque cet ordre de paiement concerne actuellement les infractions routières » et que « ces infractions avec une amende relativement faible sont adaptées à un traitement (routinier) par le tribunal de police ». </a:t>
            </a:r>
          </a:p>
          <a:p>
            <a:pPr marL="0" indent="0">
              <a:buNone/>
            </a:pPr>
            <a:endParaRPr lang="fr-BE" sz="1900" dirty="0">
              <a:effectLst/>
              <a:latin typeface="Garamond" panose="02020404030301010803" pitchFamily="18" charset="0"/>
              <a:ea typeface="Times New Roman" panose="02020603050405020304" pitchFamily="18" charset="0"/>
            </a:endParaRPr>
          </a:p>
          <a:p>
            <a:pPr marL="0" indent="0">
              <a:buNone/>
            </a:pPr>
            <a:r>
              <a:rPr lang="fr-BE" sz="1400" dirty="0">
                <a:latin typeface="Garamond" panose="02020404030301010803" pitchFamily="18" charset="0"/>
                <a:ea typeface="Calibri" panose="020F0502020204030204" pitchFamily="34" charset="0"/>
                <a:cs typeface="Times New Roman" panose="02020603050405020304" pitchFamily="18" charset="0"/>
              </a:rPr>
              <a:t>(</a:t>
            </a:r>
            <a:r>
              <a:rPr lang="fr-FR" sz="1400" dirty="0">
                <a:effectLst/>
                <a:latin typeface="Garamond" panose="02020404030301010803" pitchFamily="18" charset="0"/>
                <a:ea typeface="Calibri" panose="020F0502020204030204" pitchFamily="34" charset="0"/>
                <a:cs typeface="Times New Roman" panose="02020603050405020304" pitchFamily="18" charset="0"/>
              </a:rPr>
              <a:t>Proposition de loi portant des dispositions diverses en matière de justice dans le cadre de la lutte contre la propagation du coronavirus COVID-19 (II), amendement, </a:t>
            </a:r>
            <a:r>
              <a:rPr lang="fr-FR" sz="1400" i="1" dirty="0">
                <a:effectLst/>
                <a:latin typeface="Garamond" panose="02020404030301010803" pitchFamily="18" charset="0"/>
                <a:ea typeface="Calibri" panose="020F0502020204030204" pitchFamily="34" charset="0"/>
                <a:cs typeface="Times New Roman" panose="02020603050405020304" pitchFamily="18" charset="0"/>
              </a:rPr>
              <a:t>Doc.</a:t>
            </a:r>
            <a:r>
              <a:rPr lang="fr-FR" sz="1400" dirty="0">
                <a:effectLst/>
                <a:latin typeface="Garamond" panose="02020404030301010803" pitchFamily="18" charset="0"/>
                <a:ea typeface="Calibri" panose="020F0502020204030204" pitchFamily="34" charset="0"/>
                <a:cs typeface="Times New Roman" panose="02020603050405020304" pitchFamily="18" charset="0"/>
              </a:rPr>
              <a:t>, Ch., 2019-2020, n° 1181/2, p. 50).</a:t>
            </a:r>
            <a:endParaRPr lang="fr-BE" sz="14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buNone/>
            </a:pPr>
            <a:endParaRPr lang="fr-BE" sz="1600" dirty="0">
              <a:latin typeface="Garamond" panose="02020404030301010803" pitchFamily="18" charset="0"/>
            </a:endParaRPr>
          </a:p>
          <a:p>
            <a:pPr marL="0" indent="0">
              <a:buNone/>
            </a:pPr>
            <a:endParaRPr lang="fr-FR" sz="1900" dirty="0"/>
          </a:p>
        </p:txBody>
      </p:sp>
    </p:spTree>
    <p:extLst>
      <p:ext uri="{BB962C8B-B14F-4D97-AF65-F5344CB8AC3E}">
        <p14:creationId xmlns:p14="http://schemas.microsoft.com/office/powerpoint/2010/main" val="2355826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Rectangle 18">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5048B756-2EA2-38AD-FFE0-15049927B821}"/>
              </a:ext>
            </a:extLst>
          </p:cNvPr>
          <p:cNvSpPr>
            <a:spLocks noGrp="1"/>
          </p:cNvSpPr>
          <p:nvPr>
            <p:ph type="title"/>
          </p:nvPr>
        </p:nvSpPr>
        <p:spPr>
          <a:xfrm>
            <a:off x="1115568" y="548640"/>
            <a:ext cx="10168128" cy="1179576"/>
          </a:xfrm>
        </p:spPr>
        <p:txBody>
          <a:bodyPr>
            <a:normAutofit/>
          </a:bodyPr>
          <a:lstStyle/>
          <a:p>
            <a:r>
              <a:rPr lang="fr-FR" sz="4000" dirty="0">
                <a:latin typeface="Garamond" panose="02020404030301010803" pitchFamily="18" charset="0"/>
              </a:rPr>
              <a:t>Compétence du tribunal de police : </a:t>
            </a:r>
            <a:r>
              <a:rPr lang="fr-FR" sz="4000" dirty="0">
                <a:solidFill>
                  <a:schemeClr val="accent2">
                    <a:lumMod val="75000"/>
                  </a:schemeClr>
                </a:solidFill>
                <a:latin typeface="Garamond" panose="02020404030301010803" pitchFamily="18" charset="0"/>
              </a:rPr>
              <a:t>« avantages »</a:t>
            </a:r>
          </a:p>
        </p:txBody>
      </p:sp>
      <p:sp>
        <p:nvSpPr>
          <p:cNvPr id="21" name="Rectangle 20">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Espace réservé du contenu 2">
            <a:extLst>
              <a:ext uri="{FF2B5EF4-FFF2-40B4-BE49-F238E27FC236}">
                <a16:creationId xmlns:a16="http://schemas.microsoft.com/office/drawing/2014/main" id="{A6DE186B-624D-3C5B-DEB9-09CC96480F26}"/>
              </a:ext>
            </a:extLst>
          </p:cNvPr>
          <p:cNvSpPr>
            <a:spLocks noGrp="1"/>
          </p:cNvSpPr>
          <p:nvPr>
            <p:ph idx="1"/>
          </p:nvPr>
        </p:nvSpPr>
        <p:spPr>
          <a:xfrm>
            <a:off x="1115568" y="2481943"/>
            <a:ext cx="10168128" cy="3695020"/>
          </a:xfrm>
        </p:spPr>
        <p:txBody>
          <a:bodyPr>
            <a:normAutofit fontScale="92500" lnSpcReduction="10000"/>
          </a:bodyPr>
          <a:lstStyle/>
          <a:p>
            <a:pPr algn="ctr">
              <a:buFont typeface="Wingdings" pitchFamily="2" charset="2"/>
              <a:buChar char="Ø"/>
            </a:pPr>
            <a:r>
              <a:rPr lang="fr-BE" sz="3200" dirty="0">
                <a:latin typeface="Garamond" panose="02020404030301010803" pitchFamily="18" charset="0"/>
              </a:rPr>
              <a:t> Suivi rapide des dossiers</a:t>
            </a:r>
          </a:p>
          <a:p>
            <a:pPr algn="ctr">
              <a:buFont typeface="Wingdings" pitchFamily="2" charset="2"/>
              <a:buChar char="Ø"/>
            </a:pPr>
            <a:endParaRPr lang="fr-BE" sz="3200" dirty="0">
              <a:latin typeface="Garamond" panose="02020404030301010803" pitchFamily="18" charset="0"/>
            </a:endParaRPr>
          </a:p>
          <a:p>
            <a:pPr algn="ctr">
              <a:buFont typeface="Wingdings" pitchFamily="2" charset="2"/>
              <a:buChar char="Ø"/>
            </a:pPr>
            <a:r>
              <a:rPr lang="fr-BE" sz="3200" dirty="0">
                <a:latin typeface="Garamond" panose="02020404030301010803" pitchFamily="18" charset="0"/>
              </a:rPr>
              <a:t>Capacité d’absorption du tribunal de police</a:t>
            </a:r>
          </a:p>
          <a:p>
            <a:pPr marL="0" indent="0" algn="ctr">
              <a:buNone/>
            </a:pPr>
            <a:endParaRPr lang="fr-BE" sz="3200" dirty="0">
              <a:latin typeface="Garamond" panose="02020404030301010803" pitchFamily="18" charset="0"/>
            </a:endParaRPr>
          </a:p>
          <a:p>
            <a:pPr algn="ctr">
              <a:buFont typeface="Wingdings" pitchFamily="2" charset="2"/>
              <a:buChar char="Ø"/>
            </a:pPr>
            <a:r>
              <a:rPr lang="fr-BE" sz="3200" dirty="0">
                <a:latin typeface="Garamond" panose="02020404030301010803" pitchFamily="18" charset="0"/>
              </a:rPr>
              <a:t>Tribunal habitué à  : </a:t>
            </a:r>
          </a:p>
          <a:p>
            <a:pPr marL="0" indent="0" algn="ctr">
              <a:buNone/>
            </a:pPr>
            <a:r>
              <a:rPr lang="fr-BE" sz="3200" dirty="0">
                <a:latin typeface="Garamond" panose="02020404030301010803" pitchFamily="18" charset="0"/>
              </a:rPr>
              <a:t>Absence d’un avocat</a:t>
            </a:r>
          </a:p>
          <a:p>
            <a:pPr marL="0" indent="0" algn="ctr">
              <a:buNone/>
            </a:pPr>
            <a:r>
              <a:rPr lang="fr-BE" sz="3200" dirty="0">
                <a:latin typeface="Garamond" panose="02020404030301010803" pitchFamily="18" charset="0"/>
              </a:rPr>
              <a:t>Nombre important de défauts </a:t>
            </a:r>
          </a:p>
          <a:p>
            <a:pPr>
              <a:buFont typeface="Wingdings" pitchFamily="2" charset="2"/>
              <a:buChar char="Ø"/>
            </a:pPr>
            <a:endParaRPr lang="fr-BE" sz="3200" dirty="0">
              <a:latin typeface="Garamond" panose="02020404030301010803" pitchFamily="18" charset="0"/>
            </a:endParaRPr>
          </a:p>
          <a:p>
            <a:pPr marL="0" indent="0">
              <a:buNone/>
            </a:pPr>
            <a:endParaRPr lang="fr-FR" sz="1900" dirty="0"/>
          </a:p>
        </p:txBody>
      </p:sp>
    </p:spTree>
    <p:extLst>
      <p:ext uri="{BB962C8B-B14F-4D97-AF65-F5344CB8AC3E}">
        <p14:creationId xmlns:p14="http://schemas.microsoft.com/office/powerpoint/2010/main" val="3726921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Rectangle 18">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5048B756-2EA2-38AD-FFE0-15049927B821}"/>
              </a:ext>
            </a:extLst>
          </p:cNvPr>
          <p:cNvSpPr>
            <a:spLocks noGrp="1"/>
          </p:cNvSpPr>
          <p:nvPr>
            <p:ph type="title"/>
          </p:nvPr>
        </p:nvSpPr>
        <p:spPr>
          <a:xfrm>
            <a:off x="1115568" y="548640"/>
            <a:ext cx="10168128" cy="1179576"/>
          </a:xfrm>
        </p:spPr>
        <p:txBody>
          <a:bodyPr>
            <a:normAutofit/>
          </a:bodyPr>
          <a:lstStyle/>
          <a:p>
            <a:r>
              <a:rPr lang="fr-FR" sz="4000" dirty="0">
                <a:latin typeface="Garamond" panose="02020404030301010803" pitchFamily="18" charset="0"/>
              </a:rPr>
              <a:t>Compétence du tribunal de police : </a:t>
            </a:r>
            <a:r>
              <a:rPr lang="fr-FR" sz="4000" dirty="0">
                <a:solidFill>
                  <a:schemeClr val="accent2">
                    <a:lumMod val="75000"/>
                  </a:schemeClr>
                </a:solidFill>
                <a:latin typeface="Garamond" panose="02020404030301010803" pitchFamily="18" charset="0"/>
              </a:rPr>
              <a:t>« risques »</a:t>
            </a:r>
          </a:p>
        </p:txBody>
      </p:sp>
      <p:sp>
        <p:nvSpPr>
          <p:cNvPr id="21" name="Rectangle 20">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Espace réservé du contenu 2">
            <a:extLst>
              <a:ext uri="{FF2B5EF4-FFF2-40B4-BE49-F238E27FC236}">
                <a16:creationId xmlns:a16="http://schemas.microsoft.com/office/drawing/2014/main" id="{A6DE186B-624D-3C5B-DEB9-09CC96480F26}"/>
              </a:ext>
            </a:extLst>
          </p:cNvPr>
          <p:cNvSpPr>
            <a:spLocks noGrp="1"/>
          </p:cNvSpPr>
          <p:nvPr>
            <p:ph idx="1"/>
          </p:nvPr>
        </p:nvSpPr>
        <p:spPr>
          <a:xfrm>
            <a:off x="1115568" y="2481943"/>
            <a:ext cx="10168128" cy="3695020"/>
          </a:xfrm>
        </p:spPr>
        <p:txBody>
          <a:bodyPr>
            <a:normAutofit/>
          </a:bodyPr>
          <a:lstStyle/>
          <a:p>
            <a:pPr marL="0" indent="0" algn="ctr">
              <a:buNone/>
            </a:pPr>
            <a:endParaRPr lang="fr-BE" sz="3200" dirty="0">
              <a:latin typeface="Garamond" panose="02020404030301010803" pitchFamily="18" charset="0"/>
            </a:endParaRPr>
          </a:p>
          <a:p>
            <a:pPr algn="ctr">
              <a:buFont typeface="Wingdings" pitchFamily="2" charset="2"/>
              <a:buChar char="Ø"/>
            </a:pPr>
            <a:r>
              <a:rPr lang="fr-BE" sz="3200" dirty="0">
                <a:latin typeface="Garamond" panose="02020404030301010803" pitchFamily="18" charset="0"/>
              </a:rPr>
              <a:t>Tribunaux de police surchargés</a:t>
            </a:r>
          </a:p>
          <a:p>
            <a:pPr marL="0" indent="0" algn="ctr">
              <a:buNone/>
            </a:pPr>
            <a:endParaRPr lang="fr-BE" sz="3200" dirty="0">
              <a:latin typeface="Garamond" panose="02020404030301010803" pitchFamily="18" charset="0"/>
            </a:endParaRPr>
          </a:p>
          <a:p>
            <a:pPr algn="ctr">
              <a:buFont typeface="Wingdings" pitchFamily="2" charset="2"/>
              <a:buChar char="Ø"/>
            </a:pPr>
            <a:r>
              <a:rPr lang="fr-BE" sz="3200" dirty="0">
                <a:latin typeface="Garamond" panose="02020404030301010803" pitchFamily="18" charset="0"/>
              </a:rPr>
              <a:t> Risque faible de poursuites </a:t>
            </a:r>
          </a:p>
          <a:p>
            <a:pPr marL="0" indent="0" algn="ctr">
              <a:buNone/>
            </a:pPr>
            <a:endParaRPr lang="fr-BE" sz="3200" dirty="0">
              <a:latin typeface="Garamond" panose="02020404030301010803" pitchFamily="18" charset="0"/>
            </a:endParaRPr>
          </a:p>
          <a:p>
            <a:pPr algn="ctr">
              <a:buFont typeface="Wingdings" pitchFamily="2" charset="2"/>
              <a:buChar char="Ø"/>
            </a:pPr>
            <a:r>
              <a:rPr lang="fr-BE" sz="3200" dirty="0">
                <a:latin typeface="Garamond" panose="02020404030301010803" pitchFamily="18" charset="0"/>
              </a:rPr>
              <a:t>Interprétations jurisprudentielles divergentes</a:t>
            </a:r>
          </a:p>
          <a:p>
            <a:pPr>
              <a:buFont typeface="Wingdings" pitchFamily="2" charset="2"/>
              <a:buChar char="Ø"/>
            </a:pPr>
            <a:endParaRPr lang="fr-BE" sz="3200" dirty="0">
              <a:latin typeface="Garamond" panose="02020404030301010803" pitchFamily="18" charset="0"/>
            </a:endParaRPr>
          </a:p>
          <a:p>
            <a:pPr marL="0" indent="0">
              <a:buNone/>
            </a:pPr>
            <a:endParaRPr lang="fr-FR" sz="1900" dirty="0"/>
          </a:p>
        </p:txBody>
      </p:sp>
    </p:spTree>
    <p:extLst>
      <p:ext uri="{BB962C8B-B14F-4D97-AF65-F5344CB8AC3E}">
        <p14:creationId xmlns:p14="http://schemas.microsoft.com/office/powerpoint/2010/main" val="1383674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7679248-0F4A-E0CF-D41C-476A5B346656}"/>
              </a:ext>
            </a:extLst>
          </p:cNvPr>
          <p:cNvSpPr>
            <a:spLocks noGrp="1"/>
          </p:cNvSpPr>
          <p:nvPr>
            <p:ph type="title"/>
          </p:nvPr>
        </p:nvSpPr>
        <p:spPr>
          <a:xfrm>
            <a:off x="838199" y="1093788"/>
            <a:ext cx="10506455" cy="2967208"/>
          </a:xfrm>
        </p:spPr>
        <p:txBody>
          <a:bodyPr vert="horz" lIns="91440" tIns="45720" rIns="91440" bIns="45720" rtlCol="0" anchor="b">
            <a:normAutofit fontScale="90000"/>
          </a:bodyPr>
          <a:lstStyle/>
          <a:p>
            <a:r>
              <a:rPr lang="en-US" sz="8000" dirty="0">
                <a:latin typeface="Garamond" panose="02020404030301010803" pitchFamily="18" charset="0"/>
              </a:rPr>
              <a:t>Le </a:t>
            </a:r>
            <a:r>
              <a:rPr lang="en-US" sz="8000" dirty="0" err="1">
                <a:latin typeface="Garamond" panose="02020404030301010803" pitchFamily="18" charset="0"/>
              </a:rPr>
              <a:t>contentieux</a:t>
            </a:r>
            <a:r>
              <a:rPr lang="en-US" sz="8000" dirty="0">
                <a:latin typeface="Garamond" panose="02020404030301010803" pitchFamily="18" charset="0"/>
              </a:rPr>
              <a:t> Covid </a:t>
            </a:r>
            <a:r>
              <a:rPr lang="en-US" sz="8000" dirty="0" err="1">
                <a:latin typeface="Garamond" panose="02020404030301010803" pitchFamily="18" charset="0"/>
              </a:rPr>
              <a:t>à</a:t>
            </a:r>
            <a:r>
              <a:rPr lang="en-US" sz="8000" dirty="0">
                <a:latin typeface="Garamond" panose="02020404030301010803" pitchFamily="18" charset="0"/>
              </a:rPr>
              <a:t> </a:t>
            </a:r>
            <a:r>
              <a:rPr lang="en-US" sz="8000" dirty="0" err="1">
                <a:latin typeface="Garamond" panose="02020404030301010803" pitchFamily="18" charset="0"/>
              </a:rPr>
              <a:t>Bruxelles</a:t>
            </a:r>
            <a:r>
              <a:rPr lang="en-US" sz="8000" dirty="0">
                <a:latin typeface="Garamond" panose="02020404030301010803" pitchFamily="18" charset="0"/>
              </a:rPr>
              <a:t> </a:t>
            </a:r>
            <a:r>
              <a:rPr lang="en-US" sz="8000" dirty="0" err="1">
                <a:latin typeface="Garamond" panose="02020404030301010803" pitchFamily="18" charset="0"/>
              </a:rPr>
              <a:t>en</a:t>
            </a:r>
            <a:r>
              <a:rPr lang="en-US" sz="8000" dirty="0">
                <a:latin typeface="Garamond" panose="02020404030301010803" pitchFamily="18" charset="0"/>
              </a:rPr>
              <a:t> </a:t>
            </a:r>
            <a:r>
              <a:rPr lang="en-US" sz="8000" dirty="0" err="1">
                <a:latin typeface="Garamond" panose="02020404030301010803" pitchFamily="18" charset="0"/>
              </a:rPr>
              <a:t>quelques</a:t>
            </a:r>
            <a:r>
              <a:rPr lang="en-US" sz="8000" dirty="0">
                <a:latin typeface="Garamond" panose="02020404030301010803" pitchFamily="18" charset="0"/>
              </a:rPr>
              <a:t> c</a:t>
            </a:r>
            <a:r>
              <a:rPr lang="en-US" sz="8000" kern="1200" dirty="0">
                <a:solidFill>
                  <a:schemeClr val="tx1"/>
                </a:solidFill>
                <a:latin typeface="Garamond" panose="02020404030301010803" pitchFamily="18" charset="0"/>
              </a:rPr>
              <a:t>hiffres</a:t>
            </a:r>
          </a:p>
        </p:txBody>
      </p:sp>
      <p:sp>
        <p:nvSpPr>
          <p:cNvPr id="3" name="Espace réservé du texte 2">
            <a:extLst>
              <a:ext uri="{FF2B5EF4-FFF2-40B4-BE49-F238E27FC236}">
                <a16:creationId xmlns:a16="http://schemas.microsoft.com/office/drawing/2014/main" id="{F9E350B3-FB88-D551-1581-CE9B58FE8E2A}"/>
              </a:ext>
            </a:extLst>
          </p:cNvPr>
          <p:cNvSpPr>
            <a:spLocks noGrp="1"/>
          </p:cNvSpPr>
          <p:nvPr>
            <p:ph type="body" idx="1"/>
          </p:nvPr>
        </p:nvSpPr>
        <p:spPr>
          <a:xfrm>
            <a:off x="7400924" y="4619624"/>
            <a:ext cx="3946779" cy="1038225"/>
          </a:xfrm>
        </p:spPr>
        <p:txBody>
          <a:bodyPr vert="horz" lIns="91440" tIns="45720" rIns="91440" bIns="45720" rtlCol="0">
            <a:normAutofit/>
          </a:bodyPr>
          <a:lstStyle/>
          <a:p>
            <a:pPr algn="r"/>
            <a:endParaRPr lang="en-US" sz="2400" kern="1200">
              <a:solidFill>
                <a:schemeClr val="tx1"/>
              </a:solidFill>
              <a:latin typeface="+mn-lt"/>
              <a:ea typeface="+mn-ea"/>
              <a:cs typeface="+mn-cs"/>
            </a:endParaRPr>
          </a:p>
        </p:txBody>
      </p:sp>
      <p:sp>
        <p:nvSpPr>
          <p:cNvPr id="10" name="Rectangle 9">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Rectangle 11">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3030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550BE34-C2B8-49B8-8519-67A8CAD51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A7457DD9-5A45-400A-AB4B-4B4EDECA2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36512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8CE6EC83-5576-59ED-1D21-4CF981ED3B84}"/>
              </a:ext>
            </a:extLst>
          </p:cNvPr>
          <p:cNvSpPr>
            <a:spLocks noGrp="1"/>
          </p:cNvSpPr>
          <p:nvPr>
            <p:ph type="title"/>
          </p:nvPr>
        </p:nvSpPr>
        <p:spPr>
          <a:xfrm>
            <a:off x="1046745" y="586822"/>
            <a:ext cx="3834281" cy="1645920"/>
          </a:xfrm>
        </p:spPr>
        <p:txBody>
          <a:bodyPr>
            <a:normAutofit/>
          </a:bodyPr>
          <a:lstStyle/>
          <a:p>
            <a:pPr algn="ctr"/>
            <a:r>
              <a:rPr lang="fr-FR" sz="2800" dirty="0">
                <a:latin typeface="Garamond" panose="02020404030301010803" pitchFamily="18" charset="0"/>
              </a:rPr>
              <a:t>Chiffres tous contentieux</a:t>
            </a:r>
            <a:br>
              <a:rPr lang="fr-FR" sz="2800" dirty="0">
                <a:latin typeface="Garamond" panose="02020404030301010803" pitchFamily="18" charset="0"/>
              </a:rPr>
            </a:br>
            <a:r>
              <a:rPr lang="fr-FR" sz="2800" dirty="0">
                <a:latin typeface="Garamond" panose="02020404030301010803" pitchFamily="18" charset="0"/>
              </a:rPr>
              <a:t>au 29 mars 2022</a:t>
            </a:r>
          </a:p>
        </p:txBody>
      </p:sp>
      <p:sp>
        <p:nvSpPr>
          <p:cNvPr id="13" name="Rectangle 12">
            <a:extLst>
              <a:ext uri="{FF2B5EF4-FFF2-40B4-BE49-F238E27FC236}">
                <a16:creationId xmlns:a16="http://schemas.microsoft.com/office/drawing/2014/main" id="{441CF7D6-A660-431A-B0BB-140A0D555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105773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5" name="Rectangle 14">
            <a:extLst>
              <a:ext uri="{FF2B5EF4-FFF2-40B4-BE49-F238E27FC236}">
                <a16:creationId xmlns:a16="http://schemas.microsoft.com/office/drawing/2014/main" id="{0570A85B-3810-4F95-97B0-CBF4CCDB3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140063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Espace réservé du contenu 2">
            <a:extLst>
              <a:ext uri="{FF2B5EF4-FFF2-40B4-BE49-F238E27FC236}">
                <a16:creationId xmlns:a16="http://schemas.microsoft.com/office/drawing/2014/main" id="{B6158B93-63C8-BE8D-956E-537FE9F7D177}"/>
              </a:ext>
            </a:extLst>
          </p:cNvPr>
          <p:cNvSpPr>
            <a:spLocks noGrp="1"/>
          </p:cNvSpPr>
          <p:nvPr>
            <p:ph idx="1"/>
          </p:nvPr>
        </p:nvSpPr>
        <p:spPr>
          <a:xfrm>
            <a:off x="5351164" y="586822"/>
            <a:ext cx="6002636" cy="274569"/>
          </a:xfrm>
        </p:spPr>
        <p:txBody>
          <a:bodyPr anchor="ctr">
            <a:normAutofit fontScale="25000" lnSpcReduction="20000"/>
          </a:bodyPr>
          <a:lstStyle/>
          <a:p>
            <a:pPr marL="0" indent="0">
              <a:buNone/>
            </a:pPr>
            <a:r>
              <a:rPr lang="fr-FR" sz="500" b="1" dirty="0"/>
              <a:t> </a:t>
            </a:r>
          </a:p>
          <a:p>
            <a:pPr>
              <a:buFont typeface="Wingdings" pitchFamily="2" charset="2"/>
              <a:buChar char="Ø"/>
            </a:pPr>
            <a:r>
              <a:rPr lang="fr-FR" sz="500" b="1" dirty="0">
                <a:latin typeface="Garamond" panose="02020404030301010803" pitchFamily="18" charset="0"/>
              </a:rPr>
              <a:t>Tous contentieux</a:t>
            </a:r>
          </a:p>
          <a:p>
            <a:pPr>
              <a:buFont typeface="Wingdings" pitchFamily="2" charset="2"/>
              <a:buChar char="Ø"/>
            </a:pPr>
            <a:endParaRPr lang="fr-FR" sz="500" b="1" dirty="0">
              <a:latin typeface="Garamond" panose="02020404030301010803" pitchFamily="18" charset="0"/>
            </a:endParaRPr>
          </a:p>
          <a:p>
            <a:pPr marL="0" indent="0">
              <a:buNone/>
            </a:pPr>
            <a:r>
              <a:rPr lang="fr-FR" sz="500" dirty="0" err="1"/>
              <a:t>fhjfhsdfhsdfhsdfsf</a:t>
            </a:r>
            <a:endParaRPr lang="fr-FR" sz="500" dirty="0"/>
          </a:p>
          <a:p>
            <a:pPr marL="0" indent="0">
              <a:buNone/>
            </a:pPr>
            <a:endParaRPr lang="fr-FR" sz="500" dirty="0"/>
          </a:p>
          <a:p>
            <a:pPr marL="0" indent="0">
              <a:buNone/>
            </a:pPr>
            <a:endParaRPr lang="fr-FR" sz="500" dirty="0"/>
          </a:p>
          <a:p>
            <a:pPr marL="0" indent="0">
              <a:buNone/>
            </a:pPr>
            <a:endParaRPr lang="fr-FR" sz="500" dirty="0"/>
          </a:p>
          <a:p>
            <a:pPr marL="0" indent="0">
              <a:buNone/>
            </a:pPr>
            <a:endParaRPr lang="fr-FR" sz="500" dirty="0"/>
          </a:p>
          <a:p>
            <a:pPr marL="0" indent="0">
              <a:buNone/>
            </a:pPr>
            <a:r>
              <a:rPr lang="fr-FR" sz="500" dirty="0"/>
              <a:t>sou</a:t>
            </a:r>
          </a:p>
          <a:p>
            <a:pPr marL="0" indent="0">
              <a:buNone/>
            </a:pPr>
            <a:endParaRPr lang="fr-FR" sz="9600" dirty="0">
              <a:latin typeface="Garamond" panose="02020404030301010803" pitchFamily="18" charset="0"/>
            </a:endParaRPr>
          </a:p>
          <a:p>
            <a:pPr marL="0" indent="0">
              <a:buNone/>
            </a:pPr>
            <a:endParaRPr lang="fr-FR" sz="9600" dirty="0">
              <a:latin typeface="Garamond" panose="02020404030301010803" pitchFamily="18" charset="0"/>
            </a:endParaRPr>
          </a:p>
          <a:p>
            <a:pPr marL="0" indent="0" algn="ctr">
              <a:buNone/>
            </a:pPr>
            <a:r>
              <a:rPr lang="fr-FR" sz="10400" dirty="0">
                <a:solidFill>
                  <a:schemeClr val="accent2">
                    <a:lumMod val="75000"/>
                  </a:schemeClr>
                </a:solidFill>
                <a:latin typeface="Garamond" panose="02020404030301010803" pitchFamily="18" charset="0"/>
              </a:rPr>
              <a:t>Tribunal de police francophone de Bruxelles</a:t>
            </a:r>
          </a:p>
          <a:p>
            <a:pPr marL="0" indent="0" algn="ctr">
              <a:buNone/>
            </a:pPr>
            <a:r>
              <a:rPr lang="fr-FR" sz="10400" dirty="0">
                <a:solidFill>
                  <a:schemeClr val="accent2">
                    <a:lumMod val="75000"/>
                  </a:schemeClr>
                </a:solidFill>
                <a:latin typeface="Garamond" panose="02020404030301010803" pitchFamily="18" charset="0"/>
              </a:rPr>
              <a:t>(section pénale)</a:t>
            </a:r>
          </a:p>
          <a:p>
            <a:pPr marL="0" indent="0">
              <a:buNone/>
            </a:pPr>
            <a:endParaRPr lang="fr-FR" sz="9600" dirty="0">
              <a:latin typeface="Garamond" panose="02020404030301010803" pitchFamily="18" charset="0"/>
            </a:endParaRPr>
          </a:p>
          <a:p>
            <a:pPr marL="0" indent="0" algn="r">
              <a:buNone/>
            </a:pPr>
            <a:r>
              <a:rPr lang="fr-FR" sz="5600" dirty="0">
                <a:latin typeface="Garamond" panose="02020404030301010803" pitchFamily="18" charset="0"/>
              </a:rPr>
              <a:t>Source : greffe du Tribunal de police francophone de Bruxelles</a:t>
            </a:r>
          </a:p>
          <a:p>
            <a:pPr marL="0" indent="0">
              <a:buNone/>
            </a:pPr>
            <a:endParaRPr lang="fr-FR" sz="9600" dirty="0">
              <a:latin typeface="Garamond" panose="02020404030301010803" pitchFamily="18" charset="0"/>
            </a:endParaRPr>
          </a:p>
        </p:txBody>
      </p:sp>
      <p:graphicFrame>
        <p:nvGraphicFramePr>
          <p:cNvPr id="4" name="Tableau 4">
            <a:extLst>
              <a:ext uri="{FF2B5EF4-FFF2-40B4-BE49-F238E27FC236}">
                <a16:creationId xmlns:a16="http://schemas.microsoft.com/office/drawing/2014/main" id="{11B190DF-0D59-6864-B936-BE82F075B31F}"/>
              </a:ext>
            </a:extLst>
          </p:cNvPr>
          <p:cNvGraphicFramePr>
            <a:graphicFrameLocks noGrp="1"/>
          </p:cNvGraphicFramePr>
          <p:nvPr>
            <p:extLst>
              <p:ext uri="{D42A27DB-BD31-4B8C-83A1-F6EECF244321}">
                <p14:modId xmlns:p14="http://schemas.microsoft.com/office/powerpoint/2010/main" val="2703338112"/>
              </p:ext>
            </p:extLst>
          </p:nvPr>
        </p:nvGraphicFramePr>
        <p:xfrm>
          <a:off x="1906333" y="2734056"/>
          <a:ext cx="8467726" cy="3483866"/>
        </p:xfrm>
        <a:graphic>
          <a:graphicData uri="http://schemas.openxmlformats.org/drawingml/2006/table">
            <a:tbl>
              <a:tblPr firstRow="1" bandRow="1">
                <a:noFill/>
                <a:tableStyleId>{5C22544A-7EE6-4342-B048-85BDC9FD1C3A}</a:tableStyleId>
              </a:tblPr>
              <a:tblGrid>
                <a:gridCol w="1721832">
                  <a:extLst>
                    <a:ext uri="{9D8B030D-6E8A-4147-A177-3AD203B41FA5}">
                      <a16:colId xmlns:a16="http://schemas.microsoft.com/office/drawing/2014/main" val="2178914696"/>
                    </a:ext>
                  </a:extLst>
                </a:gridCol>
                <a:gridCol w="2834009">
                  <a:extLst>
                    <a:ext uri="{9D8B030D-6E8A-4147-A177-3AD203B41FA5}">
                      <a16:colId xmlns:a16="http://schemas.microsoft.com/office/drawing/2014/main" val="1985045336"/>
                    </a:ext>
                  </a:extLst>
                </a:gridCol>
                <a:gridCol w="3911885">
                  <a:extLst>
                    <a:ext uri="{9D8B030D-6E8A-4147-A177-3AD203B41FA5}">
                      <a16:colId xmlns:a16="http://schemas.microsoft.com/office/drawing/2014/main" val="1915087032"/>
                    </a:ext>
                  </a:extLst>
                </a:gridCol>
              </a:tblGrid>
              <a:tr h="1109291">
                <a:tc>
                  <a:txBody>
                    <a:bodyPr/>
                    <a:lstStyle/>
                    <a:p>
                      <a:pPr algn="ctr"/>
                      <a:r>
                        <a:rPr lang="fr-FR" sz="2300" b="1" cap="all" spc="60" dirty="0">
                          <a:solidFill>
                            <a:schemeClr val="tx1"/>
                          </a:solidFill>
                          <a:latin typeface="Garamond" panose="02020404030301010803" pitchFamily="18" charset="0"/>
                        </a:rPr>
                        <a:t>Année</a:t>
                      </a:r>
                    </a:p>
                  </a:txBody>
                  <a:tcPr marL="173327" marR="173327" marT="173327" marB="173327" anchor="b">
                    <a:lnL w="12700" cmpd="sng">
                      <a:noFill/>
                    </a:lnL>
                    <a:lnR w="12700" cmpd="sng">
                      <a:noFill/>
                    </a:lnR>
                    <a:lnT w="12700" cmpd="sng">
                      <a:noFill/>
                    </a:lnT>
                    <a:lnB w="38100" cmpd="sng">
                      <a:noFill/>
                    </a:lnB>
                    <a:noFill/>
                  </a:tcPr>
                </a:tc>
                <a:tc>
                  <a:txBody>
                    <a:bodyPr/>
                    <a:lstStyle/>
                    <a:p>
                      <a:pPr algn="ctr"/>
                      <a:r>
                        <a:rPr lang="fr-FR" sz="2300" b="1" cap="all" spc="60" dirty="0">
                          <a:solidFill>
                            <a:schemeClr val="tx1"/>
                          </a:solidFill>
                          <a:latin typeface="Garamond" panose="02020404030301010803" pitchFamily="18" charset="0"/>
                        </a:rPr>
                        <a:t>Dossiers aux audiences</a:t>
                      </a:r>
                    </a:p>
                  </a:txBody>
                  <a:tcPr marL="173327" marR="173327" marT="173327" marB="173327" anchor="b">
                    <a:lnL w="12700" cmpd="sng">
                      <a:noFill/>
                    </a:lnL>
                    <a:lnR w="12700" cmpd="sng">
                      <a:noFill/>
                    </a:lnR>
                    <a:lnT w="12700" cmpd="sng">
                      <a:noFill/>
                    </a:lnT>
                    <a:lnB w="38100" cmpd="sng">
                      <a:noFill/>
                    </a:lnB>
                    <a:noFill/>
                  </a:tcPr>
                </a:tc>
                <a:tc>
                  <a:txBody>
                    <a:bodyPr/>
                    <a:lstStyle/>
                    <a:p>
                      <a:pPr algn="ctr"/>
                      <a:r>
                        <a:rPr lang="fr-FR" sz="2300" b="1" cap="all" spc="60" dirty="0">
                          <a:solidFill>
                            <a:schemeClr val="tx1"/>
                          </a:solidFill>
                          <a:latin typeface="Garamond" panose="02020404030301010803" pitchFamily="18" charset="0"/>
                        </a:rPr>
                        <a:t>Jugements rendus</a:t>
                      </a:r>
                    </a:p>
                  </a:txBody>
                  <a:tcPr marL="173327" marR="173327" marT="173327" marB="173327" anchor="b">
                    <a:lnL w="12700" cmpd="sng">
                      <a:noFill/>
                    </a:lnL>
                    <a:lnR w="12700" cmpd="sng">
                      <a:noFill/>
                    </a:lnR>
                    <a:lnT w="12700" cmpd="sng">
                      <a:noFill/>
                    </a:lnT>
                    <a:lnB w="38100" cmpd="sng">
                      <a:noFill/>
                    </a:lnB>
                    <a:noFill/>
                  </a:tcPr>
                </a:tc>
                <a:extLst>
                  <a:ext uri="{0D108BD9-81ED-4DB2-BD59-A6C34878D82A}">
                    <a16:rowId xmlns:a16="http://schemas.microsoft.com/office/drawing/2014/main" val="858698670"/>
                  </a:ext>
                </a:extLst>
              </a:tr>
              <a:tr h="791525">
                <a:tc>
                  <a:txBody>
                    <a:bodyPr/>
                    <a:lstStyle/>
                    <a:p>
                      <a:pPr algn="ctr"/>
                      <a:r>
                        <a:rPr lang="fr-FR" sz="3000" b="1" cap="none" spc="0">
                          <a:solidFill>
                            <a:schemeClr val="tx1"/>
                          </a:solidFill>
                          <a:latin typeface="Garamond" panose="02020404030301010803" pitchFamily="18" charset="0"/>
                        </a:rPr>
                        <a:t>2019</a:t>
                      </a:r>
                    </a:p>
                  </a:txBody>
                  <a:tcPr marL="173327" marR="173327" marT="86663" marB="173327">
                    <a:lnL w="12700" cap="flat" cmpd="sng" algn="ctr">
                      <a:solidFill>
                        <a:schemeClr val="tx1"/>
                      </a:solidFill>
                      <a:prstDash val="solid"/>
                    </a:lnL>
                    <a:lnR w="12700" cmpd="sng">
                      <a:noFill/>
                      <a:prstDash val="solid"/>
                    </a:lnR>
                    <a:lnT w="38100" cmpd="sng">
                      <a:noFill/>
                    </a:lnT>
                    <a:lnB w="12700" cmpd="sng">
                      <a:noFill/>
                      <a:prstDash val="solid"/>
                    </a:lnB>
                    <a:noFill/>
                  </a:tcPr>
                </a:tc>
                <a:tc>
                  <a:txBody>
                    <a:bodyPr/>
                    <a:lstStyle/>
                    <a:p>
                      <a:pPr algn="ctr"/>
                      <a:r>
                        <a:rPr lang="fr-FR" sz="3000" cap="none" spc="0">
                          <a:solidFill>
                            <a:schemeClr val="tx1"/>
                          </a:solidFill>
                          <a:latin typeface="Garamond" panose="02020404030301010803" pitchFamily="18" charset="0"/>
                        </a:rPr>
                        <a:t>32 316</a:t>
                      </a:r>
                    </a:p>
                  </a:txBody>
                  <a:tcPr marL="173327" marR="173327" marT="86663" marB="173327">
                    <a:lnL w="12700" cmpd="sng">
                      <a:noFill/>
                      <a:prstDash val="solid"/>
                    </a:lnL>
                    <a:lnR w="12700" cmpd="sng">
                      <a:noFill/>
                      <a:prstDash val="solid"/>
                    </a:lnR>
                    <a:lnT w="38100" cmpd="sng">
                      <a:noFill/>
                    </a:lnT>
                    <a:lnB w="12700" cmpd="sng">
                      <a:noFill/>
                      <a:prstDash val="solid"/>
                    </a:lnB>
                    <a:noFill/>
                  </a:tcPr>
                </a:tc>
                <a:tc>
                  <a:txBody>
                    <a:bodyPr/>
                    <a:lstStyle/>
                    <a:p>
                      <a:pPr algn="ctr"/>
                      <a:r>
                        <a:rPr lang="fr-FR" sz="3000" cap="none" spc="0">
                          <a:solidFill>
                            <a:schemeClr val="tx1"/>
                          </a:solidFill>
                          <a:latin typeface="Garamond" panose="02020404030301010803" pitchFamily="18" charset="0"/>
                        </a:rPr>
                        <a:t>27 550</a:t>
                      </a:r>
                    </a:p>
                  </a:txBody>
                  <a:tcPr marL="173327" marR="173327" marT="86663" marB="173327">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2462047418"/>
                  </a:ext>
                </a:extLst>
              </a:tr>
              <a:tr h="791525">
                <a:tc>
                  <a:txBody>
                    <a:bodyPr/>
                    <a:lstStyle/>
                    <a:p>
                      <a:pPr algn="ctr"/>
                      <a:r>
                        <a:rPr lang="fr-FR" sz="3000" b="1" cap="none" spc="0">
                          <a:solidFill>
                            <a:schemeClr val="tx1"/>
                          </a:solidFill>
                          <a:latin typeface="Garamond" panose="02020404030301010803" pitchFamily="18" charset="0"/>
                        </a:rPr>
                        <a:t>2020</a:t>
                      </a:r>
                    </a:p>
                  </a:txBody>
                  <a:tcPr marL="173327" marR="173327" marT="86663" marB="17332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ctr"/>
                      <a:r>
                        <a:rPr lang="fr-BE" sz="3000" kern="1200" cap="none" spc="0">
                          <a:solidFill>
                            <a:schemeClr val="tx1"/>
                          </a:solidFill>
                          <a:effectLst/>
                          <a:latin typeface="Garamond" panose="02020404030301010803" pitchFamily="18" charset="0"/>
                          <a:ea typeface="+mn-ea"/>
                          <a:cs typeface="+mn-cs"/>
                        </a:rPr>
                        <a:t>28 044 </a:t>
                      </a:r>
                      <a:endParaRPr lang="fr-FR" sz="3000" cap="none" spc="0">
                        <a:solidFill>
                          <a:schemeClr val="tx1"/>
                        </a:solidFill>
                        <a:latin typeface="Garamond" panose="02020404030301010803" pitchFamily="18" charset="0"/>
                      </a:endParaRPr>
                    </a:p>
                  </a:txBody>
                  <a:tcPr marL="173327" marR="173327" marT="86663" marB="17332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ctr"/>
                      <a:r>
                        <a:rPr lang="fr-BE" sz="3000" kern="1200" cap="none" spc="0">
                          <a:solidFill>
                            <a:schemeClr val="tx1"/>
                          </a:solidFill>
                          <a:effectLst/>
                          <a:latin typeface="Garamond" panose="02020404030301010803" pitchFamily="18" charset="0"/>
                          <a:ea typeface="+mn-ea"/>
                          <a:cs typeface="+mn-cs"/>
                        </a:rPr>
                        <a:t>16 604 </a:t>
                      </a:r>
                      <a:endParaRPr lang="fr-FR" sz="3000" cap="none" spc="0">
                        <a:solidFill>
                          <a:schemeClr val="tx1"/>
                        </a:solidFill>
                        <a:latin typeface="Garamond" panose="02020404030301010803" pitchFamily="18" charset="0"/>
                      </a:endParaRPr>
                    </a:p>
                  </a:txBody>
                  <a:tcPr marL="173327" marR="173327" marT="86663" marB="17332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1960942463"/>
                  </a:ext>
                </a:extLst>
              </a:tr>
              <a:tr h="791525">
                <a:tc>
                  <a:txBody>
                    <a:bodyPr/>
                    <a:lstStyle/>
                    <a:p>
                      <a:pPr algn="ctr"/>
                      <a:r>
                        <a:rPr lang="fr-FR" sz="3000" b="1" cap="none" spc="0">
                          <a:solidFill>
                            <a:schemeClr val="tx1"/>
                          </a:solidFill>
                          <a:latin typeface="Garamond" panose="02020404030301010803" pitchFamily="18" charset="0"/>
                        </a:rPr>
                        <a:t>2021</a:t>
                      </a:r>
                    </a:p>
                  </a:txBody>
                  <a:tcPr marL="173327" marR="173327" marT="86663" marB="173327">
                    <a:lnL w="12700" cap="flat" cmpd="sng" algn="ctr">
                      <a:solidFill>
                        <a:schemeClr val="tx1"/>
                      </a:solidFill>
                      <a:prstDash val="solid"/>
                    </a:lnL>
                    <a:lnR w="12700" cmpd="sng">
                      <a:noFill/>
                      <a:prstDash val="solid"/>
                    </a:lnR>
                    <a:lnT w="12700" cmpd="sng">
                      <a:noFill/>
                      <a:prstDash val="solid"/>
                    </a:lnT>
                    <a:lnB w="12700" cap="flat" cmpd="sng" algn="ctr">
                      <a:noFill/>
                      <a:prstDash val="solid"/>
                    </a:lnB>
                    <a:noFill/>
                  </a:tcPr>
                </a:tc>
                <a:tc>
                  <a:txBody>
                    <a:bodyPr/>
                    <a:lstStyle/>
                    <a:p>
                      <a:pPr algn="ctr"/>
                      <a:r>
                        <a:rPr lang="fr-BE" sz="3000" kern="1200" cap="none" spc="0">
                          <a:solidFill>
                            <a:schemeClr val="tx1"/>
                          </a:solidFill>
                          <a:effectLst/>
                          <a:latin typeface="Garamond" panose="02020404030301010803" pitchFamily="18" charset="0"/>
                          <a:ea typeface="+mn-ea"/>
                          <a:cs typeface="+mn-cs"/>
                        </a:rPr>
                        <a:t>24 501 </a:t>
                      </a:r>
                      <a:endParaRPr lang="fr-FR" sz="3000" cap="none" spc="0">
                        <a:solidFill>
                          <a:schemeClr val="tx1"/>
                        </a:solidFill>
                        <a:latin typeface="Garamond" panose="02020404030301010803" pitchFamily="18" charset="0"/>
                      </a:endParaRPr>
                    </a:p>
                  </a:txBody>
                  <a:tcPr marL="173327" marR="173327" marT="86663" marB="173327">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a:r>
                        <a:rPr lang="fr-BE" sz="3000" kern="1200" cap="none" spc="0" dirty="0">
                          <a:solidFill>
                            <a:schemeClr val="tx1"/>
                          </a:solidFill>
                          <a:effectLst/>
                          <a:latin typeface="Garamond" panose="02020404030301010803" pitchFamily="18" charset="0"/>
                          <a:ea typeface="+mn-ea"/>
                          <a:cs typeface="+mn-cs"/>
                        </a:rPr>
                        <a:t>19 122 </a:t>
                      </a:r>
                      <a:endParaRPr lang="fr-FR" sz="3000" cap="none" spc="0" dirty="0">
                        <a:solidFill>
                          <a:schemeClr val="tx1"/>
                        </a:solidFill>
                        <a:latin typeface="Garamond" panose="02020404030301010803" pitchFamily="18" charset="0"/>
                      </a:endParaRPr>
                    </a:p>
                  </a:txBody>
                  <a:tcPr marL="173327" marR="173327" marT="86663" marB="173327">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731836742"/>
                  </a:ext>
                </a:extLst>
              </a:tr>
            </a:tbl>
          </a:graphicData>
        </a:graphic>
      </p:graphicFrame>
    </p:spTree>
    <p:extLst>
      <p:ext uri="{BB962C8B-B14F-4D97-AF65-F5344CB8AC3E}">
        <p14:creationId xmlns:p14="http://schemas.microsoft.com/office/powerpoint/2010/main" val="1594467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2550BE34-C2B8-49B8-8519-67A8CAD51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6" name="Rectangle 35">
            <a:extLst>
              <a:ext uri="{FF2B5EF4-FFF2-40B4-BE49-F238E27FC236}">
                <a16:creationId xmlns:a16="http://schemas.microsoft.com/office/drawing/2014/main" id="{A7457DD9-5A45-400A-AB4B-4B4EDECA2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36512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8CE6EC83-5576-59ED-1D21-4CF981ED3B84}"/>
              </a:ext>
            </a:extLst>
          </p:cNvPr>
          <p:cNvSpPr>
            <a:spLocks noGrp="1"/>
          </p:cNvSpPr>
          <p:nvPr>
            <p:ph type="title"/>
          </p:nvPr>
        </p:nvSpPr>
        <p:spPr>
          <a:xfrm>
            <a:off x="1046746" y="586822"/>
            <a:ext cx="3560252" cy="1645920"/>
          </a:xfrm>
        </p:spPr>
        <p:txBody>
          <a:bodyPr>
            <a:normAutofit/>
          </a:bodyPr>
          <a:lstStyle/>
          <a:p>
            <a:r>
              <a:rPr lang="fr-FR" sz="3200">
                <a:latin typeface="Garamond" panose="02020404030301010803" pitchFamily="18" charset="0"/>
              </a:rPr>
              <a:t>Chiffres Covid</a:t>
            </a:r>
            <a:br>
              <a:rPr lang="fr-FR" sz="3200">
                <a:latin typeface="Garamond" panose="02020404030301010803" pitchFamily="18" charset="0"/>
              </a:rPr>
            </a:br>
            <a:r>
              <a:rPr lang="fr-FR" sz="3200">
                <a:latin typeface="Garamond" panose="02020404030301010803" pitchFamily="18" charset="0"/>
              </a:rPr>
              <a:t>au 29 mars 2022</a:t>
            </a:r>
          </a:p>
        </p:txBody>
      </p:sp>
      <p:sp>
        <p:nvSpPr>
          <p:cNvPr id="38" name="Rectangle 37">
            <a:extLst>
              <a:ext uri="{FF2B5EF4-FFF2-40B4-BE49-F238E27FC236}">
                <a16:creationId xmlns:a16="http://schemas.microsoft.com/office/drawing/2014/main" id="{441CF7D6-A660-431A-B0BB-140A0D555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105773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40" name="Rectangle 39">
            <a:extLst>
              <a:ext uri="{FF2B5EF4-FFF2-40B4-BE49-F238E27FC236}">
                <a16:creationId xmlns:a16="http://schemas.microsoft.com/office/drawing/2014/main" id="{0570A85B-3810-4F95-97B0-CBF4CCDB3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140063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Espace réservé du contenu 2">
            <a:extLst>
              <a:ext uri="{FF2B5EF4-FFF2-40B4-BE49-F238E27FC236}">
                <a16:creationId xmlns:a16="http://schemas.microsoft.com/office/drawing/2014/main" id="{B6158B93-63C8-BE8D-956E-537FE9F7D177}"/>
              </a:ext>
            </a:extLst>
          </p:cNvPr>
          <p:cNvSpPr>
            <a:spLocks noGrp="1"/>
          </p:cNvSpPr>
          <p:nvPr>
            <p:ph idx="1"/>
          </p:nvPr>
        </p:nvSpPr>
        <p:spPr>
          <a:xfrm>
            <a:off x="5351164" y="586822"/>
            <a:ext cx="6002636" cy="1645920"/>
          </a:xfrm>
        </p:spPr>
        <p:txBody>
          <a:bodyPr anchor="ctr">
            <a:normAutofit fontScale="25000" lnSpcReduction="20000"/>
          </a:bodyPr>
          <a:lstStyle/>
          <a:p>
            <a:pPr marL="0" indent="0">
              <a:buNone/>
            </a:pPr>
            <a:r>
              <a:rPr lang="fr-FR" sz="500" b="1" dirty="0"/>
              <a:t> </a:t>
            </a:r>
          </a:p>
          <a:p>
            <a:pPr marL="0" indent="0" algn="ctr">
              <a:buNone/>
            </a:pPr>
            <a:r>
              <a:rPr lang="fr-FR" sz="9600" dirty="0">
                <a:solidFill>
                  <a:schemeClr val="accent2">
                    <a:lumMod val="75000"/>
                  </a:schemeClr>
                </a:solidFill>
                <a:latin typeface="Garamond" panose="02020404030301010803" pitchFamily="18" charset="0"/>
              </a:rPr>
              <a:t>Tribunal de police francophone de Bruxelles</a:t>
            </a:r>
          </a:p>
          <a:p>
            <a:pPr marL="0" indent="0" algn="ctr">
              <a:buNone/>
            </a:pPr>
            <a:r>
              <a:rPr lang="fr-FR" sz="9600" dirty="0">
                <a:solidFill>
                  <a:schemeClr val="accent2">
                    <a:lumMod val="75000"/>
                  </a:schemeClr>
                </a:solidFill>
                <a:latin typeface="Garamond" panose="02020404030301010803" pitchFamily="18" charset="0"/>
              </a:rPr>
              <a:t>(section pénale)</a:t>
            </a:r>
          </a:p>
          <a:p>
            <a:pPr marL="0" indent="0">
              <a:buNone/>
            </a:pPr>
            <a:endParaRPr lang="fr-FR" sz="500" dirty="0">
              <a:latin typeface="Garamond" panose="02020404030301010803" pitchFamily="18" charset="0"/>
            </a:endParaRPr>
          </a:p>
          <a:p>
            <a:pPr marL="0" indent="0" algn="r">
              <a:buNone/>
            </a:pPr>
            <a:endParaRPr lang="fr-FR" sz="5600" dirty="0">
              <a:latin typeface="Garamond" panose="02020404030301010803" pitchFamily="18" charset="0"/>
            </a:endParaRPr>
          </a:p>
          <a:p>
            <a:pPr marL="0" indent="0" algn="r">
              <a:buNone/>
            </a:pPr>
            <a:r>
              <a:rPr lang="fr-FR" sz="5600" dirty="0">
                <a:latin typeface="Garamond" panose="02020404030301010803" pitchFamily="18" charset="0"/>
              </a:rPr>
              <a:t>Source : greffe du Tribunal de police francophone de Bruxelles</a:t>
            </a:r>
          </a:p>
          <a:p>
            <a:pPr marL="0" indent="0">
              <a:buNone/>
            </a:pPr>
            <a:endParaRPr lang="fr-FR" sz="500" dirty="0">
              <a:latin typeface="Garamond" panose="02020404030301010803" pitchFamily="18" charset="0"/>
            </a:endParaRPr>
          </a:p>
        </p:txBody>
      </p:sp>
      <p:graphicFrame>
        <p:nvGraphicFramePr>
          <p:cNvPr id="4" name="Tableau 4">
            <a:extLst>
              <a:ext uri="{FF2B5EF4-FFF2-40B4-BE49-F238E27FC236}">
                <a16:creationId xmlns:a16="http://schemas.microsoft.com/office/drawing/2014/main" id="{11B190DF-0D59-6864-B936-BE82F075B31F}"/>
              </a:ext>
            </a:extLst>
          </p:cNvPr>
          <p:cNvGraphicFramePr>
            <a:graphicFrameLocks noGrp="1"/>
          </p:cNvGraphicFramePr>
          <p:nvPr>
            <p:extLst>
              <p:ext uri="{D42A27DB-BD31-4B8C-83A1-F6EECF244321}">
                <p14:modId xmlns:p14="http://schemas.microsoft.com/office/powerpoint/2010/main" val="611015615"/>
              </p:ext>
            </p:extLst>
          </p:nvPr>
        </p:nvGraphicFramePr>
        <p:xfrm>
          <a:off x="557784" y="2816841"/>
          <a:ext cx="11164825" cy="3553650"/>
        </p:xfrm>
        <a:graphic>
          <a:graphicData uri="http://schemas.openxmlformats.org/drawingml/2006/table">
            <a:tbl>
              <a:tblPr firstRow="1" bandRow="1">
                <a:noFill/>
                <a:tableStyleId>{5C22544A-7EE6-4342-B048-85BDC9FD1C3A}</a:tableStyleId>
              </a:tblPr>
              <a:tblGrid>
                <a:gridCol w="3348360">
                  <a:extLst>
                    <a:ext uri="{9D8B030D-6E8A-4147-A177-3AD203B41FA5}">
                      <a16:colId xmlns:a16="http://schemas.microsoft.com/office/drawing/2014/main" val="2178914696"/>
                    </a:ext>
                  </a:extLst>
                </a:gridCol>
                <a:gridCol w="4355791">
                  <a:extLst>
                    <a:ext uri="{9D8B030D-6E8A-4147-A177-3AD203B41FA5}">
                      <a16:colId xmlns:a16="http://schemas.microsoft.com/office/drawing/2014/main" val="1985045336"/>
                    </a:ext>
                  </a:extLst>
                </a:gridCol>
                <a:gridCol w="3460674">
                  <a:extLst>
                    <a:ext uri="{9D8B030D-6E8A-4147-A177-3AD203B41FA5}">
                      <a16:colId xmlns:a16="http://schemas.microsoft.com/office/drawing/2014/main" val="1915087032"/>
                    </a:ext>
                  </a:extLst>
                </a:gridCol>
              </a:tblGrid>
              <a:tr h="682757">
                <a:tc>
                  <a:txBody>
                    <a:bodyPr/>
                    <a:lstStyle/>
                    <a:p>
                      <a:pPr algn="ctr"/>
                      <a:r>
                        <a:rPr lang="fr-FR" sz="2500" b="1" cap="none" spc="0">
                          <a:solidFill>
                            <a:schemeClr val="tx1"/>
                          </a:solidFill>
                          <a:latin typeface="Garamond" panose="02020404030301010803" pitchFamily="18" charset="0"/>
                        </a:rPr>
                        <a:t>Année</a:t>
                      </a:r>
                    </a:p>
                  </a:txBody>
                  <a:tcPr marL="100265" marR="98020" marT="28647" marB="214854" anchor="b">
                    <a:lnL w="12700" cmpd="sng">
                      <a:noFill/>
                    </a:lnL>
                    <a:lnR w="12700" cmpd="sng">
                      <a:noFill/>
                    </a:lnR>
                    <a:lnT w="9525" cap="flat" cmpd="sng" algn="ctr">
                      <a:noFill/>
                      <a:prstDash val="solid"/>
                    </a:lnT>
                    <a:lnB w="38100" cmpd="sng">
                      <a:noFill/>
                    </a:lnB>
                    <a:noFill/>
                  </a:tcPr>
                </a:tc>
                <a:tc>
                  <a:txBody>
                    <a:bodyPr/>
                    <a:lstStyle/>
                    <a:p>
                      <a:pPr algn="ctr"/>
                      <a:r>
                        <a:rPr lang="fr-FR" sz="2500" b="1" cap="none" spc="0">
                          <a:solidFill>
                            <a:schemeClr val="tx1"/>
                          </a:solidFill>
                          <a:latin typeface="Garamond" panose="02020404030301010803" pitchFamily="18" charset="0"/>
                        </a:rPr>
                        <a:t>Dossiers aux audiences</a:t>
                      </a:r>
                    </a:p>
                  </a:txBody>
                  <a:tcPr marL="100265" marR="98020" marT="28647" marB="214854" anchor="b">
                    <a:lnL w="12700" cmpd="sng">
                      <a:noFill/>
                    </a:lnL>
                    <a:lnR w="12700" cmpd="sng">
                      <a:noFill/>
                    </a:lnR>
                    <a:lnT w="9525" cap="flat" cmpd="sng" algn="ctr">
                      <a:noFill/>
                      <a:prstDash val="solid"/>
                    </a:lnT>
                    <a:lnB w="38100" cmpd="sng">
                      <a:noFill/>
                    </a:lnB>
                    <a:noFill/>
                  </a:tcPr>
                </a:tc>
                <a:tc>
                  <a:txBody>
                    <a:bodyPr/>
                    <a:lstStyle/>
                    <a:p>
                      <a:pPr algn="ctr"/>
                      <a:r>
                        <a:rPr lang="fr-FR" sz="2500" b="1" cap="none" spc="0">
                          <a:solidFill>
                            <a:schemeClr val="tx1"/>
                          </a:solidFill>
                          <a:latin typeface="Garamond" panose="02020404030301010803" pitchFamily="18" charset="0"/>
                        </a:rPr>
                        <a:t>Jugements rendus</a:t>
                      </a:r>
                    </a:p>
                  </a:txBody>
                  <a:tcPr marL="100265" marR="98020" marT="28647" marB="214854"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858698670"/>
                  </a:ext>
                </a:extLst>
              </a:tr>
              <a:tr h="587267">
                <a:tc>
                  <a:txBody>
                    <a:bodyPr/>
                    <a:lstStyle/>
                    <a:p>
                      <a:pPr algn="ctr"/>
                      <a:r>
                        <a:rPr lang="fr-FR" sz="1900" b="1" cap="none" spc="0" dirty="0">
                          <a:solidFill>
                            <a:schemeClr val="tx1"/>
                          </a:solidFill>
                          <a:latin typeface="Garamond" panose="02020404030301010803" pitchFamily="18" charset="0"/>
                        </a:rPr>
                        <a:t>2020</a:t>
                      </a:r>
                    </a:p>
                    <a:p>
                      <a:pPr algn="ctr"/>
                      <a:r>
                        <a:rPr lang="fr-FR" sz="1900" b="1" cap="none" spc="0" dirty="0">
                          <a:solidFill>
                            <a:schemeClr val="tx1"/>
                          </a:solidFill>
                          <a:latin typeface="Garamond" panose="02020404030301010803" pitchFamily="18" charset="0"/>
                        </a:rPr>
                        <a:t>(6.7.2020 – 31.12.2020)</a:t>
                      </a:r>
                    </a:p>
                  </a:txBody>
                  <a:tcPr marL="100265" marR="98020" marT="28647" marB="214854">
                    <a:lnL w="9525" cap="flat" cmpd="sng" algn="ctr">
                      <a:solidFill>
                        <a:schemeClr val="tx1"/>
                      </a:solidFill>
                      <a:prstDash val="solid"/>
                    </a:lnL>
                    <a:lnR w="12700" cmpd="sng">
                      <a:noFill/>
                      <a:prstDash val="solid"/>
                    </a:lnR>
                    <a:lnT w="38100" cmpd="sng">
                      <a:noFill/>
                    </a:lnT>
                    <a:lnB w="9525" cap="flat" cmpd="sng" algn="ctr">
                      <a:noFill/>
                      <a:prstDash val="solid"/>
                    </a:lnB>
                    <a:noFill/>
                  </a:tcPr>
                </a:tc>
                <a:tc>
                  <a:txBody>
                    <a:bodyPr/>
                    <a:lstStyle/>
                    <a:p>
                      <a:pPr algn="ctr"/>
                      <a:r>
                        <a:rPr lang="fr-FR" sz="1900" cap="none" spc="0">
                          <a:solidFill>
                            <a:schemeClr val="tx1"/>
                          </a:solidFill>
                          <a:latin typeface="Garamond" panose="02020404030301010803" pitchFamily="18" charset="0"/>
                        </a:rPr>
                        <a:t>1 387</a:t>
                      </a:r>
                    </a:p>
                  </a:txBody>
                  <a:tcPr marL="100265" marR="98020" marT="28647" marB="214854">
                    <a:lnL w="12700" cmpd="sng">
                      <a:noFill/>
                      <a:prstDash val="solid"/>
                    </a:lnL>
                    <a:lnR w="12700" cmpd="sng">
                      <a:noFill/>
                      <a:prstDash val="solid"/>
                    </a:lnR>
                    <a:lnT w="38100" cmpd="sng">
                      <a:noFill/>
                    </a:lnT>
                    <a:lnB w="9525" cap="flat" cmpd="sng" algn="ctr">
                      <a:noFill/>
                      <a:prstDash val="solid"/>
                    </a:lnB>
                    <a:noFill/>
                  </a:tcPr>
                </a:tc>
                <a:tc>
                  <a:txBody>
                    <a:bodyPr/>
                    <a:lstStyle/>
                    <a:p>
                      <a:pPr algn="ctr"/>
                      <a:r>
                        <a:rPr lang="fr-FR" sz="1900" cap="none" spc="0">
                          <a:solidFill>
                            <a:schemeClr val="tx1"/>
                          </a:solidFill>
                          <a:latin typeface="Garamond" panose="02020404030301010803" pitchFamily="18" charset="0"/>
                        </a:rPr>
                        <a:t>1 024</a:t>
                      </a:r>
                    </a:p>
                  </a:txBody>
                  <a:tcPr marL="100265" marR="98020" marT="28647" marB="214854">
                    <a:lnL w="12700" cmpd="sng">
                      <a:noFill/>
                      <a:prstDash val="solid"/>
                    </a:lnL>
                    <a:lnR w="12700" cmpd="sng">
                      <a:noFill/>
                      <a:prstDash val="solid"/>
                    </a:lnR>
                    <a:lnT w="38100" cmpd="sng">
                      <a:noFill/>
                    </a:lnT>
                    <a:lnB w="9525" cap="flat" cmpd="sng" algn="ctr">
                      <a:noFill/>
                      <a:prstDash val="solid"/>
                    </a:lnB>
                    <a:noFill/>
                  </a:tcPr>
                </a:tc>
                <a:extLst>
                  <a:ext uri="{0D108BD9-81ED-4DB2-BD59-A6C34878D82A}">
                    <a16:rowId xmlns:a16="http://schemas.microsoft.com/office/drawing/2014/main" val="2462047418"/>
                  </a:ext>
                </a:extLst>
              </a:tr>
              <a:tr h="587267">
                <a:tc>
                  <a:txBody>
                    <a:bodyPr/>
                    <a:lstStyle/>
                    <a:p>
                      <a:pPr algn="ctr"/>
                      <a:r>
                        <a:rPr lang="fr-FR" sz="1900" b="1" cap="none" spc="0" dirty="0">
                          <a:solidFill>
                            <a:schemeClr val="tx1"/>
                          </a:solidFill>
                          <a:latin typeface="Garamond" panose="02020404030301010803" pitchFamily="18" charset="0"/>
                        </a:rPr>
                        <a:t>2021</a:t>
                      </a:r>
                    </a:p>
                  </a:txBody>
                  <a:tcPr marL="100265" marR="98020" marT="28647" marB="214854">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ctr"/>
                      <a:r>
                        <a:rPr lang="fr-FR" sz="1900" cap="none" spc="0">
                          <a:solidFill>
                            <a:schemeClr val="tx1"/>
                          </a:solidFill>
                          <a:latin typeface="Garamond" panose="02020404030301010803" pitchFamily="18" charset="0"/>
                        </a:rPr>
                        <a:t>1 356</a:t>
                      </a:r>
                    </a:p>
                  </a:txBody>
                  <a:tcPr marL="100265" marR="98020" marT="28647" marB="214854">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ctr"/>
                      <a:r>
                        <a:rPr lang="fr-FR" sz="1900" cap="none" spc="0" dirty="0">
                          <a:solidFill>
                            <a:schemeClr val="tx1"/>
                          </a:solidFill>
                          <a:latin typeface="Garamond" panose="02020404030301010803" pitchFamily="18" charset="0"/>
                        </a:rPr>
                        <a:t>1 122 </a:t>
                      </a:r>
                    </a:p>
                  </a:txBody>
                  <a:tcPr marL="100265" marR="98020" marT="28647" marB="214854">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960942463"/>
                  </a:ext>
                </a:extLst>
              </a:tr>
              <a:tr h="873738">
                <a:tc>
                  <a:txBody>
                    <a:bodyPr/>
                    <a:lstStyle/>
                    <a:p>
                      <a:pPr algn="ctr"/>
                      <a:r>
                        <a:rPr lang="fr-FR" sz="1900" b="1" cap="none" spc="0" dirty="0">
                          <a:solidFill>
                            <a:schemeClr val="tx1"/>
                          </a:solidFill>
                          <a:latin typeface="Garamond" panose="02020404030301010803" pitchFamily="18" charset="0"/>
                        </a:rPr>
                        <a:t>2022</a:t>
                      </a:r>
                    </a:p>
                    <a:p>
                      <a:pPr algn="ctr"/>
                      <a:r>
                        <a:rPr lang="fr-FR" sz="1900" b="1" cap="none" spc="0" dirty="0">
                          <a:solidFill>
                            <a:schemeClr val="tx1"/>
                          </a:solidFill>
                          <a:latin typeface="Garamond" panose="02020404030301010803" pitchFamily="18" charset="0"/>
                        </a:rPr>
                        <a:t>(1.1.2022 – 29.3.2022) </a:t>
                      </a:r>
                    </a:p>
                  </a:txBody>
                  <a:tcPr marL="100265" marR="98020" marT="28647" marB="214854">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ctr"/>
                      <a:r>
                        <a:rPr lang="fr-FR" sz="1900" cap="none" spc="0">
                          <a:solidFill>
                            <a:schemeClr val="tx1"/>
                          </a:solidFill>
                          <a:latin typeface="Garamond" panose="02020404030301010803" pitchFamily="18" charset="0"/>
                        </a:rPr>
                        <a:t>555</a:t>
                      </a:r>
                    </a:p>
                  </a:txBody>
                  <a:tcPr marL="100265" marR="98020" marT="28647" marB="214854">
                    <a:lnL w="12700" cmpd="sng">
                      <a:noFill/>
                      <a:prstDash val="solid"/>
                    </a:lnL>
                    <a:lnR w="12700" cmpd="sng">
                      <a:noFill/>
                      <a:prstDash val="solid"/>
                    </a:lnR>
                    <a:lnT w="12700" cmpd="sng">
                      <a:noFill/>
                      <a:prstDash val="solid"/>
                    </a:lnT>
                    <a:lnB w="9525" cap="flat" cmpd="sng" algn="ctr">
                      <a:noFill/>
                      <a:prstDash val="solid"/>
                    </a:lnB>
                    <a:noFill/>
                  </a:tcPr>
                </a:tc>
                <a:tc>
                  <a:txBody>
                    <a:bodyPr/>
                    <a:lstStyle/>
                    <a:p>
                      <a:pPr algn="ctr"/>
                      <a:r>
                        <a:rPr lang="fr-FR" sz="1900" cap="none" spc="0">
                          <a:solidFill>
                            <a:schemeClr val="tx1"/>
                          </a:solidFill>
                          <a:latin typeface="Garamond" panose="02020404030301010803" pitchFamily="18" charset="0"/>
                        </a:rPr>
                        <a:t>443</a:t>
                      </a:r>
                    </a:p>
                  </a:txBody>
                  <a:tcPr marL="100265" marR="98020" marT="28647" marB="214854">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731836742"/>
                  </a:ext>
                </a:extLst>
              </a:tr>
              <a:tr h="587267">
                <a:tc>
                  <a:txBody>
                    <a:bodyPr/>
                    <a:lstStyle/>
                    <a:p>
                      <a:pPr algn="ctr"/>
                      <a:r>
                        <a:rPr lang="fr-FR" sz="1900" b="1" cap="none" spc="0">
                          <a:solidFill>
                            <a:schemeClr val="tx1"/>
                          </a:solidFill>
                          <a:latin typeface="Garamond" panose="02020404030301010803" pitchFamily="18" charset="0"/>
                        </a:rPr>
                        <a:t>TOTAL : </a:t>
                      </a:r>
                    </a:p>
                  </a:txBody>
                  <a:tcPr marL="100265" marR="98020" marT="28647" marB="214854">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ctr"/>
                      <a:r>
                        <a:rPr lang="fr-FR" sz="1900" cap="none" spc="0">
                          <a:solidFill>
                            <a:schemeClr val="tx1"/>
                          </a:solidFill>
                          <a:latin typeface="Garamond" panose="02020404030301010803" pitchFamily="18" charset="0"/>
                        </a:rPr>
                        <a:t>3 298</a:t>
                      </a:r>
                    </a:p>
                  </a:txBody>
                  <a:tcPr marL="100265" marR="98020" marT="28647" marB="214854">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ctr"/>
                      <a:r>
                        <a:rPr lang="fr-FR" sz="1900" cap="none" spc="0" dirty="0">
                          <a:solidFill>
                            <a:schemeClr val="tx1"/>
                          </a:solidFill>
                          <a:latin typeface="Garamond" panose="02020404030301010803" pitchFamily="18" charset="0"/>
                        </a:rPr>
                        <a:t>2 589</a:t>
                      </a:r>
                    </a:p>
                  </a:txBody>
                  <a:tcPr marL="100265" marR="98020" marT="28647" marB="214854">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57909659"/>
                  </a:ext>
                </a:extLst>
              </a:tr>
            </a:tbl>
          </a:graphicData>
        </a:graphic>
      </p:graphicFrame>
    </p:spTree>
    <p:extLst>
      <p:ext uri="{BB962C8B-B14F-4D97-AF65-F5344CB8AC3E}">
        <p14:creationId xmlns:p14="http://schemas.microsoft.com/office/powerpoint/2010/main" val="1967930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3167</TotalTime>
  <Words>698</Words>
  <Application>Microsoft Macintosh PowerPoint</Application>
  <PresentationFormat>Grand écran</PresentationFormat>
  <Paragraphs>179</Paragraphs>
  <Slides>17</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17</vt:i4>
      </vt:variant>
    </vt:vector>
  </HeadingPairs>
  <TitlesOfParts>
    <vt:vector size="23" baseType="lpstr">
      <vt:lpstr>Arial</vt:lpstr>
      <vt:lpstr>Calibri</vt:lpstr>
      <vt:lpstr>Calibri Light</vt:lpstr>
      <vt:lpstr>Garamond</vt:lpstr>
      <vt:lpstr>Wingdings</vt:lpstr>
      <vt:lpstr>Thème Office</vt:lpstr>
      <vt:lpstr>Retour sur les pratiques judiciaires à Bruxelles</vt:lpstr>
      <vt:lpstr>Plan</vt:lpstr>
      <vt:lpstr>La compétence du tribunal de police pour les infractions Covid</vt:lpstr>
      <vt:lpstr>Compétence du tribunal de police : souci d’efficacité</vt:lpstr>
      <vt:lpstr>Compétence du tribunal de police : « avantages »</vt:lpstr>
      <vt:lpstr>Compétence du tribunal de police : « risques »</vt:lpstr>
      <vt:lpstr>Le contentieux Covid à Bruxelles en quelques chiffres</vt:lpstr>
      <vt:lpstr>Chiffres tous contentieux au 29 mars 2022</vt:lpstr>
      <vt:lpstr>Chiffres Covid au 29 mars 2022</vt:lpstr>
      <vt:lpstr>Appels et oppositions </vt:lpstr>
      <vt:lpstr>Observations d’audiences et relevé de décisions</vt:lpstr>
      <vt:lpstr>Deux approches complémentaires</vt:lpstr>
      <vt:lpstr>Constats quant aux prévenu.e.s</vt:lpstr>
      <vt:lpstr>Relevé de décisions :  types de faits</vt:lpstr>
      <vt:lpstr>Observations d’audiences : constats</vt:lpstr>
      <vt:lpstr>Décisions rendues</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Covid-19 : retour sur les pratiques judiciaires à Bruxelles</dc:title>
  <dc:creator>Diletta Tatti</dc:creator>
  <cp:lastModifiedBy>Diletta Tatti</cp:lastModifiedBy>
  <cp:revision>40</cp:revision>
  <dcterms:created xsi:type="dcterms:W3CDTF">2022-12-02T11:45:01Z</dcterms:created>
  <dcterms:modified xsi:type="dcterms:W3CDTF">2023-03-30T10:47:33Z</dcterms:modified>
</cp:coreProperties>
</file>