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0" r:id="rId3"/>
    <p:sldId id="294" r:id="rId4"/>
    <p:sldId id="295" r:id="rId5"/>
    <p:sldId id="297" r:id="rId6"/>
    <p:sldId id="298" r:id="rId7"/>
    <p:sldId id="299" r:id="rId8"/>
    <p:sldId id="301" r:id="rId9"/>
    <p:sldId id="307" r:id="rId10"/>
    <p:sldId id="293" r:id="rId11"/>
    <p:sldId id="271" r:id="rId12"/>
    <p:sldId id="309" r:id="rId13"/>
    <p:sldId id="257" r:id="rId14"/>
    <p:sldId id="308" r:id="rId15"/>
    <p:sldId id="258" r:id="rId16"/>
    <p:sldId id="259" r:id="rId17"/>
    <p:sldId id="261" r:id="rId18"/>
    <p:sldId id="260" r:id="rId19"/>
    <p:sldId id="262" r:id="rId20"/>
    <p:sldId id="264" r:id="rId21"/>
    <p:sldId id="263" r:id="rId22"/>
    <p:sldId id="265" r:id="rId23"/>
    <p:sldId id="266" r:id="rId24"/>
    <p:sldId id="267" r:id="rId25"/>
    <p:sldId id="268" r:id="rId26"/>
    <p:sldId id="269" r:id="rId27"/>
    <p:sldId id="315" r:id="rId28"/>
    <p:sldId id="318" r:id="rId29"/>
    <p:sldId id="317" r:id="rId30"/>
    <p:sldId id="310" r:id="rId31"/>
    <p:sldId id="272" r:id="rId32"/>
    <p:sldId id="302" r:id="rId33"/>
    <p:sldId id="319" r:id="rId34"/>
    <p:sldId id="303" r:id="rId35"/>
    <p:sldId id="320" r:id="rId36"/>
    <p:sldId id="304" r:id="rId37"/>
    <p:sldId id="321" r:id="rId38"/>
    <p:sldId id="305" r:id="rId39"/>
    <p:sldId id="306" r:id="rId40"/>
    <p:sldId id="311" r:id="rId41"/>
    <p:sldId id="273" r:id="rId42"/>
    <p:sldId id="274" r:id="rId43"/>
    <p:sldId id="275" r:id="rId44"/>
    <p:sldId id="276" r:id="rId45"/>
    <p:sldId id="277" r:id="rId46"/>
    <p:sldId id="279" r:id="rId47"/>
    <p:sldId id="280" r:id="rId48"/>
    <p:sldId id="282" r:id="rId49"/>
    <p:sldId id="283" r:id="rId50"/>
    <p:sldId id="284" r:id="rId51"/>
    <p:sldId id="285" r:id="rId52"/>
    <p:sldId id="287" r:id="rId53"/>
    <p:sldId id="289" r:id="rId54"/>
    <p:sldId id="290" r:id="rId55"/>
    <p:sldId id="291" r:id="rId56"/>
    <p:sldId id="312" r:id="rId57"/>
    <p:sldId id="313" r:id="rId58"/>
    <p:sldId id="314"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A7A64-7A39-72C5-6128-BF5E68F0B9A1}" name="Julie Ringelheim" initials="" userId="S::julie.ringelheim@uclouvain.be::12202e1a-4f41-4142-b365-1582cb155f6a"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11"/>
    <p:restoredTop sz="94789"/>
  </p:normalViewPr>
  <p:slideViewPr>
    <p:cSldViewPr snapToGrid="0">
      <p:cViewPr varScale="1">
        <p:scale>
          <a:sx n="117" d="100"/>
          <a:sy n="117" d="100"/>
        </p:scale>
        <p:origin x="18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8/10/relationships/authors" Targe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5/24/24</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5/24/24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5/24/24</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5/24/24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fr-FR"/>
              <a:t>Modifiez le style du titre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5/24/24</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5/24/24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5/24/24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5/24/24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5/24/24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fr-FR"/>
              <a:t>Modifiez le style du titre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5/24/24</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5/24/24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5/24/24</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‹N°›</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A55237-3A92-0212-0861-221FC5D43314}"/>
              </a:ext>
            </a:extLst>
          </p:cNvPr>
          <p:cNvSpPr>
            <a:spLocks noGrp="1"/>
          </p:cNvSpPr>
          <p:nvPr>
            <p:ph type="ctrTitle"/>
          </p:nvPr>
        </p:nvSpPr>
        <p:spPr>
          <a:xfrm>
            <a:off x="581191" y="1020431"/>
            <a:ext cx="10993549" cy="590321"/>
          </a:xfrm>
        </p:spPr>
        <p:txBody>
          <a:bodyPr>
            <a:noAutofit/>
          </a:bodyPr>
          <a:lstStyle/>
          <a:p>
            <a:pPr algn="ctr"/>
            <a:r>
              <a:rPr lang="fr-FR" sz="2800" dirty="0"/>
              <a:t>Combattre la discrimination par le recours en justice : l’expérience belge en question</a:t>
            </a:r>
          </a:p>
        </p:txBody>
      </p:sp>
      <p:sp>
        <p:nvSpPr>
          <p:cNvPr id="3" name="Sous-titre 2">
            <a:extLst>
              <a:ext uri="{FF2B5EF4-FFF2-40B4-BE49-F238E27FC236}">
                <a16:creationId xmlns:a16="http://schemas.microsoft.com/office/drawing/2014/main" id="{5D9A5C41-8DEC-D53E-0321-6649268C4229}"/>
              </a:ext>
            </a:extLst>
          </p:cNvPr>
          <p:cNvSpPr>
            <a:spLocks noGrp="1"/>
          </p:cNvSpPr>
          <p:nvPr>
            <p:ph type="subTitle" idx="1"/>
          </p:nvPr>
        </p:nvSpPr>
        <p:spPr>
          <a:xfrm>
            <a:off x="581194" y="1755229"/>
            <a:ext cx="10993546" cy="1330538"/>
          </a:xfrm>
        </p:spPr>
        <p:txBody>
          <a:bodyPr>
            <a:normAutofit/>
          </a:bodyPr>
          <a:lstStyle/>
          <a:p>
            <a:pPr algn="ctr"/>
            <a:r>
              <a:rPr lang="fr-FR" sz="2400" dirty="0"/>
              <a:t>journée d’étude - 24 mai 2024</a:t>
            </a:r>
          </a:p>
          <a:p>
            <a:pPr algn="ctr"/>
            <a:r>
              <a:rPr lang="fr-FR" sz="2400" dirty="0"/>
              <a:t>Julie Ringelheim, </a:t>
            </a:r>
            <a:r>
              <a:rPr lang="fr-FR" sz="2400" dirty="0" err="1"/>
              <a:t>Jogchum</a:t>
            </a:r>
            <a:r>
              <a:rPr lang="fr-FR" sz="2400" dirty="0"/>
              <a:t> </a:t>
            </a:r>
            <a:r>
              <a:rPr lang="fr-FR" sz="2400" dirty="0" err="1"/>
              <a:t>Vrielink</a:t>
            </a:r>
            <a:r>
              <a:rPr lang="fr-FR" sz="2400" dirty="0"/>
              <a:t> &amp; Olivier </a:t>
            </a:r>
            <a:r>
              <a:rPr lang="fr-FR" sz="2400" dirty="0" err="1"/>
              <a:t>Struelens</a:t>
            </a:r>
            <a:endParaRPr lang="fr-FR" sz="2400" dirty="0"/>
          </a:p>
        </p:txBody>
      </p:sp>
    </p:spTree>
    <p:extLst>
      <p:ext uri="{BB962C8B-B14F-4D97-AF65-F5344CB8AC3E}">
        <p14:creationId xmlns:p14="http://schemas.microsoft.com/office/powerpoint/2010/main" val="30145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58EA34-CA40-7C59-AD28-17A71E559349}"/>
              </a:ext>
            </a:extLst>
          </p:cNvPr>
          <p:cNvSpPr>
            <a:spLocks noGrp="1"/>
          </p:cNvSpPr>
          <p:nvPr>
            <p:ph type="title"/>
          </p:nvPr>
        </p:nvSpPr>
        <p:spPr/>
        <p:txBody>
          <a:bodyPr>
            <a:normAutofit/>
          </a:bodyPr>
          <a:lstStyle/>
          <a:p>
            <a:r>
              <a:rPr lang="fr-FR" dirty="0"/>
              <a:t>Comprendre les disparités de taux de succès et les difficultés rencontrées par les plaignants</a:t>
            </a:r>
          </a:p>
        </p:txBody>
      </p:sp>
      <p:sp>
        <p:nvSpPr>
          <p:cNvPr id="3" name="Espace réservé du contenu 2">
            <a:extLst>
              <a:ext uri="{FF2B5EF4-FFF2-40B4-BE49-F238E27FC236}">
                <a16:creationId xmlns:a16="http://schemas.microsoft.com/office/drawing/2014/main" id="{C7841084-DFCD-2749-19C0-2AECA5874248}"/>
              </a:ext>
            </a:extLst>
          </p:cNvPr>
          <p:cNvSpPr>
            <a:spLocks noGrp="1"/>
          </p:cNvSpPr>
          <p:nvPr>
            <p:ph idx="1"/>
          </p:nvPr>
        </p:nvSpPr>
        <p:spPr/>
        <p:txBody>
          <a:bodyPr>
            <a:normAutofit/>
          </a:bodyPr>
          <a:lstStyle/>
          <a:p>
            <a:pPr marL="0" indent="0">
              <a:buNone/>
            </a:pPr>
            <a:r>
              <a:rPr lang="fr-FR" sz="2200" dirty="0"/>
              <a:t>Méthodes qualitatives : </a:t>
            </a:r>
          </a:p>
          <a:p>
            <a:r>
              <a:rPr lang="fr-FR" sz="2200" dirty="0"/>
              <a:t>Analyse systématique de contenu des décisions</a:t>
            </a:r>
          </a:p>
          <a:p>
            <a:pPr lvl="1"/>
            <a:r>
              <a:rPr lang="fr-FR" sz="2000" dirty="0"/>
              <a:t>Jurisprudence « emploi » juridictions du travail - 2015-2019 (257 décisions)</a:t>
            </a:r>
          </a:p>
          <a:p>
            <a:r>
              <a:rPr lang="fr-FR" sz="2200" dirty="0"/>
              <a:t>29 entretiens avec professionnels du droit :</a:t>
            </a:r>
          </a:p>
          <a:p>
            <a:pPr lvl="1"/>
            <a:r>
              <a:rPr lang="fr-FR" sz="2000" dirty="0"/>
              <a:t>16 magistrats (8 Conseillers CT, 6 juges TT, 2 auditeurs)</a:t>
            </a:r>
          </a:p>
          <a:p>
            <a:pPr lvl="1"/>
            <a:r>
              <a:rPr lang="fr-FR" sz="2000" dirty="0"/>
              <a:t>7 avocats</a:t>
            </a:r>
          </a:p>
          <a:p>
            <a:pPr lvl="1"/>
            <a:r>
              <a:rPr lang="fr-FR" sz="2000" dirty="0"/>
              <a:t>6 juristes auprès d’un « organisme égalité » (4 auprès d’</a:t>
            </a:r>
            <a:r>
              <a:rPr lang="fr-FR" sz="2000" dirty="0" err="1"/>
              <a:t>Unia</a:t>
            </a:r>
            <a:r>
              <a:rPr lang="fr-FR" sz="2000" dirty="0"/>
              <a:t> / 2 auprès de l’IEFH)</a:t>
            </a:r>
          </a:p>
        </p:txBody>
      </p:sp>
    </p:spTree>
    <p:extLst>
      <p:ext uri="{BB962C8B-B14F-4D97-AF65-F5344CB8AC3E}">
        <p14:creationId xmlns:p14="http://schemas.microsoft.com/office/powerpoint/2010/main" val="83759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B1B6E4-429D-D9B0-ED24-7DFA38B0C7EE}"/>
              </a:ext>
            </a:extLst>
          </p:cNvPr>
          <p:cNvSpPr>
            <a:spLocks noGrp="1"/>
          </p:cNvSpPr>
          <p:nvPr>
            <p:ph type="title"/>
          </p:nvPr>
        </p:nvSpPr>
        <p:spPr/>
        <p:txBody>
          <a:bodyPr/>
          <a:lstStyle/>
          <a:p>
            <a:r>
              <a:rPr lang="fr-FR" dirty="0"/>
              <a:t>3 ensembles de facteurs explicatifs</a:t>
            </a:r>
          </a:p>
        </p:txBody>
      </p:sp>
      <p:sp>
        <p:nvSpPr>
          <p:cNvPr id="3" name="Espace réservé du contenu 2">
            <a:extLst>
              <a:ext uri="{FF2B5EF4-FFF2-40B4-BE49-F238E27FC236}">
                <a16:creationId xmlns:a16="http://schemas.microsoft.com/office/drawing/2014/main" id="{06C6CECE-BC90-E0AF-38FD-B2A9B7E38B7F}"/>
              </a:ext>
            </a:extLst>
          </p:cNvPr>
          <p:cNvSpPr>
            <a:spLocks noGrp="1"/>
          </p:cNvSpPr>
          <p:nvPr>
            <p:ph idx="1"/>
          </p:nvPr>
        </p:nvSpPr>
        <p:spPr/>
        <p:txBody>
          <a:bodyPr>
            <a:normAutofit/>
          </a:bodyPr>
          <a:lstStyle/>
          <a:p>
            <a:r>
              <a:rPr lang="fr-FR" sz="2400" dirty="0"/>
              <a:t>L’impact des caractéristiques du litige</a:t>
            </a:r>
          </a:p>
          <a:p>
            <a:r>
              <a:rPr lang="fr-FR" sz="2400" dirty="0"/>
              <a:t>L’impact du droit </a:t>
            </a:r>
          </a:p>
          <a:p>
            <a:r>
              <a:rPr lang="fr-FR" sz="2400" dirty="0"/>
              <a:t>L’impact du juge</a:t>
            </a:r>
          </a:p>
        </p:txBody>
      </p:sp>
    </p:spTree>
    <p:extLst>
      <p:ext uri="{BB962C8B-B14F-4D97-AF65-F5344CB8AC3E}">
        <p14:creationId xmlns:p14="http://schemas.microsoft.com/office/powerpoint/2010/main" val="4143106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CE04FD-80BE-7CBD-73A2-97345D2E747E}"/>
              </a:ext>
            </a:extLst>
          </p:cNvPr>
          <p:cNvSpPr>
            <a:spLocks noGrp="1"/>
          </p:cNvSpPr>
          <p:nvPr>
            <p:ph type="ctrTitle"/>
          </p:nvPr>
        </p:nvSpPr>
        <p:spPr/>
        <p:txBody>
          <a:bodyPr/>
          <a:lstStyle/>
          <a:p>
            <a:r>
              <a:rPr lang="fr-FR" dirty="0"/>
              <a:t>I. l’impact des caractéristiques du litige</a:t>
            </a:r>
          </a:p>
        </p:txBody>
      </p:sp>
      <p:sp>
        <p:nvSpPr>
          <p:cNvPr id="3" name="Sous-titre 2">
            <a:extLst>
              <a:ext uri="{FF2B5EF4-FFF2-40B4-BE49-F238E27FC236}">
                <a16:creationId xmlns:a16="http://schemas.microsoft.com/office/drawing/2014/main" id="{A350DE2F-4973-9C4A-E50C-9E489CE5CA9E}"/>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2394208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AE0A20-EB2B-12CE-EE93-E293AA1F0AC4}"/>
              </a:ext>
            </a:extLst>
          </p:cNvPr>
          <p:cNvSpPr>
            <a:spLocks noGrp="1"/>
          </p:cNvSpPr>
          <p:nvPr>
            <p:ph type="title"/>
          </p:nvPr>
        </p:nvSpPr>
        <p:spPr/>
        <p:txBody>
          <a:bodyPr/>
          <a:lstStyle/>
          <a:p>
            <a:r>
              <a:rPr lang="fr-FR" dirty="0"/>
              <a:t>I. L’impact des caractéristiques du litige </a:t>
            </a:r>
          </a:p>
        </p:txBody>
      </p:sp>
      <p:sp>
        <p:nvSpPr>
          <p:cNvPr id="3" name="Espace réservé du contenu 2">
            <a:extLst>
              <a:ext uri="{FF2B5EF4-FFF2-40B4-BE49-F238E27FC236}">
                <a16:creationId xmlns:a16="http://schemas.microsoft.com/office/drawing/2014/main" id="{36B9C7B7-8C3F-41D9-E021-0FBFE2F2FF7E}"/>
              </a:ext>
            </a:extLst>
          </p:cNvPr>
          <p:cNvSpPr>
            <a:spLocks noGrp="1"/>
          </p:cNvSpPr>
          <p:nvPr>
            <p:ph idx="1"/>
          </p:nvPr>
        </p:nvSpPr>
        <p:spPr/>
        <p:txBody>
          <a:bodyPr>
            <a:normAutofit lnSpcReduction="10000"/>
          </a:bodyPr>
          <a:lstStyle/>
          <a:p>
            <a:pPr marL="0" indent="0">
              <a:buNone/>
            </a:pPr>
            <a:r>
              <a:rPr lang="fr-FR" sz="2400" dirty="0"/>
              <a:t>Focus sur trois types de caractéristiques :</a:t>
            </a:r>
          </a:p>
          <a:p>
            <a:r>
              <a:rPr lang="fr-FR" sz="2000" dirty="0"/>
              <a:t>Critère protégé</a:t>
            </a:r>
          </a:p>
          <a:p>
            <a:r>
              <a:rPr lang="fr-FR" sz="2000" dirty="0"/>
              <a:t>Objet du litige</a:t>
            </a:r>
          </a:p>
          <a:p>
            <a:r>
              <a:rPr lang="fr-FR" sz="2000" dirty="0"/>
              <a:t>Participation ou non d’un « organisme égalité » à l’instance</a:t>
            </a:r>
          </a:p>
          <a:p>
            <a:pPr marL="0" indent="0">
              <a:buNone/>
            </a:pPr>
            <a:endParaRPr lang="fr-FR" sz="2400" dirty="0">
              <a:sym typeface="Wingdings" pitchFamily="2" charset="2"/>
            </a:endParaRPr>
          </a:p>
          <a:p>
            <a:pPr marL="0" indent="0">
              <a:buNone/>
            </a:pPr>
            <a:r>
              <a:rPr lang="fr-FR" sz="2400" dirty="0">
                <a:sym typeface="Wingdings" pitchFamily="2" charset="2"/>
              </a:rPr>
              <a:t></a:t>
            </a:r>
            <a:r>
              <a:rPr lang="fr-FR" sz="2400" dirty="0"/>
              <a:t> Interactions avec :</a:t>
            </a:r>
          </a:p>
          <a:p>
            <a:pPr lvl="1"/>
            <a:r>
              <a:rPr lang="fr-FR" sz="2000" dirty="0"/>
              <a:t>Enjeu de la preuve</a:t>
            </a:r>
          </a:p>
          <a:p>
            <a:pPr lvl="1"/>
            <a:r>
              <a:rPr lang="fr-FR" sz="2000" dirty="0"/>
              <a:t>Enjeu d’expertise </a:t>
            </a:r>
          </a:p>
          <a:p>
            <a:endParaRPr lang="fr-FR" dirty="0"/>
          </a:p>
        </p:txBody>
      </p:sp>
    </p:spTree>
    <p:extLst>
      <p:ext uri="{BB962C8B-B14F-4D97-AF65-F5344CB8AC3E}">
        <p14:creationId xmlns:p14="http://schemas.microsoft.com/office/powerpoint/2010/main" val="4200804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0BA394-7D80-7A4A-89BA-DD8149AAB7CA}"/>
              </a:ext>
            </a:extLst>
          </p:cNvPr>
          <p:cNvSpPr>
            <a:spLocks noGrp="1"/>
          </p:cNvSpPr>
          <p:nvPr>
            <p:ph type="title"/>
          </p:nvPr>
        </p:nvSpPr>
        <p:spPr/>
        <p:txBody>
          <a:bodyPr/>
          <a:lstStyle/>
          <a:p>
            <a:r>
              <a:rPr lang="fr-FR" dirty="0"/>
              <a:t>L’Enjeu de la preuve</a:t>
            </a:r>
          </a:p>
        </p:txBody>
      </p:sp>
      <p:sp>
        <p:nvSpPr>
          <p:cNvPr id="3" name="Espace réservé du contenu 2">
            <a:extLst>
              <a:ext uri="{FF2B5EF4-FFF2-40B4-BE49-F238E27FC236}">
                <a16:creationId xmlns:a16="http://schemas.microsoft.com/office/drawing/2014/main" id="{DF91C7B0-5151-1645-4DF0-EFBB2F956CA4}"/>
              </a:ext>
            </a:extLst>
          </p:cNvPr>
          <p:cNvSpPr>
            <a:spLocks noGrp="1"/>
          </p:cNvSpPr>
          <p:nvPr>
            <p:ph idx="1"/>
          </p:nvPr>
        </p:nvSpPr>
        <p:spPr/>
        <p:txBody>
          <a:bodyPr>
            <a:normAutofit/>
          </a:bodyPr>
          <a:lstStyle/>
          <a:p>
            <a:r>
              <a:rPr lang="fr-FR" sz="2000" dirty="0"/>
              <a:t>La difficulté à prouver en justice une discrimination reste un obstacle majeur au succès des recours</a:t>
            </a:r>
          </a:p>
          <a:p>
            <a:r>
              <a:rPr lang="fr-FR" sz="2000" dirty="0"/>
              <a:t>Malgré le mécanisme du partage de la charge de la preuve instauré par les lois anti-discrimination</a:t>
            </a:r>
          </a:p>
          <a:p>
            <a:r>
              <a:rPr lang="fr-FR" sz="2000" dirty="0"/>
              <a:t>Constats opérés par l’analyse de contenu (257 décisions) : </a:t>
            </a:r>
          </a:p>
          <a:p>
            <a:pPr lvl="1"/>
            <a:r>
              <a:rPr lang="fr-FR" sz="1800" dirty="0">
                <a:solidFill>
                  <a:schemeClr val="accent1"/>
                </a:solidFill>
              </a:rPr>
              <a:t>Manque de preuve = motif le plus souvent cité par les juges pour justifier qu’une demande en discrimination soit jugée non-fondée</a:t>
            </a:r>
            <a:endParaRPr lang="fr-FR" sz="1800" b="1" dirty="0">
              <a:solidFill>
                <a:schemeClr val="accent1"/>
              </a:solidFill>
            </a:endParaRPr>
          </a:p>
          <a:p>
            <a:pPr lvl="1"/>
            <a:r>
              <a:rPr lang="fr-FR" sz="1800" b="1" dirty="0">
                <a:solidFill>
                  <a:schemeClr val="accent1"/>
                </a:solidFill>
              </a:rPr>
              <a:t>63% de décisions défavorables </a:t>
            </a:r>
            <a:r>
              <a:rPr lang="fr-FR" sz="1800" dirty="0">
                <a:solidFill>
                  <a:schemeClr val="accent1"/>
                </a:solidFill>
              </a:rPr>
              <a:t>motivées par les juges par un manque de preuve</a:t>
            </a:r>
          </a:p>
        </p:txBody>
      </p:sp>
    </p:spTree>
    <p:extLst>
      <p:ext uri="{BB962C8B-B14F-4D97-AF65-F5344CB8AC3E}">
        <p14:creationId xmlns:p14="http://schemas.microsoft.com/office/powerpoint/2010/main" val="1253091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0BA394-7D80-7A4A-89BA-DD8149AAB7CA}"/>
              </a:ext>
            </a:extLst>
          </p:cNvPr>
          <p:cNvSpPr>
            <a:spLocks noGrp="1"/>
          </p:cNvSpPr>
          <p:nvPr>
            <p:ph type="title"/>
          </p:nvPr>
        </p:nvSpPr>
        <p:spPr/>
        <p:txBody>
          <a:bodyPr/>
          <a:lstStyle/>
          <a:p>
            <a:r>
              <a:rPr lang="fr-FR" dirty="0"/>
              <a:t>L’Enjeu de la preuve</a:t>
            </a:r>
          </a:p>
        </p:txBody>
      </p:sp>
      <p:sp>
        <p:nvSpPr>
          <p:cNvPr id="3" name="Espace réservé du contenu 2">
            <a:extLst>
              <a:ext uri="{FF2B5EF4-FFF2-40B4-BE49-F238E27FC236}">
                <a16:creationId xmlns:a16="http://schemas.microsoft.com/office/drawing/2014/main" id="{DF91C7B0-5151-1645-4DF0-EFBB2F956CA4}"/>
              </a:ext>
            </a:extLst>
          </p:cNvPr>
          <p:cNvSpPr>
            <a:spLocks noGrp="1"/>
          </p:cNvSpPr>
          <p:nvPr>
            <p:ph idx="1"/>
          </p:nvPr>
        </p:nvSpPr>
        <p:spPr/>
        <p:txBody>
          <a:bodyPr>
            <a:normAutofit lnSpcReduction="10000"/>
          </a:bodyPr>
          <a:lstStyle/>
          <a:p>
            <a:r>
              <a:rPr lang="fr-FR" sz="2000" dirty="0"/>
              <a:t>Dans le cadre de l’analyse de contenu : recensement des types de preuves utilisées par les plaignants dans les recours pour discrimination directe ou indirecte</a:t>
            </a:r>
          </a:p>
          <a:p>
            <a:r>
              <a:rPr lang="fr-FR" sz="2000" dirty="0"/>
              <a:t>Preuve de quoi ? </a:t>
            </a:r>
          </a:p>
          <a:p>
            <a:pPr lvl="1"/>
            <a:r>
              <a:rPr lang="fr-FR" sz="1800" dirty="0"/>
              <a:t>Discrimination directe : preuve du lien entre traitement contesté et un critère protégé</a:t>
            </a:r>
          </a:p>
          <a:p>
            <a:pPr lvl="1"/>
            <a:r>
              <a:rPr lang="fr-FR" sz="1800" dirty="0"/>
              <a:t>Discrimination indirecte : preuve que la mesure génère un désavantage particulier pour membres d’un groupe protégé </a:t>
            </a:r>
          </a:p>
          <a:p>
            <a:r>
              <a:rPr lang="fr-FR" sz="2000" dirty="0"/>
              <a:t>Distinction entre preuves </a:t>
            </a:r>
            <a:r>
              <a:rPr lang="fr-FR" sz="2000" i="1" dirty="0"/>
              <a:t>explicites </a:t>
            </a:r>
            <a:r>
              <a:rPr lang="fr-FR" sz="2000" dirty="0"/>
              <a:t>et </a:t>
            </a:r>
            <a:r>
              <a:rPr lang="fr-FR" sz="2000" i="1" dirty="0"/>
              <a:t>implicites :</a:t>
            </a:r>
          </a:p>
          <a:p>
            <a:pPr lvl="1"/>
            <a:r>
              <a:rPr lang="fr-FR" sz="1800" dirty="0"/>
              <a:t>Preuve explicite : élément indiquant de façon explicite que le traitement se fonde sur critère protégé (DD).</a:t>
            </a:r>
          </a:p>
          <a:p>
            <a:pPr lvl="1"/>
            <a:r>
              <a:rPr lang="fr-FR" sz="1800" dirty="0"/>
              <a:t>Preuve implicite : élément dont on peut déduire que la mesure se fonde sur critère protégé ou entraîne désavantage particulier (DD ou DI) </a:t>
            </a:r>
            <a:r>
              <a:rPr lang="fr-FR" sz="2000" dirty="0"/>
              <a:t> </a:t>
            </a:r>
          </a:p>
        </p:txBody>
      </p:sp>
    </p:spTree>
    <p:extLst>
      <p:ext uri="{BB962C8B-B14F-4D97-AF65-F5344CB8AC3E}">
        <p14:creationId xmlns:p14="http://schemas.microsoft.com/office/powerpoint/2010/main" val="3628443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0BA394-7D80-7A4A-89BA-DD8149AAB7CA}"/>
              </a:ext>
            </a:extLst>
          </p:cNvPr>
          <p:cNvSpPr>
            <a:spLocks noGrp="1"/>
          </p:cNvSpPr>
          <p:nvPr>
            <p:ph type="title"/>
          </p:nvPr>
        </p:nvSpPr>
        <p:spPr/>
        <p:txBody>
          <a:bodyPr/>
          <a:lstStyle/>
          <a:p>
            <a:r>
              <a:rPr lang="fr-FR" dirty="0"/>
              <a:t>L’Enjeu de la preuve</a:t>
            </a:r>
          </a:p>
        </p:txBody>
      </p:sp>
      <p:sp>
        <p:nvSpPr>
          <p:cNvPr id="3" name="Espace réservé du contenu 2">
            <a:extLst>
              <a:ext uri="{FF2B5EF4-FFF2-40B4-BE49-F238E27FC236}">
                <a16:creationId xmlns:a16="http://schemas.microsoft.com/office/drawing/2014/main" id="{DF91C7B0-5151-1645-4DF0-EFBB2F956CA4}"/>
              </a:ext>
            </a:extLst>
          </p:cNvPr>
          <p:cNvSpPr>
            <a:spLocks noGrp="1"/>
          </p:cNvSpPr>
          <p:nvPr>
            <p:ph idx="1"/>
          </p:nvPr>
        </p:nvSpPr>
        <p:spPr>
          <a:xfrm>
            <a:off x="581192" y="2180496"/>
            <a:ext cx="11029615" cy="3975348"/>
          </a:xfrm>
        </p:spPr>
        <p:txBody>
          <a:bodyPr>
            <a:normAutofit lnSpcReduction="10000"/>
          </a:bodyPr>
          <a:lstStyle/>
          <a:p>
            <a:r>
              <a:rPr lang="fr-FR" sz="2000" dirty="0"/>
              <a:t>Preuves explicites : </a:t>
            </a:r>
          </a:p>
          <a:p>
            <a:pPr lvl="1"/>
            <a:r>
              <a:rPr lang="fr-FR" sz="1800" dirty="0"/>
              <a:t>Document écrit (lettre de licenciement, contrat, règlement de travail, etc.)</a:t>
            </a:r>
          </a:p>
          <a:p>
            <a:pPr lvl="1"/>
            <a:r>
              <a:rPr lang="fr-FR" sz="1800" dirty="0"/>
              <a:t>Enregistrement d’une conversation</a:t>
            </a:r>
          </a:p>
          <a:p>
            <a:pPr lvl="1"/>
            <a:r>
              <a:rPr lang="fr-FR" sz="1800" dirty="0"/>
              <a:t>Témoignage</a:t>
            </a:r>
          </a:p>
          <a:p>
            <a:pPr lvl="1"/>
            <a:r>
              <a:rPr lang="fr-FR" sz="1800" dirty="0"/>
              <a:t>Rapport enquête officielle</a:t>
            </a:r>
          </a:p>
          <a:p>
            <a:pPr lvl="1"/>
            <a:r>
              <a:rPr lang="fr-FR" sz="1800" dirty="0"/>
              <a:t>Fait reconnu par défendeur </a:t>
            </a:r>
          </a:p>
          <a:p>
            <a:r>
              <a:rPr lang="fr-FR" sz="2000" dirty="0"/>
              <a:t>Preuves implicites :	</a:t>
            </a:r>
          </a:p>
          <a:p>
            <a:pPr lvl="1"/>
            <a:r>
              <a:rPr lang="fr-FR" sz="1800" dirty="0"/>
              <a:t>Faisceau d’indices</a:t>
            </a:r>
          </a:p>
          <a:p>
            <a:pPr lvl="1"/>
            <a:r>
              <a:rPr lang="fr-FR" sz="1800" dirty="0"/>
              <a:t>Elément unique (ex. : chronologie des faits)</a:t>
            </a:r>
          </a:p>
          <a:p>
            <a:pPr lvl="1"/>
            <a:r>
              <a:rPr lang="fr-FR" sz="1800" dirty="0"/>
              <a:t>Statistiques</a:t>
            </a:r>
            <a:endParaRPr lang="fr-FR" sz="2000" dirty="0"/>
          </a:p>
        </p:txBody>
      </p:sp>
    </p:spTree>
    <p:extLst>
      <p:ext uri="{BB962C8B-B14F-4D97-AF65-F5344CB8AC3E}">
        <p14:creationId xmlns:p14="http://schemas.microsoft.com/office/powerpoint/2010/main" val="3760155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0BA394-7D80-7A4A-89BA-DD8149AAB7CA}"/>
              </a:ext>
            </a:extLst>
          </p:cNvPr>
          <p:cNvSpPr>
            <a:spLocks noGrp="1"/>
          </p:cNvSpPr>
          <p:nvPr>
            <p:ph type="title"/>
          </p:nvPr>
        </p:nvSpPr>
        <p:spPr/>
        <p:txBody>
          <a:bodyPr/>
          <a:lstStyle/>
          <a:p>
            <a:r>
              <a:rPr lang="fr-FR" dirty="0"/>
              <a:t>L’Enjeu de la preuve</a:t>
            </a:r>
          </a:p>
        </p:txBody>
      </p:sp>
      <p:sp>
        <p:nvSpPr>
          <p:cNvPr id="3" name="Espace réservé du contenu 2">
            <a:extLst>
              <a:ext uri="{FF2B5EF4-FFF2-40B4-BE49-F238E27FC236}">
                <a16:creationId xmlns:a16="http://schemas.microsoft.com/office/drawing/2014/main" id="{DF91C7B0-5151-1645-4DF0-EFBB2F956CA4}"/>
              </a:ext>
            </a:extLst>
          </p:cNvPr>
          <p:cNvSpPr>
            <a:spLocks noGrp="1"/>
          </p:cNvSpPr>
          <p:nvPr>
            <p:ph idx="1"/>
          </p:nvPr>
        </p:nvSpPr>
        <p:spPr/>
        <p:txBody>
          <a:bodyPr>
            <a:normAutofit/>
          </a:bodyPr>
          <a:lstStyle/>
          <a:p>
            <a:r>
              <a:rPr lang="fr-FR" sz="2200" dirty="0"/>
              <a:t>Impact du type de preuve sur l’issue des recours ?</a:t>
            </a:r>
          </a:p>
          <a:p>
            <a:pPr lvl="1"/>
            <a:r>
              <a:rPr lang="fr-FR" sz="2000" dirty="0"/>
              <a:t>Décisions sur recours dans lesquels une preuve explicite est présentée :</a:t>
            </a:r>
          </a:p>
          <a:p>
            <a:pPr lvl="2"/>
            <a:r>
              <a:rPr lang="fr-FR" sz="1800" dirty="0"/>
              <a:t>Taux de succès de 50% (50 % d’échecs)</a:t>
            </a:r>
          </a:p>
          <a:p>
            <a:pPr lvl="2"/>
            <a:r>
              <a:rPr lang="fr-FR" sz="1800" dirty="0"/>
              <a:t>10 % des décisions se soldent par un échec motivé par manque de preuve</a:t>
            </a:r>
          </a:p>
          <a:p>
            <a:pPr lvl="2"/>
            <a:r>
              <a:rPr lang="fr-FR" sz="1800" dirty="0"/>
              <a:t>Majorité des décisions défavorables motivées par autre motif que manque de preuve (ex. : absence de critère protégé, pas de traitement défavorable, existence d’une cause de justification, etc.)</a:t>
            </a:r>
          </a:p>
          <a:p>
            <a:pPr lvl="1"/>
            <a:r>
              <a:rPr lang="fr-FR" sz="2000" dirty="0"/>
              <a:t>Décisions sur recours dans lesquels une preuve implicite est présentée :</a:t>
            </a:r>
          </a:p>
          <a:p>
            <a:pPr lvl="2"/>
            <a:r>
              <a:rPr lang="fr-FR" sz="1800" dirty="0"/>
              <a:t>Taux de succès de 13% (87% d’échecs)</a:t>
            </a:r>
          </a:p>
          <a:p>
            <a:pPr lvl="2"/>
            <a:r>
              <a:rPr lang="fr-FR" sz="1800" dirty="0"/>
              <a:t>75,40% des décisions se soldent par un échec motivé par un manque de preuve   	</a:t>
            </a:r>
          </a:p>
        </p:txBody>
      </p:sp>
    </p:spTree>
    <p:extLst>
      <p:ext uri="{BB962C8B-B14F-4D97-AF65-F5344CB8AC3E}">
        <p14:creationId xmlns:p14="http://schemas.microsoft.com/office/powerpoint/2010/main" val="4024625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0BA394-7D80-7A4A-89BA-DD8149AAB7CA}"/>
              </a:ext>
            </a:extLst>
          </p:cNvPr>
          <p:cNvSpPr>
            <a:spLocks noGrp="1"/>
          </p:cNvSpPr>
          <p:nvPr>
            <p:ph type="title"/>
          </p:nvPr>
        </p:nvSpPr>
        <p:spPr/>
        <p:txBody>
          <a:bodyPr/>
          <a:lstStyle/>
          <a:p>
            <a:r>
              <a:rPr lang="fr-FR" dirty="0"/>
              <a:t>L’Enjeu de la preuve</a:t>
            </a:r>
          </a:p>
        </p:txBody>
      </p:sp>
      <p:sp>
        <p:nvSpPr>
          <p:cNvPr id="3" name="Espace réservé du contenu 2">
            <a:extLst>
              <a:ext uri="{FF2B5EF4-FFF2-40B4-BE49-F238E27FC236}">
                <a16:creationId xmlns:a16="http://schemas.microsoft.com/office/drawing/2014/main" id="{DF91C7B0-5151-1645-4DF0-EFBB2F956CA4}"/>
              </a:ext>
            </a:extLst>
          </p:cNvPr>
          <p:cNvSpPr>
            <a:spLocks noGrp="1"/>
          </p:cNvSpPr>
          <p:nvPr>
            <p:ph idx="1"/>
          </p:nvPr>
        </p:nvSpPr>
        <p:spPr/>
        <p:txBody>
          <a:bodyPr>
            <a:normAutofit/>
          </a:bodyPr>
          <a:lstStyle/>
          <a:p>
            <a:r>
              <a:rPr lang="fr-FR" sz="2000" dirty="0"/>
              <a:t>Constat d’une corrélation entre le type de preuve présenté et :</a:t>
            </a:r>
          </a:p>
          <a:p>
            <a:pPr lvl="1"/>
            <a:r>
              <a:rPr lang="fr-FR" sz="2000" dirty="0"/>
              <a:t>Le critère protégé</a:t>
            </a:r>
          </a:p>
          <a:p>
            <a:pPr lvl="1"/>
            <a:r>
              <a:rPr lang="fr-FR" sz="2000" dirty="0"/>
              <a:t>L’objet du litige</a:t>
            </a:r>
          </a:p>
          <a:p>
            <a:pPr lvl="1"/>
            <a:endParaRPr lang="fr-FR" sz="1800" dirty="0"/>
          </a:p>
        </p:txBody>
      </p:sp>
    </p:spTree>
    <p:extLst>
      <p:ext uri="{BB962C8B-B14F-4D97-AF65-F5344CB8AC3E}">
        <p14:creationId xmlns:p14="http://schemas.microsoft.com/office/powerpoint/2010/main" val="3668296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BB407E-4320-39DD-8879-FC33E95C2290}"/>
              </a:ext>
            </a:extLst>
          </p:cNvPr>
          <p:cNvSpPr>
            <a:spLocks noGrp="1"/>
          </p:cNvSpPr>
          <p:nvPr>
            <p:ph type="title"/>
          </p:nvPr>
        </p:nvSpPr>
        <p:spPr/>
        <p:txBody>
          <a:bodyPr/>
          <a:lstStyle/>
          <a:p>
            <a:r>
              <a:rPr lang="fr-FR" dirty="0"/>
              <a:t>Interaction entre critère protégé et type de preuve  (</a:t>
            </a:r>
            <a:r>
              <a:rPr lang="fr-FR" sz="2400" dirty="0"/>
              <a:t>jurisprudence juridictions du travail – 2015-2019)</a:t>
            </a:r>
          </a:p>
        </p:txBody>
      </p:sp>
      <p:graphicFrame>
        <p:nvGraphicFramePr>
          <p:cNvPr id="4" name="Espace réservé du contenu 3">
            <a:extLst>
              <a:ext uri="{FF2B5EF4-FFF2-40B4-BE49-F238E27FC236}">
                <a16:creationId xmlns:a16="http://schemas.microsoft.com/office/drawing/2014/main" id="{1178ABD6-11A3-B23B-D1B4-D63ACB4E6BA1}"/>
              </a:ext>
            </a:extLst>
          </p:cNvPr>
          <p:cNvGraphicFramePr>
            <a:graphicFrameLocks noGrp="1"/>
          </p:cNvGraphicFramePr>
          <p:nvPr>
            <p:ph idx="1"/>
            <p:extLst>
              <p:ext uri="{D42A27DB-BD31-4B8C-83A1-F6EECF244321}">
                <p14:modId xmlns:p14="http://schemas.microsoft.com/office/powerpoint/2010/main" val="3734468484"/>
              </p:ext>
            </p:extLst>
          </p:nvPr>
        </p:nvGraphicFramePr>
        <p:xfrm>
          <a:off x="581025" y="2181224"/>
          <a:ext cx="11029950" cy="3506655"/>
        </p:xfrm>
        <a:graphic>
          <a:graphicData uri="http://schemas.openxmlformats.org/drawingml/2006/table">
            <a:tbl>
              <a:tblPr firstRow="1" bandRow="1">
                <a:tableStyleId>{5C22544A-7EE6-4342-B048-85BDC9FD1C3A}</a:tableStyleId>
              </a:tblPr>
              <a:tblGrid>
                <a:gridCol w="1838325">
                  <a:extLst>
                    <a:ext uri="{9D8B030D-6E8A-4147-A177-3AD203B41FA5}">
                      <a16:colId xmlns:a16="http://schemas.microsoft.com/office/drawing/2014/main" val="62451453"/>
                    </a:ext>
                  </a:extLst>
                </a:gridCol>
                <a:gridCol w="1838325">
                  <a:extLst>
                    <a:ext uri="{9D8B030D-6E8A-4147-A177-3AD203B41FA5}">
                      <a16:colId xmlns:a16="http://schemas.microsoft.com/office/drawing/2014/main" val="522125113"/>
                    </a:ext>
                  </a:extLst>
                </a:gridCol>
                <a:gridCol w="1838325">
                  <a:extLst>
                    <a:ext uri="{9D8B030D-6E8A-4147-A177-3AD203B41FA5}">
                      <a16:colId xmlns:a16="http://schemas.microsoft.com/office/drawing/2014/main" val="62486977"/>
                    </a:ext>
                  </a:extLst>
                </a:gridCol>
                <a:gridCol w="1838325">
                  <a:extLst>
                    <a:ext uri="{9D8B030D-6E8A-4147-A177-3AD203B41FA5}">
                      <a16:colId xmlns:a16="http://schemas.microsoft.com/office/drawing/2014/main" val="1779135551"/>
                    </a:ext>
                  </a:extLst>
                </a:gridCol>
                <a:gridCol w="1838325">
                  <a:extLst>
                    <a:ext uri="{9D8B030D-6E8A-4147-A177-3AD203B41FA5}">
                      <a16:colId xmlns:a16="http://schemas.microsoft.com/office/drawing/2014/main" val="3973909934"/>
                    </a:ext>
                  </a:extLst>
                </a:gridCol>
                <a:gridCol w="1838325">
                  <a:extLst>
                    <a:ext uri="{9D8B030D-6E8A-4147-A177-3AD203B41FA5}">
                      <a16:colId xmlns:a16="http://schemas.microsoft.com/office/drawing/2014/main" val="491760738"/>
                    </a:ext>
                  </a:extLst>
                </a:gridCol>
              </a:tblGrid>
              <a:tr h="740098">
                <a:tc>
                  <a:txBody>
                    <a:bodyPr/>
                    <a:lstStyle/>
                    <a:p>
                      <a:r>
                        <a:rPr lang="fr-FR" dirty="0"/>
                        <a:t>Critère</a:t>
                      </a:r>
                    </a:p>
                  </a:txBody>
                  <a:tcPr/>
                </a:tc>
                <a:tc>
                  <a:txBody>
                    <a:bodyPr/>
                    <a:lstStyle/>
                    <a:p>
                      <a:r>
                        <a:rPr lang="fr-FR" dirty="0"/>
                        <a:t>Preuve explicite </a:t>
                      </a:r>
                    </a:p>
                  </a:txBody>
                  <a:tcPr/>
                </a:tc>
                <a:tc>
                  <a:txBody>
                    <a:bodyPr/>
                    <a:lstStyle/>
                    <a:p>
                      <a:r>
                        <a:rPr lang="fr-FR" dirty="0"/>
                        <a:t>Preuve explicite (%)</a:t>
                      </a:r>
                    </a:p>
                  </a:txBody>
                  <a:tcPr/>
                </a:tc>
                <a:tc>
                  <a:txBody>
                    <a:bodyPr/>
                    <a:lstStyle/>
                    <a:p>
                      <a:r>
                        <a:rPr lang="fr-FR" dirty="0"/>
                        <a:t>Preuve implicite</a:t>
                      </a:r>
                    </a:p>
                  </a:txBody>
                  <a:tcPr/>
                </a:tc>
                <a:tc>
                  <a:txBody>
                    <a:bodyPr/>
                    <a:lstStyle/>
                    <a:p>
                      <a:r>
                        <a:rPr lang="fr-FR" dirty="0"/>
                        <a:t>Preuve implicite (%)</a:t>
                      </a:r>
                    </a:p>
                  </a:txBody>
                  <a:tcPr/>
                </a:tc>
                <a:tc>
                  <a:txBody>
                    <a:bodyPr/>
                    <a:lstStyle/>
                    <a:p>
                      <a:r>
                        <a:rPr lang="fr-FR" dirty="0"/>
                        <a:t>Total</a:t>
                      </a:r>
                    </a:p>
                  </a:txBody>
                  <a:tcPr/>
                </a:tc>
                <a:extLst>
                  <a:ext uri="{0D108BD9-81ED-4DB2-BD59-A6C34878D82A}">
                    <a16:rowId xmlns:a16="http://schemas.microsoft.com/office/drawing/2014/main" val="3430520226"/>
                  </a:ext>
                </a:extLst>
              </a:tr>
              <a:tr h="428787">
                <a:tc>
                  <a:txBody>
                    <a:bodyPr/>
                    <a:lstStyle/>
                    <a:p>
                      <a:r>
                        <a:rPr lang="fr-FR" dirty="0"/>
                        <a:t>Handicap</a:t>
                      </a:r>
                    </a:p>
                  </a:txBody>
                  <a:tcPr/>
                </a:tc>
                <a:tc>
                  <a:txBody>
                    <a:bodyPr/>
                    <a:lstStyle/>
                    <a:p>
                      <a:r>
                        <a:rPr lang="fr-FR" dirty="0"/>
                        <a:t>26</a:t>
                      </a:r>
                    </a:p>
                  </a:txBody>
                  <a:tcPr/>
                </a:tc>
                <a:tc>
                  <a:txBody>
                    <a:bodyPr/>
                    <a:lstStyle/>
                    <a:p>
                      <a:r>
                        <a:rPr lang="fr-FR" b="1" dirty="0">
                          <a:solidFill>
                            <a:schemeClr val="accent1"/>
                          </a:solidFill>
                        </a:rPr>
                        <a:t>70%</a:t>
                      </a:r>
                    </a:p>
                  </a:txBody>
                  <a:tcPr/>
                </a:tc>
                <a:tc>
                  <a:txBody>
                    <a:bodyPr/>
                    <a:lstStyle/>
                    <a:p>
                      <a:r>
                        <a:rPr lang="fr-FR" dirty="0"/>
                        <a:t>10</a:t>
                      </a:r>
                    </a:p>
                  </a:txBody>
                  <a:tcPr/>
                </a:tc>
                <a:tc>
                  <a:txBody>
                    <a:bodyPr/>
                    <a:lstStyle/>
                    <a:p>
                      <a:r>
                        <a:rPr lang="fr-FR" dirty="0"/>
                        <a:t>30%</a:t>
                      </a:r>
                    </a:p>
                  </a:txBody>
                  <a:tcPr/>
                </a:tc>
                <a:tc>
                  <a:txBody>
                    <a:bodyPr/>
                    <a:lstStyle/>
                    <a:p>
                      <a:r>
                        <a:rPr lang="fr-FR" dirty="0"/>
                        <a:t>36</a:t>
                      </a:r>
                    </a:p>
                  </a:txBody>
                  <a:tcPr/>
                </a:tc>
                <a:extLst>
                  <a:ext uri="{0D108BD9-81ED-4DB2-BD59-A6C34878D82A}">
                    <a16:rowId xmlns:a16="http://schemas.microsoft.com/office/drawing/2014/main" val="4240969801"/>
                  </a:ext>
                </a:extLst>
              </a:tr>
              <a:tr h="428787">
                <a:tc>
                  <a:txBody>
                    <a:bodyPr/>
                    <a:lstStyle/>
                    <a:p>
                      <a:r>
                        <a:rPr lang="fr-FR" dirty="0"/>
                        <a:t>Âge</a:t>
                      </a:r>
                    </a:p>
                  </a:txBody>
                  <a:tcPr/>
                </a:tc>
                <a:tc>
                  <a:txBody>
                    <a:bodyPr/>
                    <a:lstStyle/>
                    <a:p>
                      <a:r>
                        <a:rPr lang="fr-FR" dirty="0"/>
                        <a:t>21</a:t>
                      </a:r>
                    </a:p>
                  </a:txBody>
                  <a:tcPr/>
                </a:tc>
                <a:tc>
                  <a:txBody>
                    <a:bodyPr/>
                    <a:lstStyle/>
                    <a:p>
                      <a:r>
                        <a:rPr lang="fr-FR" dirty="0"/>
                        <a:t>67%</a:t>
                      </a:r>
                    </a:p>
                  </a:txBody>
                  <a:tcPr/>
                </a:tc>
                <a:tc>
                  <a:txBody>
                    <a:bodyPr/>
                    <a:lstStyle/>
                    <a:p>
                      <a:r>
                        <a:rPr lang="fr-FR" dirty="0"/>
                        <a:t>8</a:t>
                      </a:r>
                    </a:p>
                  </a:txBody>
                  <a:tcPr/>
                </a:tc>
                <a:tc>
                  <a:txBody>
                    <a:bodyPr/>
                    <a:lstStyle/>
                    <a:p>
                      <a:r>
                        <a:rPr lang="fr-FR" dirty="0"/>
                        <a:t>33%</a:t>
                      </a:r>
                    </a:p>
                  </a:txBody>
                  <a:tcPr/>
                </a:tc>
                <a:tc>
                  <a:txBody>
                    <a:bodyPr/>
                    <a:lstStyle/>
                    <a:p>
                      <a:r>
                        <a:rPr lang="fr-FR" dirty="0"/>
                        <a:t>29</a:t>
                      </a:r>
                    </a:p>
                  </a:txBody>
                  <a:tcPr/>
                </a:tc>
                <a:extLst>
                  <a:ext uri="{0D108BD9-81ED-4DB2-BD59-A6C34878D82A}">
                    <a16:rowId xmlns:a16="http://schemas.microsoft.com/office/drawing/2014/main" val="772260434"/>
                  </a:ext>
                </a:extLst>
              </a:tr>
              <a:tr h="740098">
                <a:tc>
                  <a:txBody>
                    <a:bodyPr/>
                    <a:lstStyle/>
                    <a:p>
                      <a:r>
                        <a:rPr lang="fr-FR" dirty="0"/>
                        <a:t>Conviction religieuse</a:t>
                      </a:r>
                    </a:p>
                  </a:txBody>
                  <a:tcPr/>
                </a:tc>
                <a:tc>
                  <a:txBody>
                    <a:bodyPr/>
                    <a:lstStyle/>
                    <a:p>
                      <a:r>
                        <a:rPr lang="fr-FR" dirty="0"/>
                        <a:t>7</a:t>
                      </a:r>
                    </a:p>
                  </a:txBody>
                  <a:tcPr/>
                </a:tc>
                <a:tc>
                  <a:txBody>
                    <a:bodyPr/>
                    <a:lstStyle/>
                    <a:p>
                      <a:r>
                        <a:rPr lang="fr-FR" dirty="0"/>
                        <a:t>58%</a:t>
                      </a:r>
                    </a:p>
                  </a:txBody>
                  <a:tcPr/>
                </a:tc>
                <a:tc>
                  <a:txBody>
                    <a:bodyPr/>
                    <a:lstStyle/>
                    <a:p>
                      <a:r>
                        <a:rPr lang="fr-FR" dirty="0"/>
                        <a:t>6</a:t>
                      </a:r>
                    </a:p>
                  </a:txBody>
                  <a:tcPr/>
                </a:tc>
                <a:tc>
                  <a:txBody>
                    <a:bodyPr/>
                    <a:lstStyle/>
                    <a:p>
                      <a:r>
                        <a:rPr lang="fr-FR" dirty="0"/>
                        <a:t>42%</a:t>
                      </a:r>
                    </a:p>
                  </a:txBody>
                  <a:tcPr/>
                </a:tc>
                <a:tc>
                  <a:txBody>
                    <a:bodyPr/>
                    <a:lstStyle/>
                    <a:p>
                      <a:r>
                        <a:rPr lang="fr-FR" dirty="0"/>
                        <a:t>13</a:t>
                      </a:r>
                    </a:p>
                  </a:txBody>
                  <a:tcPr/>
                </a:tc>
                <a:extLst>
                  <a:ext uri="{0D108BD9-81ED-4DB2-BD59-A6C34878D82A}">
                    <a16:rowId xmlns:a16="http://schemas.microsoft.com/office/drawing/2014/main" val="988785213"/>
                  </a:ext>
                </a:extLst>
              </a:tr>
              <a:tr h="740098">
                <a:tc>
                  <a:txBody>
                    <a:bodyPr/>
                    <a:lstStyle/>
                    <a:p>
                      <a:r>
                        <a:rPr lang="fr-FR" dirty="0"/>
                        <a:t>Sexe/genre (Loi2007)</a:t>
                      </a:r>
                    </a:p>
                  </a:txBody>
                  <a:tcPr/>
                </a:tc>
                <a:tc>
                  <a:txBody>
                    <a:bodyPr/>
                    <a:lstStyle/>
                    <a:p>
                      <a:r>
                        <a:rPr lang="fr-FR" dirty="0"/>
                        <a:t>8</a:t>
                      </a:r>
                    </a:p>
                  </a:txBody>
                  <a:tcPr/>
                </a:tc>
                <a:tc>
                  <a:txBody>
                    <a:bodyPr/>
                    <a:lstStyle/>
                    <a:p>
                      <a:r>
                        <a:rPr lang="fr-FR" dirty="0"/>
                        <a:t>25%</a:t>
                      </a:r>
                    </a:p>
                  </a:txBody>
                  <a:tcPr/>
                </a:tc>
                <a:tc>
                  <a:txBody>
                    <a:bodyPr/>
                    <a:lstStyle/>
                    <a:p>
                      <a:r>
                        <a:rPr lang="fr-FR" dirty="0"/>
                        <a:t>31</a:t>
                      </a:r>
                    </a:p>
                  </a:txBody>
                  <a:tcPr/>
                </a:tc>
                <a:tc>
                  <a:txBody>
                    <a:bodyPr/>
                    <a:lstStyle/>
                    <a:p>
                      <a:r>
                        <a:rPr lang="fr-FR" dirty="0"/>
                        <a:t>75%</a:t>
                      </a:r>
                    </a:p>
                  </a:txBody>
                  <a:tcPr/>
                </a:tc>
                <a:tc>
                  <a:txBody>
                    <a:bodyPr/>
                    <a:lstStyle/>
                    <a:p>
                      <a:r>
                        <a:rPr lang="fr-FR" dirty="0"/>
                        <a:t>40</a:t>
                      </a:r>
                    </a:p>
                  </a:txBody>
                  <a:tcPr/>
                </a:tc>
                <a:extLst>
                  <a:ext uri="{0D108BD9-81ED-4DB2-BD59-A6C34878D82A}">
                    <a16:rowId xmlns:a16="http://schemas.microsoft.com/office/drawing/2014/main" val="2495595333"/>
                  </a:ext>
                </a:extLst>
              </a:tr>
              <a:tr h="428787">
                <a:tc>
                  <a:txBody>
                    <a:bodyPr/>
                    <a:lstStyle/>
                    <a:p>
                      <a:r>
                        <a:rPr lang="fr-FR" dirty="0"/>
                        <a:t>Origine</a:t>
                      </a:r>
                    </a:p>
                  </a:txBody>
                  <a:tcPr/>
                </a:tc>
                <a:tc>
                  <a:txBody>
                    <a:bodyPr/>
                    <a:lstStyle/>
                    <a:p>
                      <a:r>
                        <a:rPr lang="fr-FR" dirty="0"/>
                        <a:t>2* </a:t>
                      </a:r>
                    </a:p>
                  </a:txBody>
                  <a:tcPr/>
                </a:tc>
                <a:tc>
                  <a:txBody>
                    <a:bodyPr/>
                    <a:lstStyle/>
                    <a:p>
                      <a:r>
                        <a:rPr lang="fr-FR" dirty="0"/>
                        <a:t>25%</a:t>
                      </a:r>
                    </a:p>
                  </a:txBody>
                  <a:tcPr/>
                </a:tc>
                <a:tc>
                  <a:txBody>
                    <a:bodyPr/>
                    <a:lstStyle/>
                    <a:p>
                      <a:r>
                        <a:rPr lang="fr-FR" dirty="0"/>
                        <a:t>6</a:t>
                      </a:r>
                    </a:p>
                  </a:txBody>
                  <a:tcPr/>
                </a:tc>
                <a:tc>
                  <a:txBody>
                    <a:bodyPr/>
                    <a:lstStyle/>
                    <a:p>
                      <a:r>
                        <a:rPr lang="fr-FR" dirty="0"/>
                        <a:t>75%</a:t>
                      </a:r>
                    </a:p>
                  </a:txBody>
                  <a:tcPr/>
                </a:tc>
                <a:tc>
                  <a:txBody>
                    <a:bodyPr/>
                    <a:lstStyle/>
                    <a:p>
                      <a:r>
                        <a:rPr lang="fr-FR" dirty="0"/>
                        <a:t>8</a:t>
                      </a:r>
                    </a:p>
                  </a:txBody>
                  <a:tcPr/>
                </a:tc>
                <a:extLst>
                  <a:ext uri="{0D108BD9-81ED-4DB2-BD59-A6C34878D82A}">
                    <a16:rowId xmlns:a16="http://schemas.microsoft.com/office/drawing/2014/main" val="1169497110"/>
                  </a:ext>
                </a:extLst>
              </a:tr>
            </a:tbl>
          </a:graphicData>
        </a:graphic>
      </p:graphicFrame>
      <p:sp>
        <p:nvSpPr>
          <p:cNvPr id="5" name="ZoneTexte 4">
            <a:extLst>
              <a:ext uri="{FF2B5EF4-FFF2-40B4-BE49-F238E27FC236}">
                <a16:creationId xmlns:a16="http://schemas.microsoft.com/office/drawing/2014/main" id="{FA03E686-F934-008C-56B7-8E1732D4907E}"/>
              </a:ext>
            </a:extLst>
          </p:cNvPr>
          <p:cNvSpPr txBox="1"/>
          <p:nvPr/>
        </p:nvSpPr>
        <p:spPr>
          <a:xfrm>
            <a:off x="581026" y="5990897"/>
            <a:ext cx="11029782" cy="369332"/>
          </a:xfrm>
          <a:prstGeom prst="rect">
            <a:avLst/>
          </a:prstGeom>
          <a:noFill/>
        </p:spPr>
        <p:txBody>
          <a:bodyPr wrap="square" rtlCol="0">
            <a:spAutoFit/>
          </a:bodyPr>
          <a:lstStyle/>
          <a:p>
            <a:r>
              <a:rPr lang="fr-FR" dirty="0">
                <a:solidFill>
                  <a:schemeClr val="accent1"/>
                </a:solidFill>
              </a:rPr>
              <a:t>NB : il s’agit d’une décision de 1</a:t>
            </a:r>
            <a:r>
              <a:rPr lang="fr-FR" baseline="30000" dirty="0">
                <a:solidFill>
                  <a:schemeClr val="accent1"/>
                </a:solidFill>
              </a:rPr>
              <a:t>ère</a:t>
            </a:r>
            <a:r>
              <a:rPr lang="fr-FR" dirty="0">
                <a:solidFill>
                  <a:schemeClr val="accent1"/>
                </a:solidFill>
              </a:rPr>
              <a:t> instance et d’une décision d’appel relatives à la même affaire </a:t>
            </a:r>
          </a:p>
        </p:txBody>
      </p:sp>
    </p:spTree>
    <p:extLst>
      <p:ext uri="{BB962C8B-B14F-4D97-AF65-F5344CB8AC3E}">
        <p14:creationId xmlns:p14="http://schemas.microsoft.com/office/powerpoint/2010/main" val="2047968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58EA34-CA40-7C59-AD28-17A71E559349}"/>
              </a:ext>
            </a:extLst>
          </p:cNvPr>
          <p:cNvSpPr>
            <a:spLocks noGrp="1"/>
          </p:cNvSpPr>
          <p:nvPr>
            <p:ph type="title"/>
          </p:nvPr>
        </p:nvSpPr>
        <p:spPr/>
        <p:txBody>
          <a:bodyPr>
            <a:normAutofit/>
          </a:bodyPr>
          <a:lstStyle/>
          <a:p>
            <a:r>
              <a:rPr lang="fr-FR" dirty="0"/>
              <a:t>Équipe et financement</a:t>
            </a:r>
          </a:p>
        </p:txBody>
      </p:sp>
      <p:sp>
        <p:nvSpPr>
          <p:cNvPr id="3" name="Espace réservé du contenu 2">
            <a:extLst>
              <a:ext uri="{FF2B5EF4-FFF2-40B4-BE49-F238E27FC236}">
                <a16:creationId xmlns:a16="http://schemas.microsoft.com/office/drawing/2014/main" id="{C7841084-DFCD-2749-19C0-2AECA5874248}"/>
              </a:ext>
            </a:extLst>
          </p:cNvPr>
          <p:cNvSpPr>
            <a:spLocks noGrp="1"/>
          </p:cNvSpPr>
          <p:nvPr>
            <p:ph idx="1"/>
          </p:nvPr>
        </p:nvSpPr>
        <p:spPr>
          <a:xfrm>
            <a:off x="581192" y="2011680"/>
            <a:ext cx="11029615" cy="4265551"/>
          </a:xfrm>
        </p:spPr>
        <p:txBody>
          <a:bodyPr>
            <a:normAutofit fontScale="77500" lnSpcReduction="20000"/>
          </a:bodyPr>
          <a:lstStyle/>
          <a:p>
            <a:pPr marL="0" indent="0">
              <a:buNone/>
            </a:pPr>
            <a:r>
              <a:rPr lang="fr-FR" sz="2600" b="1" dirty="0"/>
              <a:t>Team</a:t>
            </a:r>
          </a:p>
          <a:p>
            <a:pPr marL="0" indent="0">
              <a:buNone/>
            </a:pPr>
            <a:r>
              <a:rPr lang="fr-FR" sz="2600" dirty="0"/>
              <a:t>Recherche principale</a:t>
            </a:r>
          </a:p>
          <a:p>
            <a:r>
              <a:rPr lang="fr-FR" sz="2300" dirty="0"/>
              <a:t>Julie </a:t>
            </a:r>
            <a:r>
              <a:rPr lang="fr-FR" sz="2300" dirty="0" err="1"/>
              <a:t>Ringelheim</a:t>
            </a:r>
            <a:r>
              <a:rPr lang="fr-FR" sz="2300" dirty="0"/>
              <a:t> (FNRS/</a:t>
            </a:r>
            <a:r>
              <a:rPr lang="fr-FR" sz="2300" dirty="0" err="1"/>
              <a:t>UCLouvain</a:t>
            </a:r>
            <a:r>
              <a:rPr lang="fr-FR" sz="2300" dirty="0"/>
              <a:t>)</a:t>
            </a:r>
          </a:p>
          <a:p>
            <a:r>
              <a:rPr lang="fr-FR" sz="2300" dirty="0"/>
              <a:t>Olivier </a:t>
            </a:r>
            <a:r>
              <a:rPr lang="fr-FR" sz="2300" dirty="0" err="1"/>
              <a:t>Struelens</a:t>
            </a:r>
            <a:r>
              <a:rPr lang="fr-FR" sz="2300" dirty="0"/>
              <a:t> (</a:t>
            </a:r>
            <a:r>
              <a:rPr lang="fr-FR" sz="2300" dirty="0" err="1"/>
              <a:t>UCLouvain</a:t>
            </a:r>
            <a:r>
              <a:rPr lang="fr-FR" sz="2300" dirty="0"/>
              <a:t>)</a:t>
            </a:r>
          </a:p>
          <a:p>
            <a:r>
              <a:rPr lang="fr-FR" sz="2300" dirty="0" err="1"/>
              <a:t>Jogchum</a:t>
            </a:r>
            <a:r>
              <a:rPr lang="fr-FR" sz="2300" dirty="0"/>
              <a:t> </a:t>
            </a:r>
            <a:r>
              <a:rPr lang="fr-FR" sz="2300" dirty="0" err="1"/>
              <a:t>Vrielink</a:t>
            </a:r>
            <a:r>
              <a:rPr lang="fr-FR" sz="2300" dirty="0"/>
              <a:t> (</a:t>
            </a:r>
            <a:r>
              <a:rPr lang="fr-FR" sz="2300" dirty="0" err="1"/>
              <a:t>UClouvain</a:t>
            </a:r>
            <a:r>
              <a:rPr lang="fr-FR" sz="2300" dirty="0"/>
              <a:t>/KU Leuven)</a:t>
            </a:r>
          </a:p>
          <a:p>
            <a:pPr marL="0" indent="0">
              <a:buNone/>
            </a:pPr>
            <a:r>
              <a:rPr lang="fr-FR" sz="2200" dirty="0"/>
              <a:t> </a:t>
            </a:r>
          </a:p>
          <a:p>
            <a:pPr marL="0" indent="0">
              <a:buNone/>
            </a:pPr>
            <a:r>
              <a:rPr lang="fr-FR" sz="2600" dirty="0"/>
              <a:t>Recherche Conseil d’état : </a:t>
            </a:r>
          </a:p>
          <a:p>
            <a:r>
              <a:rPr lang="fr-FR" sz="2300" dirty="0"/>
              <a:t>Emilie Van den Broeck (</a:t>
            </a:r>
            <a:r>
              <a:rPr lang="fr-FR" sz="2300" dirty="0" err="1"/>
              <a:t>UCLouvain</a:t>
            </a:r>
            <a:r>
              <a:rPr lang="fr-FR" sz="2300" dirty="0"/>
              <a:t> Saint-Louis Bruxelles/</a:t>
            </a:r>
            <a:r>
              <a:rPr lang="fr-FR" sz="2300" dirty="0" err="1"/>
              <a:t>Unia</a:t>
            </a:r>
            <a:r>
              <a:rPr lang="fr-FR" sz="2300" dirty="0"/>
              <a:t>) et Laurent </a:t>
            </a:r>
            <a:r>
              <a:rPr lang="fr-FR" sz="2300" dirty="0" err="1"/>
              <a:t>Fastrez</a:t>
            </a:r>
            <a:r>
              <a:rPr lang="fr-FR" sz="2300" dirty="0"/>
              <a:t> (</a:t>
            </a:r>
            <a:r>
              <a:rPr lang="fr-FR" sz="2300" dirty="0" err="1"/>
              <a:t>UCLouvain</a:t>
            </a:r>
            <a:r>
              <a:rPr lang="fr-FR" sz="2300" dirty="0"/>
              <a:t> Saint-Louis Bruxelles/Institut Fédéral des Droits Humains)</a:t>
            </a:r>
          </a:p>
          <a:p>
            <a:pPr marL="0" indent="0">
              <a:buNone/>
            </a:pPr>
            <a:r>
              <a:rPr lang="fr-FR" sz="2200" dirty="0"/>
              <a:t> </a:t>
            </a:r>
          </a:p>
          <a:p>
            <a:pPr marL="0" indent="0">
              <a:buNone/>
            </a:pPr>
            <a:r>
              <a:rPr lang="fr-FR" sz="2600" b="1" dirty="0"/>
              <a:t>Financement</a:t>
            </a:r>
          </a:p>
          <a:p>
            <a:r>
              <a:rPr lang="fr-FR" sz="2300" dirty="0"/>
              <a:t>Projet PDR du FNRS</a:t>
            </a:r>
          </a:p>
        </p:txBody>
      </p:sp>
    </p:spTree>
    <p:extLst>
      <p:ext uri="{BB962C8B-B14F-4D97-AF65-F5344CB8AC3E}">
        <p14:creationId xmlns:p14="http://schemas.microsoft.com/office/powerpoint/2010/main" val="3686559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777A23-1699-7A85-6C9D-71BA264EEBD9}"/>
              </a:ext>
            </a:extLst>
          </p:cNvPr>
          <p:cNvSpPr>
            <a:spLocks noGrp="1"/>
          </p:cNvSpPr>
          <p:nvPr>
            <p:ph type="title"/>
          </p:nvPr>
        </p:nvSpPr>
        <p:spPr/>
        <p:txBody>
          <a:bodyPr/>
          <a:lstStyle/>
          <a:p>
            <a:r>
              <a:rPr lang="fr-FR" dirty="0"/>
              <a:t>Interaction entre critère protégé et type de preuve</a:t>
            </a:r>
          </a:p>
        </p:txBody>
      </p:sp>
      <p:sp>
        <p:nvSpPr>
          <p:cNvPr id="3" name="Espace réservé du contenu 2">
            <a:extLst>
              <a:ext uri="{FF2B5EF4-FFF2-40B4-BE49-F238E27FC236}">
                <a16:creationId xmlns:a16="http://schemas.microsoft.com/office/drawing/2014/main" id="{527985B5-2166-C50F-FBE3-86D57C182D67}"/>
              </a:ext>
            </a:extLst>
          </p:cNvPr>
          <p:cNvSpPr>
            <a:spLocks noGrp="1"/>
          </p:cNvSpPr>
          <p:nvPr>
            <p:ph idx="1"/>
          </p:nvPr>
        </p:nvSpPr>
        <p:spPr/>
        <p:txBody>
          <a:bodyPr>
            <a:normAutofit lnSpcReduction="10000"/>
          </a:bodyPr>
          <a:lstStyle/>
          <a:p>
            <a:r>
              <a:rPr lang="fr-FR" sz="2200" dirty="0"/>
              <a:t>Causes des variations de fréquence de preuves explicites selon le critère ?</a:t>
            </a:r>
          </a:p>
          <a:p>
            <a:pPr lvl="1"/>
            <a:r>
              <a:rPr lang="fr-FR" sz="2000" dirty="0"/>
              <a:t>Ancienneté de l’interdiction de la discrimination liée à l’origine (1981) et au sexe (1978) : norme bien connue des employeurs qui veillent à ne pas expliciter une telle motivation</a:t>
            </a:r>
          </a:p>
          <a:p>
            <a:pPr lvl="1"/>
            <a:r>
              <a:rPr lang="fr-FR" sz="2000" dirty="0"/>
              <a:t>Usages sociaux : </a:t>
            </a:r>
          </a:p>
          <a:p>
            <a:pPr lvl="2"/>
            <a:r>
              <a:rPr lang="fr-FR" sz="1800" dirty="0"/>
              <a:t>Âge : fondement de distinction considéré comme légitime dans nombreuses politiques publiques</a:t>
            </a:r>
          </a:p>
          <a:p>
            <a:pPr lvl="2"/>
            <a:r>
              <a:rPr lang="fr-FR" sz="1800" dirty="0"/>
              <a:t>Handicap : lorsqu’affecte capacité ou modalités de travail,  génère des discussions avec employeur </a:t>
            </a:r>
          </a:p>
          <a:p>
            <a:pPr lvl="3"/>
            <a:r>
              <a:rPr lang="fr-FR" sz="1800" dirty="0"/>
              <a:t>Beaucoup d’affaires : lettre de rupture faisant référence à l’affection physique ou psychique du travailleur</a:t>
            </a:r>
          </a:p>
          <a:p>
            <a:pPr lvl="2"/>
            <a:r>
              <a:rPr lang="fr-FR" sz="1800" dirty="0"/>
              <a:t>Conviction : lorsque la pratique du culte se manifeste dans les rapports d’emploi (signes religieux, demande d’aménagement), peut générer des discussions avec employeur ou une interdiction explicite</a:t>
            </a:r>
          </a:p>
        </p:txBody>
      </p:sp>
    </p:spTree>
    <p:extLst>
      <p:ext uri="{BB962C8B-B14F-4D97-AF65-F5344CB8AC3E}">
        <p14:creationId xmlns:p14="http://schemas.microsoft.com/office/powerpoint/2010/main" val="217525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777A23-1699-7A85-6C9D-71BA264EEBD9}"/>
              </a:ext>
            </a:extLst>
          </p:cNvPr>
          <p:cNvSpPr>
            <a:spLocks noGrp="1"/>
          </p:cNvSpPr>
          <p:nvPr>
            <p:ph type="title"/>
          </p:nvPr>
        </p:nvSpPr>
        <p:spPr/>
        <p:txBody>
          <a:bodyPr/>
          <a:lstStyle/>
          <a:p>
            <a:r>
              <a:rPr lang="fr-FR" dirty="0"/>
              <a:t>Interaction entre critère protégé et type de preuve</a:t>
            </a:r>
          </a:p>
        </p:txBody>
      </p:sp>
      <p:sp>
        <p:nvSpPr>
          <p:cNvPr id="3" name="Espace réservé du contenu 2">
            <a:extLst>
              <a:ext uri="{FF2B5EF4-FFF2-40B4-BE49-F238E27FC236}">
                <a16:creationId xmlns:a16="http://schemas.microsoft.com/office/drawing/2014/main" id="{527985B5-2166-C50F-FBE3-86D57C182D67}"/>
              </a:ext>
            </a:extLst>
          </p:cNvPr>
          <p:cNvSpPr>
            <a:spLocks noGrp="1"/>
          </p:cNvSpPr>
          <p:nvPr>
            <p:ph idx="1"/>
          </p:nvPr>
        </p:nvSpPr>
        <p:spPr/>
        <p:txBody>
          <a:bodyPr/>
          <a:lstStyle/>
          <a:p>
            <a:r>
              <a:rPr lang="fr-FR" sz="2000" dirty="0"/>
              <a:t>Corrélation entre fréquence des preuves explicites dans les recours liés au handicap et un taux de succès proche de la moyenne (34,48% pour période 2015-2019)</a:t>
            </a:r>
          </a:p>
          <a:p>
            <a:r>
              <a:rPr lang="fr-FR" sz="2000" dirty="0"/>
              <a:t>Corrélation entre rareté des preuves explicites dans recours liés à l’origine et très faible taux de succès (20,83% pour 2015-2019) :</a:t>
            </a:r>
            <a:endParaRPr lang="fr-FR" sz="2200" dirty="0"/>
          </a:p>
          <a:p>
            <a:pPr lvl="1"/>
            <a:r>
              <a:rPr lang="fr-FR" sz="1800" dirty="0"/>
              <a:t>Les plaignants se fondent le plus souvent sur des preuves implicites. Or, preuves beaucoup moins souvent jugées convaincantes par les juges que preuves explicites</a:t>
            </a:r>
          </a:p>
          <a:p>
            <a:pPr lvl="1"/>
            <a:r>
              <a:rPr lang="fr-FR" sz="1800" dirty="0"/>
              <a:t>Le faible nombre de </a:t>
            </a:r>
            <a:r>
              <a:rPr lang="fr-FR" sz="1800" i="1" dirty="0"/>
              <a:t>recours </a:t>
            </a:r>
            <a:r>
              <a:rPr lang="fr-FR" sz="1800" dirty="0"/>
              <a:t>pour discrimination fondée sur l’origine semble lui-même en partie liée à cette difficulté (effet de sélection)</a:t>
            </a:r>
          </a:p>
          <a:p>
            <a:pPr lvl="1"/>
            <a:r>
              <a:rPr lang="fr-FR" sz="1800" dirty="0"/>
              <a:t>Problème accru d’accès à la preuve pour discrimination liée à l’origine confirmé par entretiens</a:t>
            </a:r>
          </a:p>
          <a:p>
            <a:pPr marL="630000" lvl="2" indent="0">
              <a:buNone/>
            </a:pPr>
            <a:endParaRPr lang="fr-FR" dirty="0"/>
          </a:p>
        </p:txBody>
      </p:sp>
    </p:spTree>
    <p:extLst>
      <p:ext uri="{BB962C8B-B14F-4D97-AF65-F5344CB8AC3E}">
        <p14:creationId xmlns:p14="http://schemas.microsoft.com/office/powerpoint/2010/main" val="3322127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777A23-1699-7A85-6C9D-71BA264EEBD9}"/>
              </a:ext>
            </a:extLst>
          </p:cNvPr>
          <p:cNvSpPr>
            <a:spLocks noGrp="1"/>
          </p:cNvSpPr>
          <p:nvPr>
            <p:ph type="title"/>
          </p:nvPr>
        </p:nvSpPr>
        <p:spPr/>
        <p:txBody>
          <a:bodyPr/>
          <a:lstStyle/>
          <a:p>
            <a:r>
              <a:rPr lang="fr-FR" dirty="0"/>
              <a:t>Interaction entre critère protégé et type de preuve</a:t>
            </a:r>
          </a:p>
        </p:txBody>
      </p:sp>
      <p:sp>
        <p:nvSpPr>
          <p:cNvPr id="3" name="Espace réservé du contenu 2">
            <a:extLst>
              <a:ext uri="{FF2B5EF4-FFF2-40B4-BE49-F238E27FC236}">
                <a16:creationId xmlns:a16="http://schemas.microsoft.com/office/drawing/2014/main" id="{527985B5-2166-C50F-FBE3-86D57C182D67}"/>
              </a:ext>
            </a:extLst>
          </p:cNvPr>
          <p:cNvSpPr>
            <a:spLocks noGrp="1"/>
          </p:cNvSpPr>
          <p:nvPr>
            <p:ph idx="1"/>
          </p:nvPr>
        </p:nvSpPr>
        <p:spPr>
          <a:xfrm>
            <a:off x="581192" y="2180496"/>
            <a:ext cx="11029615" cy="3975348"/>
          </a:xfrm>
        </p:spPr>
        <p:txBody>
          <a:bodyPr>
            <a:normAutofit fontScale="85000" lnSpcReduction="10000"/>
          </a:bodyPr>
          <a:lstStyle/>
          <a:p>
            <a:r>
              <a:rPr lang="fr-FR" sz="2400" dirty="0"/>
              <a:t>Mais :</a:t>
            </a:r>
          </a:p>
          <a:p>
            <a:pPr lvl="1"/>
            <a:r>
              <a:rPr lang="fr-FR" sz="2100" dirty="0"/>
              <a:t>Conviction religieuse : taux de succès très bas (10,53%)</a:t>
            </a:r>
          </a:p>
          <a:p>
            <a:pPr lvl="2"/>
            <a:r>
              <a:rPr lang="fr-FR" sz="1800" dirty="0"/>
              <a:t>Décisions défavorables le plus souvent justifiées par une cause de justification (et non par un manque de preuve)</a:t>
            </a:r>
          </a:p>
          <a:p>
            <a:pPr lvl="2"/>
            <a:r>
              <a:rPr lang="fr-FR" sz="1800" dirty="0"/>
              <a:t>Exemple type : interdiction signes religieux – la preuve ne pose pas problème mais la mesure est, dans majorité des cas, jugée justifiée par les juges</a:t>
            </a:r>
          </a:p>
          <a:p>
            <a:pPr lvl="1"/>
            <a:r>
              <a:rPr lang="fr-FR" sz="2100" dirty="0"/>
              <a:t>Âge : taux de succès inférieur à la moyenne (25,53%)</a:t>
            </a:r>
          </a:p>
          <a:p>
            <a:pPr lvl="2"/>
            <a:r>
              <a:rPr lang="fr-FR" sz="1800" dirty="0"/>
              <a:t>Mais : distinction de traitement le plus souvent considérée par les juges comme justifiée par un motif admis par la loi</a:t>
            </a:r>
          </a:p>
          <a:p>
            <a:pPr lvl="1"/>
            <a:r>
              <a:rPr lang="fr-FR" sz="2100" dirty="0"/>
              <a:t>Genre : taux de succès élevé malgré une minorité de preuves explicites</a:t>
            </a:r>
          </a:p>
          <a:p>
            <a:pPr lvl="2"/>
            <a:r>
              <a:rPr lang="fr-FR" sz="1800" dirty="0"/>
              <a:t>Effet de l’art. 40 de la loi de 1971 protégeant les femmes enceintes : régime de preuve particulier</a:t>
            </a:r>
          </a:p>
          <a:p>
            <a:pPr lvl="2"/>
            <a:r>
              <a:rPr lang="fr-FR" sz="1800" dirty="0"/>
              <a:t>Majorité des recours fondés sur Loi 2007 liés à grossesse/maternité : évènement déterminé dans le temps. Chronologie des faits (même si preuve implicite) peut faire ressortir caractère suspect de la mesure</a:t>
            </a:r>
          </a:p>
          <a:p>
            <a:pPr lvl="2"/>
            <a:r>
              <a:rPr lang="fr-FR" sz="1800" dirty="0"/>
              <a:t>NB : taux de succès dans affaires sexe/genre – autres : plus bas (30,76%) que grossesse/maternité.</a:t>
            </a:r>
          </a:p>
        </p:txBody>
      </p:sp>
    </p:spTree>
    <p:extLst>
      <p:ext uri="{BB962C8B-B14F-4D97-AF65-F5344CB8AC3E}">
        <p14:creationId xmlns:p14="http://schemas.microsoft.com/office/powerpoint/2010/main" val="13580499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7B4803-880D-E6B6-8A82-C0967459C7AE}"/>
              </a:ext>
            </a:extLst>
          </p:cNvPr>
          <p:cNvSpPr>
            <a:spLocks noGrp="1"/>
          </p:cNvSpPr>
          <p:nvPr>
            <p:ph type="title"/>
          </p:nvPr>
        </p:nvSpPr>
        <p:spPr/>
        <p:txBody>
          <a:bodyPr/>
          <a:lstStyle/>
          <a:p>
            <a:r>
              <a:rPr lang="fr-FR" dirty="0"/>
              <a:t>Interaction entre objet du litige et type de preuve</a:t>
            </a:r>
          </a:p>
        </p:txBody>
      </p:sp>
      <p:sp>
        <p:nvSpPr>
          <p:cNvPr id="3" name="Espace réservé du contenu 2">
            <a:extLst>
              <a:ext uri="{FF2B5EF4-FFF2-40B4-BE49-F238E27FC236}">
                <a16:creationId xmlns:a16="http://schemas.microsoft.com/office/drawing/2014/main" id="{674B9143-BD49-09B3-ED21-9745C5E55F83}"/>
              </a:ext>
            </a:extLst>
          </p:cNvPr>
          <p:cNvSpPr>
            <a:spLocks noGrp="1"/>
          </p:cNvSpPr>
          <p:nvPr>
            <p:ph idx="1"/>
          </p:nvPr>
        </p:nvSpPr>
        <p:spPr/>
        <p:txBody>
          <a:bodyPr>
            <a:normAutofit/>
          </a:bodyPr>
          <a:lstStyle/>
          <a:p>
            <a:r>
              <a:rPr lang="fr-FR" sz="2200" dirty="0"/>
              <a:t>Refus aménagement raisonnable : preuve rarement problématique</a:t>
            </a:r>
          </a:p>
          <a:p>
            <a:pPr lvl="1"/>
            <a:r>
              <a:rPr lang="fr-FR" sz="2000" dirty="0"/>
              <a:t>Très souvent : courriers du médecin du travail attestant des problèmes physiques ou psychiques du plaignant + refus de l’employeur consigné par écrit ou pas contesté</a:t>
            </a:r>
          </a:p>
          <a:p>
            <a:pPr lvl="1"/>
            <a:r>
              <a:rPr lang="fr-FR" sz="2000" dirty="0"/>
              <a:t>Question centrale (le plus souvent) : caractère raisonnable ou non de l’aménagement demandé</a:t>
            </a:r>
          </a:p>
          <a:p>
            <a:pPr lvl="1"/>
            <a:r>
              <a:rPr lang="fr-FR" sz="2000" dirty="0"/>
              <a:t>Taux de succès de 39,62% (2015-2019)</a:t>
            </a:r>
          </a:p>
        </p:txBody>
      </p:sp>
    </p:spTree>
    <p:extLst>
      <p:ext uri="{BB962C8B-B14F-4D97-AF65-F5344CB8AC3E}">
        <p14:creationId xmlns:p14="http://schemas.microsoft.com/office/powerpoint/2010/main" val="3450026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7B4803-880D-E6B6-8A82-C0967459C7AE}"/>
              </a:ext>
            </a:extLst>
          </p:cNvPr>
          <p:cNvSpPr>
            <a:spLocks noGrp="1"/>
          </p:cNvSpPr>
          <p:nvPr>
            <p:ph type="title"/>
          </p:nvPr>
        </p:nvSpPr>
        <p:spPr/>
        <p:txBody>
          <a:bodyPr/>
          <a:lstStyle/>
          <a:p>
            <a:r>
              <a:rPr lang="fr-FR" dirty="0"/>
              <a:t>Interaction entre objet du litige et type de preuve</a:t>
            </a:r>
          </a:p>
        </p:txBody>
      </p:sp>
      <p:sp>
        <p:nvSpPr>
          <p:cNvPr id="3" name="Espace réservé du contenu 2">
            <a:extLst>
              <a:ext uri="{FF2B5EF4-FFF2-40B4-BE49-F238E27FC236}">
                <a16:creationId xmlns:a16="http://schemas.microsoft.com/office/drawing/2014/main" id="{674B9143-BD49-09B3-ED21-9745C5E55F83}"/>
              </a:ext>
            </a:extLst>
          </p:cNvPr>
          <p:cNvSpPr>
            <a:spLocks noGrp="1"/>
          </p:cNvSpPr>
          <p:nvPr>
            <p:ph idx="1"/>
          </p:nvPr>
        </p:nvSpPr>
        <p:spPr/>
        <p:txBody>
          <a:bodyPr>
            <a:normAutofit lnSpcReduction="10000"/>
          </a:bodyPr>
          <a:lstStyle/>
          <a:p>
            <a:r>
              <a:rPr lang="fr-FR" sz="2200" dirty="0"/>
              <a:t>Discrimination à l’embauche : </a:t>
            </a:r>
          </a:p>
          <a:p>
            <a:pPr lvl="1"/>
            <a:r>
              <a:rPr lang="fr-FR" sz="2000" dirty="0"/>
              <a:t>Taux de succès largement supérieur à la moyenne </a:t>
            </a:r>
            <a:r>
              <a:rPr lang="fr-BE" sz="1800" kern="0" dirty="0">
                <a:effectLst/>
                <a:ea typeface="Times New Roman" panose="02020603050405020304" pitchFamily="18" charset="0"/>
              </a:rPr>
              <a:t>(64% pour 2015-2019 mais 47,62% pour 2009-2019)</a:t>
            </a:r>
            <a:r>
              <a:rPr lang="fr-FR" dirty="0"/>
              <a:t> </a:t>
            </a:r>
          </a:p>
          <a:p>
            <a:pPr lvl="1"/>
            <a:r>
              <a:rPr lang="fr-FR" sz="2000" dirty="0"/>
              <a:t>Or : surreprésentation des cas dans lesquels le plaignant s’appuie sur une preuve explicite dans la jurisprudence étudiée (2015-2019)</a:t>
            </a:r>
          </a:p>
          <a:p>
            <a:pPr lvl="1"/>
            <a:r>
              <a:rPr lang="fr-FR" sz="2000" dirty="0"/>
              <a:t>Le plus souvent : écrit – exemples : </a:t>
            </a:r>
          </a:p>
          <a:p>
            <a:pPr marL="630000" lvl="2" indent="0">
              <a:buNone/>
            </a:pPr>
            <a:r>
              <a:rPr lang="fr-FR" sz="1800" dirty="0"/>
              <a:t>Courriers envoyés en réponse à une candidature à un poste :</a:t>
            </a:r>
          </a:p>
          <a:p>
            <a:pPr marL="630000" lvl="2" indent="0">
              <a:buNone/>
            </a:pPr>
            <a:r>
              <a:rPr lang="fr-FR" sz="1800" dirty="0"/>
              <a:t>« encore un de ces noms étrangers ! » (courrier envoyé par erreur au candidat par employé)</a:t>
            </a:r>
          </a:p>
          <a:p>
            <a:pPr marL="630000" lvl="2" indent="0">
              <a:buNone/>
            </a:pPr>
            <a:r>
              <a:rPr lang="fr-FR" sz="1800" dirty="0"/>
              <a:t>« </a:t>
            </a:r>
            <a:r>
              <a:rPr lang="fr-BE" sz="1800" kern="0" dirty="0">
                <a:effectLst/>
                <a:ea typeface="Times New Roman" panose="02020603050405020304" pitchFamily="18" charset="0"/>
              </a:rPr>
              <a:t>Vous avez le profil parfait, si ce n’est votre âge »</a:t>
            </a:r>
          </a:p>
          <a:p>
            <a:pPr marL="630000" lvl="2" indent="0">
              <a:buNone/>
            </a:pPr>
            <a:r>
              <a:rPr lang="fr-FR" sz="1800" dirty="0"/>
              <a:t>« </a:t>
            </a:r>
            <a:r>
              <a:rPr lang="fr-BE" sz="1800" kern="0" dirty="0">
                <a:effectLst/>
                <a:ea typeface="Times New Roman" panose="02020603050405020304" pitchFamily="18" charset="0"/>
              </a:rPr>
              <a:t>Nous cherchons plutôt des jeunes filles entre 20 et 30 ans »</a:t>
            </a:r>
          </a:p>
          <a:p>
            <a:pPr marL="360000" lvl="1" indent="0">
              <a:buNone/>
            </a:pPr>
            <a:endParaRPr lang="fr-FR" sz="1800" dirty="0"/>
          </a:p>
        </p:txBody>
      </p:sp>
    </p:spTree>
    <p:extLst>
      <p:ext uri="{BB962C8B-B14F-4D97-AF65-F5344CB8AC3E}">
        <p14:creationId xmlns:p14="http://schemas.microsoft.com/office/powerpoint/2010/main" val="25024727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7B4803-880D-E6B6-8A82-C0967459C7AE}"/>
              </a:ext>
            </a:extLst>
          </p:cNvPr>
          <p:cNvSpPr>
            <a:spLocks noGrp="1"/>
          </p:cNvSpPr>
          <p:nvPr>
            <p:ph type="title"/>
          </p:nvPr>
        </p:nvSpPr>
        <p:spPr/>
        <p:txBody>
          <a:bodyPr/>
          <a:lstStyle/>
          <a:p>
            <a:r>
              <a:rPr lang="fr-FR" dirty="0"/>
              <a:t>Interaction entre objet du litige et type de preuve</a:t>
            </a:r>
          </a:p>
        </p:txBody>
      </p:sp>
      <p:sp>
        <p:nvSpPr>
          <p:cNvPr id="3" name="Espace réservé du contenu 2">
            <a:extLst>
              <a:ext uri="{FF2B5EF4-FFF2-40B4-BE49-F238E27FC236}">
                <a16:creationId xmlns:a16="http://schemas.microsoft.com/office/drawing/2014/main" id="{674B9143-BD49-09B3-ED21-9745C5E55F83}"/>
              </a:ext>
            </a:extLst>
          </p:cNvPr>
          <p:cNvSpPr>
            <a:spLocks noGrp="1"/>
          </p:cNvSpPr>
          <p:nvPr>
            <p:ph idx="1"/>
          </p:nvPr>
        </p:nvSpPr>
        <p:spPr/>
        <p:txBody>
          <a:bodyPr>
            <a:normAutofit lnSpcReduction="10000"/>
          </a:bodyPr>
          <a:lstStyle/>
          <a:p>
            <a:r>
              <a:rPr lang="fr-FR" sz="2000" dirty="0"/>
              <a:t>Discrimination à l’embauche : causes de la fréquence des preuves explicite ?</a:t>
            </a:r>
          </a:p>
          <a:p>
            <a:pPr lvl="1"/>
            <a:r>
              <a:rPr lang="fr-FR" sz="1800" dirty="0"/>
              <a:t>Hypothèse : effet de sélection</a:t>
            </a:r>
          </a:p>
          <a:p>
            <a:pPr lvl="1"/>
            <a:r>
              <a:rPr lang="fr-FR" sz="1800" dirty="0"/>
              <a:t>Beaucoup de victimes ignorent qu’elles ont été discriminées à défaut d’élément explicite</a:t>
            </a:r>
          </a:p>
          <a:p>
            <a:pPr lvl="1"/>
            <a:r>
              <a:rPr lang="fr-FR" sz="1800" dirty="0"/>
              <a:t>Lorsqu’elles soupçonnent une discrimination, sont peu susceptibles d’agir en justice au stade de l’embauche sans un dossier très solide </a:t>
            </a:r>
          </a:p>
          <a:p>
            <a:pPr lvl="1"/>
            <a:r>
              <a:rPr lang="fr-FR" sz="1800" dirty="0"/>
              <a:t>NB : Faible nombre de recours pour discrimination à l’embauche (contraste avec constats des études par tests de situation) : 46 décisions entre 2009 et 2019 (25 entre 2015 et 2019)</a:t>
            </a:r>
          </a:p>
          <a:p>
            <a:r>
              <a:rPr lang="fr-FR" sz="2000" dirty="0"/>
              <a:t>En comparaison : 418 décisions sur discrimination alléguée dans rupture relation de travail </a:t>
            </a:r>
          </a:p>
          <a:p>
            <a:pPr lvl="2"/>
            <a:r>
              <a:rPr lang="fr-FR" sz="1800" dirty="0"/>
              <a:t>Victimes plus susceptibles de disposer d’éléments de preuve, même implicites</a:t>
            </a:r>
          </a:p>
          <a:p>
            <a:pPr lvl="2"/>
            <a:r>
              <a:rPr lang="fr-FR" sz="1800" dirty="0"/>
              <a:t>Par ailleurs : souvent, autres fondements possibles pour contester la mesure</a:t>
            </a:r>
          </a:p>
        </p:txBody>
      </p:sp>
    </p:spTree>
    <p:extLst>
      <p:ext uri="{BB962C8B-B14F-4D97-AF65-F5344CB8AC3E}">
        <p14:creationId xmlns:p14="http://schemas.microsoft.com/office/powerpoint/2010/main" val="17463245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B3C5E1-E6F5-F62C-1429-1C96C221026F}"/>
              </a:ext>
            </a:extLst>
          </p:cNvPr>
          <p:cNvSpPr>
            <a:spLocks noGrp="1"/>
          </p:cNvSpPr>
          <p:nvPr>
            <p:ph type="title"/>
          </p:nvPr>
        </p:nvSpPr>
        <p:spPr/>
        <p:txBody>
          <a:bodyPr/>
          <a:lstStyle/>
          <a:p>
            <a:r>
              <a:rPr lang="fr-FR" dirty="0"/>
              <a:t>Impact de la participation d’un « organisme égalité » à l’instance</a:t>
            </a:r>
          </a:p>
        </p:txBody>
      </p:sp>
      <p:sp>
        <p:nvSpPr>
          <p:cNvPr id="3" name="Espace réservé du contenu 2">
            <a:extLst>
              <a:ext uri="{FF2B5EF4-FFF2-40B4-BE49-F238E27FC236}">
                <a16:creationId xmlns:a16="http://schemas.microsoft.com/office/drawing/2014/main" id="{C20889F0-DB82-AAEF-1A66-0625BF1926B9}"/>
              </a:ext>
            </a:extLst>
          </p:cNvPr>
          <p:cNvSpPr>
            <a:spLocks noGrp="1"/>
          </p:cNvSpPr>
          <p:nvPr>
            <p:ph idx="1"/>
          </p:nvPr>
        </p:nvSpPr>
        <p:spPr/>
        <p:txBody>
          <a:bodyPr>
            <a:normAutofit/>
          </a:bodyPr>
          <a:lstStyle/>
          <a:p>
            <a:r>
              <a:rPr lang="fr-FR" sz="2000" dirty="0"/>
              <a:t>Taux de succès nettement plus élevé lorsque </a:t>
            </a:r>
            <a:r>
              <a:rPr lang="fr-FR" sz="2000" dirty="0" err="1"/>
              <a:t>Unia</a:t>
            </a:r>
            <a:r>
              <a:rPr lang="fr-FR" sz="2000" dirty="0"/>
              <a:t> ou l’IEFH est partie à l’instance que lorsque la ou les victimes agissent seule(s) (68,75 % et 42,86% v. 29,04% pour 2015-2019)</a:t>
            </a:r>
          </a:p>
          <a:p>
            <a:r>
              <a:rPr lang="fr-FR" sz="2000" dirty="0"/>
              <a:t>Causes ?</a:t>
            </a:r>
          </a:p>
          <a:p>
            <a:pPr lvl="1"/>
            <a:r>
              <a:rPr lang="fr-FR" sz="1800" dirty="0"/>
              <a:t>Sélection des dossiers opérés par </a:t>
            </a:r>
            <a:r>
              <a:rPr lang="fr-FR" sz="1800" dirty="0" err="1"/>
              <a:t>Unia</a:t>
            </a:r>
            <a:r>
              <a:rPr lang="fr-FR" sz="1800" dirty="0"/>
              <a:t> et l’IEFH</a:t>
            </a:r>
          </a:p>
          <a:p>
            <a:pPr lvl="1"/>
            <a:r>
              <a:rPr lang="fr-FR" sz="1800" dirty="0"/>
              <a:t>Maîtrise du droit anti-discrimination – collaborent avec les avocats à la préparation des dossiers </a:t>
            </a:r>
          </a:p>
          <a:p>
            <a:endParaRPr lang="fr-FR" sz="2000" dirty="0"/>
          </a:p>
        </p:txBody>
      </p:sp>
    </p:spTree>
    <p:extLst>
      <p:ext uri="{BB962C8B-B14F-4D97-AF65-F5344CB8AC3E}">
        <p14:creationId xmlns:p14="http://schemas.microsoft.com/office/powerpoint/2010/main" val="10516386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B3C5E1-E6F5-F62C-1429-1C96C221026F}"/>
              </a:ext>
            </a:extLst>
          </p:cNvPr>
          <p:cNvSpPr>
            <a:spLocks noGrp="1"/>
          </p:cNvSpPr>
          <p:nvPr>
            <p:ph type="title"/>
          </p:nvPr>
        </p:nvSpPr>
        <p:spPr/>
        <p:txBody>
          <a:bodyPr/>
          <a:lstStyle/>
          <a:p>
            <a:r>
              <a:rPr lang="fr-FR" dirty="0"/>
              <a:t>Impact de la participation d’un « organisme égalité » à l’instance</a:t>
            </a:r>
          </a:p>
        </p:txBody>
      </p:sp>
      <p:sp>
        <p:nvSpPr>
          <p:cNvPr id="3" name="Espace réservé du contenu 2">
            <a:extLst>
              <a:ext uri="{FF2B5EF4-FFF2-40B4-BE49-F238E27FC236}">
                <a16:creationId xmlns:a16="http://schemas.microsoft.com/office/drawing/2014/main" id="{C20889F0-DB82-AAEF-1A66-0625BF1926B9}"/>
              </a:ext>
            </a:extLst>
          </p:cNvPr>
          <p:cNvSpPr>
            <a:spLocks noGrp="1"/>
          </p:cNvSpPr>
          <p:nvPr>
            <p:ph idx="1"/>
          </p:nvPr>
        </p:nvSpPr>
        <p:spPr>
          <a:xfrm>
            <a:off x="581192" y="2180495"/>
            <a:ext cx="11029615" cy="4232661"/>
          </a:xfrm>
        </p:spPr>
        <p:txBody>
          <a:bodyPr>
            <a:normAutofit lnSpcReduction="10000"/>
          </a:bodyPr>
          <a:lstStyle/>
          <a:p>
            <a:r>
              <a:rPr lang="fr-FR" sz="2000" dirty="0"/>
              <a:t>Mais aussi : expertise acquise en tant que « </a:t>
            </a:r>
            <a:r>
              <a:rPr lang="fr-FR" sz="2000" i="1" dirty="0" err="1"/>
              <a:t>repeat</a:t>
            </a:r>
            <a:r>
              <a:rPr lang="fr-FR" sz="2000" i="1" dirty="0"/>
              <a:t> </a:t>
            </a:r>
            <a:r>
              <a:rPr lang="fr-FR" sz="2000" i="1" dirty="0" err="1"/>
              <a:t>players</a:t>
            </a:r>
            <a:r>
              <a:rPr lang="fr-FR" sz="2000" dirty="0"/>
              <a:t> » (Marc </a:t>
            </a:r>
            <a:r>
              <a:rPr lang="fr-FR" sz="2000" dirty="0" err="1"/>
              <a:t>Galanter</a:t>
            </a:r>
            <a:r>
              <a:rPr lang="fr-FR" sz="2000" dirty="0"/>
              <a:t>). Des années d’expérience du contentieux leur ont permis d’acquérir des ressources qui vont au-delà de la connaissance du droit comme :</a:t>
            </a:r>
          </a:p>
          <a:p>
            <a:pPr lvl="2"/>
            <a:r>
              <a:rPr lang="fr-FR" sz="1800" dirty="0"/>
              <a:t>Connaissance étroite des codes et coulisses du monde judiciaire</a:t>
            </a:r>
          </a:p>
          <a:p>
            <a:pPr lvl="2"/>
            <a:r>
              <a:rPr lang="fr-FR" sz="1800" dirty="0"/>
              <a:t>Liens avec réseau d’avocats spécialisés pour chaque type de contentieux, etc. </a:t>
            </a:r>
          </a:p>
          <a:p>
            <a:pPr marL="324000" lvl="1" indent="0">
              <a:buNone/>
            </a:pPr>
            <a:r>
              <a:rPr lang="fr-FR" sz="1800" dirty="0">
                <a:sym typeface="Wingdings" pitchFamily="2" charset="2"/>
              </a:rPr>
              <a:t> </a:t>
            </a:r>
            <a:r>
              <a:rPr lang="fr-FR" sz="1800" dirty="0"/>
              <a:t>Leur donne un avantage sur les plaignants occasionnels (« </a:t>
            </a:r>
            <a:r>
              <a:rPr lang="fr-FR" sz="1800" i="1" dirty="0"/>
              <a:t>one </a:t>
            </a:r>
            <a:r>
              <a:rPr lang="fr-FR" sz="1800" i="1" dirty="0" err="1"/>
              <a:t>shotters</a:t>
            </a:r>
            <a:r>
              <a:rPr lang="fr-FR" sz="1800" dirty="0"/>
              <a:t> »)</a:t>
            </a:r>
          </a:p>
          <a:p>
            <a:r>
              <a:rPr lang="fr-FR" sz="2000" dirty="0"/>
              <a:t>Rem. : selon </a:t>
            </a:r>
            <a:r>
              <a:rPr lang="fr-FR" sz="2000" dirty="0" err="1"/>
              <a:t>Galanter</a:t>
            </a:r>
            <a:r>
              <a:rPr lang="fr-FR" sz="2000" dirty="0"/>
              <a:t>, les </a:t>
            </a:r>
            <a:r>
              <a:rPr lang="fr-FR" sz="2000" i="1" dirty="0" err="1"/>
              <a:t>repeat</a:t>
            </a:r>
            <a:r>
              <a:rPr lang="fr-FR" sz="2000" i="1" dirty="0"/>
              <a:t> </a:t>
            </a:r>
            <a:r>
              <a:rPr lang="fr-FR" sz="2000" i="1" dirty="0" err="1"/>
              <a:t>players</a:t>
            </a:r>
            <a:r>
              <a:rPr lang="fr-FR" sz="2000" dirty="0"/>
              <a:t>, sont le plus souvent des acteurs puissants et fortunés (« </a:t>
            </a:r>
            <a:r>
              <a:rPr lang="fr-FR" sz="2000" i="1" dirty="0"/>
              <a:t>haves </a:t>
            </a:r>
            <a:r>
              <a:rPr lang="fr-FR" sz="2000" dirty="0"/>
              <a:t>»), mais il y a des exceptions, notamment lorsqu’une entité publique agit pour défendre des groupes défavorisés (« </a:t>
            </a:r>
            <a:r>
              <a:rPr lang="fr-FR" sz="2000" i="1" dirty="0" err="1"/>
              <a:t>act</a:t>
            </a:r>
            <a:r>
              <a:rPr lang="fr-FR" sz="2000" i="1" dirty="0"/>
              <a:t> as champions of « have </a:t>
            </a:r>
            <a:r>
              <a:rPr lang="fr-FR" sz="2000" i="1" dirty="0" err="1"/>
              <a:t>nots</a:t>
            </a:r>
            <a:r>
              <a:rPr lang="fr-FR" sz="2000" i="1" dirty="0"/>
              <a:t> »</a:t>
            </a:r>
            <a:r>
              <a:rPr lang="fr-FR" sz="2000" dirty="0"/>
              <a:t>)</a:t>
            </a:r>
          </a:p>
          <a:p>
            <a:r>
              <a:rPr lang="fr-FR" sz="2000" dirty="0" err="1"/>
              <a:t>Unia</a:t>
            </a:r>
            <a:r>
              <a:rPr lang="fr-FR" sz="2000" dirty="0"/>
              <a:t> et IEFH : exemples de </a:t>
            </a:r>
            <a:r>
              <a:rPr lang="fr-FR" sz="2000" i="1" dirty="0" err="1"/>
              <a:t>repeat</a:t>
            </a:r>
            <a:r>
              <a:rPr lang="fr-FR" sz="2000" i="1" dirty="0"/>
              <a:t> </a:t>
            </a:r>
            <a:r>
              <a:rPr lang="fr-FR" sz="2000" i="1" dirty="0" err="1"/>
              <a:t>players</a:t>
            </a:r>
            <a:r>
              <a:rPr lang="fr-FR" sz="2000" i="1" dirty="0"/>
              <a:t> </a:t>
            </a:r>
            <a:r>
              <a:rPr lang="fr-FR" sz="2000" dirty="0"/>
              <a:t>qui mettent leur expertise au service de groupes défavorisés </a:t>
            </a:r>
          </a:p>
          <a:p>
            <a:pPr marL="324000" lvl="1" indent="0">
              <a:buNone/>
            </a:pPr>
            <a:r>
              <a:rPr lang="fr-FR" dirty="0"/>
              <a:t>Cf. M. </a:t>
            </a:r>
            <a:r>
              <a:rPr lang="fr-FR" dirty="0" err="1"/>
              <a:t>Galanter</a:t>
            </a:r>
            <a:r>
              <a:rPr lang="fr-FR" dirty="0"/>
              <a:t>, « </a:t>
            </a:r>
            <a:r>
              <a:rPr lang="fr-FR" dirty="0" err="1"/>
              <a:t>Why</a:t>
            </a:r>
            <a:r>
              <a:rPr lang="fr-FR" dirty="0"/>
              <a:t> the « haves » Come Out </a:t>
            </a:r>
            <a:r>
              <a:rPr lang="fr-FR" dirty="0" err="1"/>
              <a:t>Ahead</a:t>
            </a:r>
            <a:r>
              <a:rPr lang="fr-FR" dirty="0"/>
              <a:t>: </a:t>
            </a:r>
            <a:r>
              <a:rPr lang="fr-FR" dirty="0" err="1"/>
              <a:t>Speculations</a:t>
            </a:r>
            <a:r>
              <a:rPr lang="fr-FR" dirty="0"/>
              <a:t> on the Limits of Legal Change », </a:t>
            </a:r>
            <a:r>
              <a:rPr lang="fr-FR" i="1" dirty="0"/>
              <a:t>Law &amp; Society </a:t>
            </a:r>
            <a:r>
              <a:rPr lang="fr-FR" i="1" dirty="0" err="1"/>
              <a:t>Review</a:t>
            </a:r>
            <a:r>
              <a:rPr lang="fr-FR" dirty="0"/>
              <a:t>, 1974, vol. 9</a:t>
            </a:r>
          </a:p>
        </p:txBody>
      </p:sp>
    </p:spTree>
    <p:extLst>
      <p:ext uri="{BB962C8B-B14F-4D97-AF65-F5344CB8AC3E}">
        <p14:creationId xmlns:p14="http://schemas.microsoft.com/office/powerpoint/2010/main" val="1067053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B3C5E1-E6F5-F62C-1429-1C96C221026F}"/>
              </a:ext>
            </a:extLst>
          </p:cNvPr>
          <p:cNvSpPr>
            <a:spLocks noGrp="1"/>
          </p:cNvSpPr>
          <p:nvPr>
            <p:ph type="title"/>
          </p:nvPr>
        </p:nvSpPr>
        <p:spPr/>
        <p:txBody>
          <a:bodyPr/>
          <a:lstStyle/>
          <a:p>
            <a:r>
              <a:rPr lang="fr-FR" dirty="0"/>
              <a:t>L’impact des caractéristiques du litige : conclusion</a:t>
            </a:r>
          </a:p>
        </p:txBody>
      </p:sp>
      <p:sp>
        <p:nvSpPr>
          <p:cNvPr id="3" name="Espace réservé du contenu 2">
            <a:extLst>
              <a:ext uri="{FF2B5EF4-FFF2-40B4-BE49-F238E27FC236}">
                <a16:creationId xmlns:a16="http://schemas.microsoft.com/office/drawing/2014/main" id="{C20889F0-DB82-AAEF-1A66-0625BF1926B9}"/>
              </a:ext>
            </a:extLst>
          </p:cNvPr>
          <p:cNvSpPr>
            <a:spLocks noGrp="1"/>
          </p:cNvSpPr>
          <p:nvPr>
            <p:ph idx="1"/>
          </p:nvPr>
        </p:nvSpPr>
        <p:spPr/>
        <p:txBody>
          <a:bodyPr>
            <a:normAutofit/>
          </a:bodyPr>
          <a:lstStyle/>
          <a:p>
            <a:r>
              <a:rPr lang="fr-FR" sz="2000" dirty="0"/>
              <a:t>L’impact de certaines des variables sur le taux de succès, mis en lumière par les statistiques, s’explique pour partie par leur interaction avec un autre facteur :</a:t>
            </a:r>
          </a:p>
          <a:p>
            <a:pPr lvl="1"/>
            <a:r>
              <a:rPr lang="fr-FR" sz="1800" b="1" dirty="0"/>
              <a:t>Critère protégé </a:t>
            </a:r>
            <a:r>
              <a:rPr lang="fr-FR" sz="1800" dirty="0"/>
              <a:t>: </a:t>
            </a:r>
            <a:r>
              <a:rPr lang="fr-FR" sz="1800" b="1" dirty="0"/>
              <a:t>interaction avec l’enjeu de la preuve</a:t>
            </a:r>
          </a:p>
          <a:p>
            <a:pPr lvl="2"/>
            <a:r>
              <a:rPr lang="fr-FR" sz="1800" dirty="0"/>
              <a:t>Discrimination liée à l’origine : </a:t>
            </a:r>
          </a:p>
          <a:p>
            <a:pPr lvl="3"/>
            <a:r>
              <a:rPr lang="fr-FR" sz="1600" dirty="0"/>
              <a:t>Faible nombre de plaignants disposant d’une preuve explicite </a:t>
            </a:r>
          </a:p>
          <a:p>
            <a:pPr lvl="3"/>
            <a:r>
              <a:rPr lang="fr-FR" sz="1600" dirty="0"/>
              <a:t>Très faible taux de succès </a:t>
            </a:r>
          </a:p>
          <a:p>
            <a:pPr lvl="2"/>
            <a:r>
              <a:rPr lang="fr-FR" sz="1800" dirty="0"/>
              <a:t>Discrimination liée au handicap : </a:t>
            </a:r>
          </a:p>
          <a:p>
            <a:pPr lvl="3"/>
            <a:r>
              <a:rPr lang="fr-FR" sz="1600" dirty="0"/>
              <a:t>Nombre élevé de plaignants disposant d’une preuve explicite</a:t>
            </a:r>
          </a:p>
          <a:p>
            <a:pPr lvl="3"/>
            <a:r>
              <a:rPr lang="fr-FR" sz="1600" dirty="0"/>
              <a:t>Taux de succès proche de la moyenne globale</a:t>
            </a:r>
          </a:p>
        </p:txBody>
      </p:sp>
    </p:spTree>
    <p:extLst>
      <p:ext uri="{BB962C8B-B14F-4D97-AF65-F5344CB8AC3E}">
        <p14:creationId xmlns:p14="http://schemas.microsoft.com/office/powerpoint/2010/main" val="22024477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B3C5E1-E6F5-F62C-1429-1C96C221026F}"/>
              </a:ext>
            </a:extLst>
          </p:cNvPr>
          <p:cNvSpPr>
            <a:spLocks noGrp="1"/>
          </p:cNvSpPr>
          <p:nvPr>
            <p:ph type="title"/>
          </p:nvPr>
        </p:nvSpPr>
        <p:spPr/>
        <p:txBody>
          <a:bodyPr/>
          <a:lstStyle/>
          <a:p>
            <a:r>
              <a:rPr lang="fr-FR" dirty="0"/>
              <a:t>L’impact des caractéristiques du litige : conclusion</a:t>
            </a:r>
          </a:p>
        </p:txBody>
      </p:sp>
      <p:sp>
        <p:nvSpPr>
          <p:cNvPr id="3" name="Espace réservé du contenu 2">
            <a:extLst>
              <a:ext uri="{FF2B5EF4-FFF2-40B4-BE49-F238E27FC236}">
                <a16:creationId xmlns:a16="http://schemas.microsoft.com/office/drawing/2014/main" id="{C20889F0-DB82-AAEF-1A66-0625BF1926B9}"/>
              </a:ext>
            </a:extLst>
          </p:cNvPr>
          <p:cNvSpPr>
            <a:spLocks noGrp="1"/>
          </p:cNvSpPr>
          <p:nvPr>
            <p:ph idx="1"/>
          </p:nvPr>
        </p:nvSpPr>
        <p:spPr>
          <a:xfrm>
            <a:off x="581192" y="2180496"/>
            <a:ext cx="11029615" cy="3975348"/>
          </a:xfrm>
        </p:spPr>
        <p:txBody>
          <a:bodyPr>
            <a:normAutofit/>
          </a:bodyPr>
          <a:lstStyle/>
          <a:p>
            <a:pPr lvl="1"/>
            <a:r>
              <a:rPr lang="fr-FR" sz="1800" b="1" dirty="0"/>
              <a:t>Objet du litige : interaction avec l’enjeu de la preuve</a:t>
            </a:r>
          </a:p>
          <a:p>
            <a:pPr lvl="2"/>
            <a:r>
              <a:rPr lang="fr-FR" sz="1800" dirty="0"/>
              <a:t>Embauche : </a:t>
            </a:r>
          </a:p>
          <a:p>
            <a:pPr lvl="3"/>
            <a:r>
              <a:rPr lang="fr-FR" sz="1800" dirty="0"/>
              <a:t>Taux de succès largement supérieur à la moyenne </a:t>
            </a:r>
          </a:p>
          <a:p>
            <a:pPr lvl="3"/>
            <a:r>
              <a:rPr lang="fr-FR" sz="1800" dirty="0"/>
              <a:t>Surreprésentation des affaires dans lesquels le plaignant s’appuie sur preuve explicite</a:t>
            </a:r>
            <a:endParaRPr lang="fr-FR" sz="1800" b="1" dirty="0"/>
          </a:p>
          <a:p>
            <a:pPr marL="324000" lvl="1" indent="0">
              <a:buNone/>
            </a:pPr>
            <a:endParaRPr lang="fr-FR" sz="1800" b="1" dirty="0"/>
          </a:p>
          <a:p>
            <a:pPr lvl="1"/>
            <a:r>
              <a:rPr lang="fr-FR" sz="1800" b="1" dirty="0"/>
              <a:t>Participation d’un organisme égalité à l’instance </a:t>
            </a:r>
            <a:r>
              <a:rPr lang="fr-FR" sz="1800" dirty="0"/>
              <a:t>: interaction avec l’enjeu de l’expertise</a:t>
            </a:r>
          </a:p>
          <a:p>
            <a:pPr lvl="2"/>
            <a:r>
              <a:rPr lang="fr-FR" sz="1800" dirty="0"/>
              <a:t>Expertise formelle : connaissance du droit</a:t>
            </a:r>
          </a:p>
          <a:p>
            <a:pPr lvl="2"/>
            <a:r>
              <a:rPr lang="fr-FR" sz="1800" dirty="0"/>
              <a:t>Expertise informelle : connaissance des codes, réseau d’avocats, stratégie, etc.  </a:t>
            </a:r>
          </a:p>
        </p:txBody>
      </p:sp>
    </p:spTree>
    <p:extLst>
      <p:ext uri="{BB962C8B-B14F-4D97-AF65-F5344CB8AC3E}">
        <p14:creationId xmlns:p14="http://schemas.microsoft.com/office/powerpoint/2010/main" val="1974873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58EA34-CA40-7C59-AD28-17A71E559349}"/>
              </a:ext>
            </a:extLst>
          </p:cNvPr>
          <p:cNvSpPr>
            <a:spLocks noGrp="1"/>
          </p:cNvSpPr>
          <p:nvPr>
            <p:ph type="title"/>
          </p:nvPr>
        </p:nvSpPr>
        <p:spPr/>
        <p:txBody>
          <a:bodyPr>
            <a:normAutofit/>
          </a:bodyPr>
          <a:lstStyle/>
          <a:p>
            <a:r>
              <a:rPr lang="fr-FR" dirty="0"/>
              <a:t>Contexte de la recherche</a:t>
            </a:r>
          </a:p>
        </p:txBody>
      </p:sp>
      <p:sp>
        <p:nvSpPr>
          <p:cNvPr id="3" name="Espace réservé du contenu 2">
            <a:extLst>
              <a:ext uri="{FF2B5EF4-FFF2-40B4-BE49-F238E27FC236}">
                <a16:creationId xmlns:a16="http://schemas.microsoft.com/office/drawing/2014/main" id="{C7841084-DFCD-2749-19C0-2AECA5874248}"/>
              </a:ext>
            </a:extLst>
          </p:cNvPr>
          <p:cNvSpPr>
            <a:spLocks noGrp="1"/>
          </p:cNvSpPr>
          <p:nvPr>
            <p:ph idx="1"/>
          </p:nvPr>
        </p:nvSpPr>
        <p:spPr>
          <a:xfrm>
            <a:off x="581192" y="2180496"/>
            <a:ext cx="11029615" cy="4195590"/>
          </a:xfrm>
        </p:spPr>
        <p:txBody>
          <a:bodyPr>
            <a:normAutofit lnSpcReduction="10000"/>
          </a:bodyPr>
          <a:lstStyle/>
          <a:p>
            <a:pPr marL="0" indent="0">
              <a:buNone/>
            </a:pPr>
            <a:r>
              <a:rPr lang="fr-FR" sz="2000" dirty="0"/>
              <a:t>Depuis début des années 2000 :</a:t>
            </a:r>
          </a:p>
          <a:p>
            <a:r>
              <a:rPr lang="fr-FR" dirty="0"/>
              <a:t>Transformation profonde du droit belge de la non-discrimination</a:t>
            </a:r>
          </a:p>
          <a:p>
            <a:r>
              <a:rPr lang="fr-FR" dirty="0"/>
              <a:t>Directives de l’Union européenne adoptées et transposées en droit belge</a:t>
            </a:r>
          </a:p>
          <a:p>
            <a:pPr marL="0" indent="0">
              <a:buNone/>
            </a:pPr>
            <a:r>
              <a:rPr lang="fr-FR" sz="2200" dirty="0"/>
              <a:t> </a:t>
            </a:r>
          </a:p>
          <a:p>
            <a:pPr marL="0" indent="0">
              <a:buNone/>
            </a:pPr>
            <a:r>
              <a:rPr lang="fr-FR" sz="2200" dirty="0"/>
              <a:t>Législation:</a:t>
            </a:r>
          </a:p>
          <a:p>
            <a:r>
              <a:rPr lang="fr-FR" dirty="0"/>
              <a:t>3 lois adoptées le 10 mai 2007</a:t>
            </a:r>
          </a:p>
          <a:p>
            <a:r>
              <a:rPr lang="fr-FR" dirty="0"/>
              <a:t>Décrets et ordonnances des Régions et Communautés</a:t>
            </a:r>
          </a:p>
          <a:p>
            <a:pPr marL="0" indent="0">
              <a:buNone/>
            </a:pPr>
            <a:r>
              <a:rPr lang="fr-FR" sz="2200" dirty="0"/>
              <a:t> </a:t>
            </a:r>
          </a:p>
          <a:p>
            <a:pPr marL="0" indent="0">
              <a:buNone/>
            </a:pPr>
            <a:r>
              <a:rPr lang="fr-FR" sz="2000" dirty="0"/>
              <a:t>Problème:</a:t>
            </a:r>
          </a:p>
          <a:p>
            <a:r>
              <a:rPr lang="fr-FR" dirty="0"/>
              <a:t>Manque d'effectivité du nouvel arsenal juridique perçu/ressenti par les spécialistes</a:t>
            </a:r>
          </a:p>
        </p:txBody>
      </p:sp>
    </p:spTree>
    <p:extLst>
      <p:ext uri="{BB962C8B-B14F-4D97-AF65-F5344CB8AC3E}">
        <p14:creationId xmlns:p14="http://schemas.microsoft.com/office/powerpoint/2010/main" val="25275775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895958-448E-6C54-5026-7EAC786D1F1B}"/>
              </a:ext>
            </a:extLst>
          </p:cNvPr>
          <p:cNvSpPr>
            <a:spLocks noGrp="1"/>
          </p:cNvSpPr>
          <p:nvPr>
            <p:ph type="ctrTitle"/>
          </p:nvPr>
        </p:nvSpPr>
        <p:spPr/>
        <p:txBody>
          <a:bodyPr/>
          <a:lstStyle/>
          <a:p>
            <a:r>
              <a:rPr lang="fr-FR" dirty="0"/>
              <a:t>II. L’impact du droit</a:t>
            </a:r>
          </a:p>
        </p:txBody>
      </p:sp>
      <p:sp>
        <p:nvSpPr>
          <p:cNvPr id="3" name="Sous-titre 2">
            <a:extLst>
              <a:ext uri="{FF2B5EF4-FFF2-40B4-BE49-F238E27FC236}">
                <a16:creationId xmlns:a16="http://schemas.microsoft.com/office/drawing/2014/main" id="{5DF15666-BD9E-ED30-A785-C58E980C72A5}"/>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25887213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174E6E-21C6-8015-3946-0FFA4DB7A2F7}"/>
              </a:ext>
            </a:extLst>
          </p:cNvPr>
          <p:cNvSpPr>
            <a:spLocks noGrp="1"/>
          </p:cNvSpPr>
          <p:nvPr>
            <p:ph type="title"/>
          </p:nvPr>
        </p:nvSpPr>
        <p:spPr/>
        <p:txBody>
          <a:bodyPr/>
          <a:lstStyle/>
          <a:p>
            <a:r>
              <a:rPr lang="fr-FR" dirty="0"/>
              <a:t>II. L’impact du droit</a:t>
            </a:r>
          </a:p>
        </p:txBody>
      </p:sp>
      <p:sp>
        <p:nvSpPr>
          <p:cNvPr id="3" name="Espace réservé du contenu 2">
            <a:extLst>
              <a:ext uri="{FF2B5EF4-FFF2-40B4-BE49-F238E27FC236}">
                <a16:creationId xmlns:a16="http://schemas.microsoft.com/office/drawing/2014/main" id="{FB9B8233-BFC3-B97F-A989-0513387AED8A}"/>
              </a:ext>
            </a:extLst>
          </p:cNvPr>
          <p:cNvSpPr>
            <a:spLocks noGrp="1"/>
          </p:cNvSpPr>
          <p:nvPr>
            <p:ph idx="1"/>
          </p:nvPr>
        </p:nvSpPr>
        <p:spPr/>
        <p:txBody>
          <a:bodyPr/>
          <a:lstStyle/>
          <a:p>
            <a:r>
              <a:rPr lang="fr-FR" sz="2000" dirty="0"/>
              <a:t>La façon dont la législation est formulée influence fortement le taux de succès </a:t>
            </a:r>
          </a:p>
          <a:p>
            <a:r>
              <a:rPr lang="fr-FR" sz="2000" dirty="0"/>
              <a:t>Normes de protection contre la discrimination plus strictes ou précises </a:t>
            </a:r>
            <a:r>
              <a:rPr lang="fr-FR" sz="2000" dirty="0">
                <a:sym typeface="Wingdings" pitchFamily="2" charset="2"/>
              </a:rPr>
              <a:t></a:t>
            </a:r>
            <a:r>
              <a:rPr lang="fr-FR" sz="2000" dirty="0"/>
              <a:t> plaignants obtiennent plus souvent gain de cause</a:t>
            </a:r>
          </a:p>
          <a:p>
            <a:r>
              <a:rPr lang="fr-FR" sz="2000" dirty="0"/>
              <a:t>Se manifeste notamment à propos de :</a:t>
            </a:r>
          </a:p>
          <a:p>
            <a:pPr lvl="1"/>
            <a:r>
              <a:rPr lang="fr-FR" sz="1800" dirty="0"/>
              <a:t>L’impact des règles de preuve</a:t>
            </a:r>
          </a:p>
          <a:p>
            <a:pPr lvl="1"/>
            <a:r>
              <a:rPr lang="fr-FR" sz="1800" dirty="0"/>
              <a:t>L’impact de la définition des motifs de justification d’une distinction de traitement</a:t>
            </a:r>
          </a:p>
          <a:p>
            <a:pPr lvl="1"/>
            <a:r>
              <a:rPr lang="fr-FR" sz="1800" dirty="0"/>
              <a:t>L’impact de la jurisprudence de la Cour de justice de l’Union européenne (CJUE)</a:t>
            </a:r>
          </a:p>
          <a:p>
            <a:endParaRPr lang="fr-FR" dirty="0"/>
          </a:p>
        </p:txBody>
      </p:sp>
    </p:spTree>
    <p:extLst>
      <p:ext uri="{BB962C8B-B14F-4D97-AF65-F5344CB8AC3E}">
        <p14:creationId xmlns:p14="http://schemas.microsoft.com/office/powerpoint/2010/main" val="18338077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174E6E-21C6-8015-3946-0FFA4DB7A2F7}"/>
              </a:ext>
            </a:extLst>
          </p:cNvPr>
          <p:cNvSpPr>
            <a:spLocks noGrp="1"/>
          </p:cNvSpPr>
          <p:nvPr>
            <p:ph type="title"/>
          </p:nvPr>
        </p:nvSpPr>
        <p:spPr/>
        <p:txBody>
          <a:bodyPr/>
          <a:lstStyle/>
          <a:p>
            <a:r>
              <a:rPr lang="fr-FR" dirty="0"/>
              <a:t>II. L’impact des normes relatives à la preuve</a:t>
            </a:r>
          </a:p>
        </p:txBody>
      </p:sp>
      <p:sp>
        <p:nvSpPr>
          <p:cNvPr id="3" name="Espace réservé du contenu 2">
            <a:extLst>
              <a:ext uri="{FF2B5EF4-FFF2-40B4-BE49-F238E27FC236}">
                <a16:creationId xmlns:a16="http://schemas.microsoft.com/office/drawing/2014/main" id="{FB9B8233-BFC3-B97F-A989-0513387AED8A}"/>
              </a:ext>
            </a:extLst>
          </p:cNvPr>
          <p:cNvSpPr>
            <a:spLocks noGrp="1"/>
          </p:cNvSpPr>
          <p:nvPr>
            <p:ph idx="1"/>
          </p:nvPr>
        </p:nvSpPr>
        <p:spPr>
          <a:xfrm>
            <a:off x="581192" y="1715956"/>
            <a:ext cx="11029615" cy="4808412"/>
          </a:xfrm>
        </p:spPr>
        <p:txBody>
          <a:bodyPr>
            <a:noAutofit/>
          </a:bodyPr>
          <a:lstStyle/>
          <a:p>
            <a:pPr marL="0" indent="0">
              <a:buNone/>
            </a:pPr>
            <a:r>
              <a:rPr lang="fr-FR" b="1" dirty="0"/>
              <a:t>Article 40 de la Loi de 1971 sur le travail</a:t>
            </a:r>
            <a:r>
              <a:rPr lang="fr-FR" dirty="0"/>
              <a:t> </a:t>
            </a:r>
          </a:p>
          <a:p>
            <a:r>
              <a:rPr lang="fr-FR" sz="1600" dirty="0"/>
              <a:t>Régime de preuve très favorable au plaignant </a:t>
            </a:r>
          </a:p>
          <a:p>
            <a:pPr marL="324000" lvl="1" indent="0">
              <a:buNone/>
            </a:pPr>
            <a:r>
              <a:rPr lang="fr-FR" sz="1400" i="1" dirty="0"/>
              <a:t>« Sauf pour des motifs étrangers à l'état physique résultant de la grossesse ou de l'accouchement, l'employeur qui occupe une travailleuse enceinte ne peut faire un acte tendant à mettre fin unilatéralement à la relation de travail à partir du moment où il a été informé de l'état de grossesse jusqu'à l'expiration d'un délai d'un mois prenant cours à la fin du congé postnatal, en ce inclus la période de huit semaines durant laquelle la travailleuse doit prendre, le cas échéant, ses jours de congé de repos postnatal.  La charge de la preuve de ces motifs incombe à l'employeur</a:t>
            </a:r>
            <a:r>
              <a:rPr lang="fr-FR" sz="1400" dirty="0"/>
              <a:t> »</a:t>
            </a:r>
          </a:p>
          <a:p>
            <a:r>
              <a:rPr lang="fr-FR" sz="1600" dirty="0"/>
              <a:t>Présomption légale de discrimination établie dès lors que : </a:t>
            </a:r>
          </a:p>
          <a:p>
            <a:pPr lvl="1"/>
            <a:r>
              <a:rPr lang="fr-FR" sz="1400" dirty="0"/>
              <a:t>Une travailleuse a informé son employeur de sa grossesse ; et que :</a:t>
            </a:r>
          </a:p>
          <a:p>
            <a:pPr lvl="1"/>
            <a:r>
              <a:rPr lang="fr-FR" sz="1400" dirty="0"/>
              <a:t>Elle est licenciée pendant la période de protection fixée par la loi (information sur la grossesse jusqu’à un mois après congé de maternité)</a:t>
            </a:r>
          </a:p>
          <a:p>
            <a:pPr marL="0" indent="0">
              <a:buNone/>
            </a:pPr>
            <a:endParaRPr lang="fr-FR" b="1" dirty="0"/>
          </a:p>
          <a:p>
            <a:pPr marL="0" indent="0">
              <a:buNone/>
            </a:pPr>
            <a:r>
              <a:rPr lang="fr-FR" b="1" dirty="0"/>
              <a:t>Législation anti-discrimination générale :</a:t>
            </a:r>
          </a:p>
          <a:p>
            <a:r>
              <a:rPr lang="fr-FR" sz="1600" dirty="0"/>
              <a:t>Prévoit un partage de la charge de la preuve</a:t>
            </a:r>
          </a:p>
          <a:p>
            <a:r>
              <a:rPr lang="fr-FR" sz="1600" dirty="0"/>
              <a:t>Mais : conditions de mise en œuvre plus vagues </a:t>
            </a:r>
            <a:r>
              <a:rPr lang="fr-FR" sz="1600" dirty="0">
                <a:sym typeface="Wingdings" pitchFamily="2" charset="2"/>
              </a:rPr>
              <a:t></a:t>
            </a:r>
            <a:r>
              <a:rPr lang="fr-FR" sz="1600" dirty="0"/>
              <a:t> interprétation variable par les juges</a:t>
            </a:r>
          </a:p>
        </p:txBody>
      </p:sp>
    </p:spTree>
    <p:extLst>
      <p:ext uri="{BB962C8B-B14F-4D97-AF65-F5344CB8AC3E}">
        <p14:creationId xmlns:p14="http://schemas.microsoft.com/office/powerpoint/2010/main" val="2848284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174E6E-21C6-8015-3946-0FFA4DB7A2F7}"/>
              </a:ext>
            </a:extLst>
          </p:cNvPr>
          <p:cNvSpPr>
            <a:spLocks noGrp="1"/>
          </p:cNvSpPr>
          <p:nvPr>
            <p:ph type="title"/>
          </p:nvPr>
        </p:nvSpPr>
        <p:spPr/>
        <p:txBody>
          <a:bodyPr/>
          <a:lstStyle/>
          <a:p>
            <a:r>
              <a:rPr lang="fr-FR" dirty="0"/>
              <a:t>II. L’impact des normes relatives à la preuve</a:t>
            </a:r>
          </a:p>
        </p:txBody>
      </p:sp>
      <p:sp>
        <p:nvSpPr>
          <p:cNvPr id="3" name="Espace réservé du contenu 2">
            <a:extLst>
              <a:ext uri="{FF2B5EF4-FFF2-40B4-BE49-F238E27FC236}">
                <a16:creationId xmlns:a16="http://schemas.microsoft.com/office/drawing/2014/main" id="{FB9B8233-BFC3-B97F-A989-0513387AED8A}"/>
              </a:ext>
            </a:extLst>
          </p:cNvPr>
          <p:cNvSpPr>
            <a:spLocks noGrp="1"/>
          </p:cNvSpPr>
          <p:nvPr>
            <p:ph idx="1"/>
          </p:nvPr>
        </p:nvSpPr>
        <p:spPr>
          <a:xfrm>
            <a:off x="581192" y="1715956"/>
            <a:ext cx="11029615" cy="4523479"/>
          </a:xfrm>
        </p:spPr>
        <p:txBody>
          <a:bodyPr>
            <a:noAutofit/>
          </a:bodyPr>
          <a:lstStyle/>
          <a:p>
            <a:pPr marL="0" indent="0">
              <a:buNone/>
            </a:pPr>
            <a:endParaRPr lang="fr-FR" sz="1400" dirty="0"/>
          </a:p>
          <a:p>
            <a:pPr marL="0" indent="0">
              <a:buNone/>
            </a:pPr>
            <a:r>
              <a:rPr lang="fr-FR" sz="2000" b="1" dirty="0"/>
              <a:t>Partage de la charge de la preuve dans le droit anti-discrimination général :</a:t>
            </a:r>
          </a:p>
          <a:p>
            <a:r>
              <a:rPr lang="fr-FR" b="1" dirty="0"/>
              <a:t>	</a:t>
            </a:r>
            <a:r>
              <a:rPr lang="fr-FR" dirty="0"/>
              <a:t>Directives UE :</a:t>
            </a:r>
          </a:p>
          <a:p>
            <a:pPr marL="324000" lvl="1" indent="0">
              <a:buNone/>
            </a:pPr>
            <a:r>
              <a:rPr lang="fr-FR" sz="1800" dirty="0">
                <a:effectLst/>
                <a:latin typeface="Calibri" panose="020F0502020204030204" pitchFamily="34" charset="0"/>
                <a:ea typeface="Calibri" panose="020F0502020204030204" pitchFamily="34" charset="0"/>
                <a:cs typeface="Times New Roman" panose="02020603050405020304" pitchFamily="18" charset="0"/>
              </a:rPr>
              <a:t>Dans les procédures qui ne sont pas de nature pénale, dès lors qu’une personne s’estimant discriminée « </a:t>
            </a:r>
            <a:r>
              <a:rPr lang="fr-FR" sz="1800" i="1" dirty="0">
                <a:effectLst/>
                <a:latin typeface="Calibri" panose="020F0502020204030204" pitchFamily="34" charset="0"/>
                <a:ea typeface="Calibri" panose="020F0502020204030204" pitchFamily="34" charset="0"/>
                <a:cs typeface="Times New Roman" panose="02020603050405020304" pitchFamily="18" charset="0"/>
              </a:rPr>
              <a:t>établit, devant une juridiction ou une autre instance compétente, des faits qui permettent de présumer l’existence d’une discrimination directe ou indirecte, il incombe à la partie défenderesse de prouver qu’il n’y a pas eu violation du principe de l’égalité de traitement</a:t>
            </a:r>
            <a:r>
              <a:rPr lang="fr-FR" sz="1800" dirty="0">
                <a:effectLst/>
                <a:latin typeface="Calibri" panose="020F0502020204030204" pitchFamily="34" charset="0"/>
                <a:ea typeface="Calibri" panose="020F0502020204030204" pitchFamily="34" charset="0"/>
                <a:cs typeface="Times New Roman" panose="02020603050405020304" pitchFamily="18" charset="0"/>
              </a:rPr>
              <a:t> »</a:t>
            </a:r>
          </a:p>
          <a:p>
            <a:pPr marL="324000" lvl="1" indent="0">
              <a:buNone/>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fr-FR" sz="2000" dirty="0">
                <a:effectLst/>
                <a:latin typeface="Calibri" panose="020F0502020204030204" pitchFamily="34" charset="0"/>
                <a:ea typeface="Calibri" panose="020F0502020204030204" pitchFamily="34" charset="0"/>
                <a:cs typeface="Times New Roman" panose="02020603050405020304" pitchFamily="18" charset="0"/>
              </a:rPr>
              <a:t>Législation belge anti-discrimination :</a:t>
            </a:r>
          </a:p>
          <a:p>
            <a:pPr marL="324000" lvl="1" indent="0">
              <a:buNone/>
            </a:pPr>
            <a:r>
              <a:rPr lang="fr-FR" sz="1800" dirty="0">
                <a:latin typeface="Calibri" panose="020F0502020204030204" pitchFamily="34" charset="0"/>
                <a:ea typeface="Calibri" panose="020F0502020204030204" pitchFamily="34" charset="0"/>
                <a:cs typeface="Times New Roman" panose="02020603050405020304" pitchFamily="18" charset="0"/>
              </a:rPr>
              <a:t>Lorsqu’un plaignant </a:t>
            </a:r>
            <a:r>
              <a:rPr lang="fr-FR" sz="1800" i="1" dirty="0">
                <a:effectLst/>
                <a:latin typeface="Calibri" panose="020F0502020204030204" pitchFamily="34" charset="0"/>
                <a:ea typeface="Calibri" panose="020F0502020204030204" pitchFamily="34" charset="0"/>
                <a:cs typeface="Times New Roman" panose="02020603050405020304" pitchFamily="18" charset="0"/>
              </a:rPr>
              <a:t>« invoque devant la juridiction compétente des faits qui permettent de présumer l’existence d’une discrimination directe ou indirecte, il incombe au défendeur de prouver qu’il n’y a pas eu discrimination »</a:t>
            </a:r>
            <a:endParaRPr lang="fr-FR" sz="1200" dirty="0"/>
          </a:p>
        </p:txBody>
      </p:sp>
    </p:spTree>
    <p:extLst>
      <p:ext uri="{BB962C8B-B14F-4D97-AF65-F5344CB8AC3E}">
        <p14:creationId xmlns:p14="http://schemas.microsoft.com/office/powerpoint/2010/main" val="33134949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174E6E-21C6-8015-3946-0FFA4DB7A2F7}"/>
              </a:ext>
            </a:extLst>
          </p:cNvPr>
          <p:cNvSpPr>
            <a:spLocks noGrp="1"/>
          </p:cNvSpPr>
          <p:nvPr>
            <p:ph type="title"/>
          </p:nvPr>
        </p:nvSpPr>
        <p:spPr/>
        <p:txBody>
          <a:bodyPr/>
          <a:lstStyle/>
          <a:p>
            <a:r>
              <a:rPr lang="fr-FR" dirty="0"/>
              <a:t>II. L’impact de la définition des motifs de justification</a:t>
            </a:r>
          </a:p>
        </p:txBody>
      </p:sp>
      <p:sp>
        <p:nvSpPr>
          <p:cNvPr id="3" name="Espace réservé du contenu 2">
            <a:extLst>
              <a:ext uri="{FF2B5EF4-FFF2-40B4-BE49-F238E27FC236}">
                <a16:creationId xmlns:a16="http://schemas.microsoft.com/office/drawing/2014/main" id="{FB9B8233-BFC3-B97F-A989-0513387AED8A}"/>
              </a:ext>
            </a:extLst>
          </p:cNvPr>
          <p:cNvSpPr>
            <a:spLocks noGrp="1"/>
          </p:cNvSpPr>
          <p:nvPr>
            <p:ph idx="1"/>
          </p:nvPr>
        </p:nvSpPr>
        <p:spPr>
          <a:xfrm>
            <a:off x="581192" y="2180496"/>
            <a:ext cx="11029615" cy="4058939"/>
          </a:xfrm>
        </p:spPr>
        <p:txBody>
          <a:bodyPr>
            <a:noAutofit/>
          </a:bodyPr>
          <a:lstStyle/>
          <a:p>
            <a:r>
              <a:rPr lang="fr-FR" sz="2400" dirty="0">
                <a:latin typeface="Calibri" panose="020F0502020204030204" pitchFamily="34" charset="0"/>
                <a:ea typeface="Calibri" panose="020F0502020204030204" pitchFamily="34" charset="0"/>
                <a:cs typeface="Times New Roman" panose="02020603050405020304" pitchFamily="18" charset="0"/>
              </a:rPr>
              <a:t>2 motifs principaux :</a:t>
            </a:r>
            <a:r>
              <a:rPr lang="fr-FR" sz="2400" dirty="0">
                <a:effectLst/>
                <a:latin typeface="Calibri" panose="020F0502020204030204" pitchFamily="34" charset="0"/>
                <a:ea typeface="Calibri" panose="020F0502020204030204" pitchFamily="34" charset="0"/>
                <a:cs typeface="Times New Roman" panose="02020603050405020304" pitchFamily="18" charset="0"/>
              </a:rPr>
              <a:t> </a:t>
            </a:r>
            <a:endParaRPr lang="en-BE" sz="24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fr-FR" sz="2000" dirty="0">
                <a:effectLst/>
                <a:latin typeface="Calibri" panose="020F0502020204030204" pitchFamily="34" charset="0"/>
                <a:ea typeface="Calibri" panose="020F0502020204030204" pitchFamily="34" charset="0"/>
                <a:cs typeface="Times New Roman" panose="02020603050405020304" pitchFamily="18" charset="0"/>
              </a:rPr>
              <a:t>Objectif légitime et moyens proportionnés</a:t>
            </a:r>
          </a:p>
          <a:p>
            <a:pPr lvl="1"/>
            <a:r>
              <a:rPr lang="fr-FR" sz="2000" dirty="0">
                <a:effectLst/>
                <a:latin typeface="Calibri" panose="020F0502020204030204" pitchFamily="34" charset="0"/>
                <a:ea typeface="Calibri" panose="020F0502020204030204" pitchFamily="34" charset="0"/>
                <a:cs typeface="Times New Roman" panose="02020603050405020304" pitchFamily="18" charset="0"/>
              </a:rPr>
              <a:t>Exigence professionnelle essentielle et déterminante :</a:t>
            </a:r>
            <a:endParaRPr lang="fr-FR" sz="2000" dirty="0">
              <a:latin typeface="Calibri" panose="020F0502020204030204" pitchFamily="34" charset="0"/>
              <a:ea typeface="Calibri" panose="020F0502020204030204" pitchFamily="34" charset="0"/>
              <a:cs typeface="Times New Roman" panose="02020603050405020304" pitchFamily="18" charset="0"/>
            </a:endParaRPr>
          </a:p>
          <a:p>
            <a:pPr marL="324000" lvl="1" indent="0">
              <a:buNone/>
            </a:pPr>
            <a:r>
              <a:rPr lang="fr-FR" dirty="0">
                <a:latin typeface="Calibri" panose="020F0502020204030204" pitchFamily="34" charset="0"/>
                <a:ea typeface="Calibri" panose="020F0502020204030204" pitchFamily="34" charset="0"/>
                <a:cs typeface="Times New Roman" panose="02020603050405020304" pitchFamily="18" charset="0"/>
              </a:rPr>
              <a:t>	</a:t>
            </a:r>
            <a:r>
              <a:rPr lang="fr-FR" i="1" dirty="0">
                <a:latin typeface="Calibri" panose="020F0502020204030204" pitchFamily="34" charset="0"/>
                <a:ea typeface="Calibri" panose="020F0502020204030204" pitchFamily="34" charset="0"/>
                <a:cs typeface="Times New Roman" panose="02020603050405020304" pitchFamily="18" charset="0"/>
              </a:rPr>
              <a:t>« </a:t>
            </a:r>
            <a:r>
              <a:rPr lang="en-GB" i="1" dirty="0">
                <a:solidFill>
                  <a:srgbClr val="010107"/>
                </a:solidFill>
                <a:latin typeface="Lato-Regular"/>
              </a:rPr>
              <a:t>Il ne </a:t>
            </a:r>
            <a:r>
              <a:rPr lang="en-GB" i="1" dirty="0" err="1">
                <a:solidFill>
                  <a:srgbClr val="010107"/>
                </a:solidFill>
                <a:latin typeface="Lato-Regular"/>
              </a:rPr>
              <a:t>peut</a:t>
            </a:r>
            <a:r>
              <a:rPr lang="en-GB" i="1" dirty="0">
                <a:solidFill>
                  <a:srgbClr val="010107"/>
                </a:solidFill>
                <a:latin typeface="Lato-Regular"/>
              </a:rPr>
              <a:t> </a:t>
            </a:r>
            <a:r>
              <a:rPr lang="en-GB" i="1" dirty="0" err="1">
                <a:solidFill>
                  <a:srgbClr val="010107"/>
                </a:solidFill>
                <a:latin typeface="Lato-Regular"/>
              </a:rPr>
              <a:t>être</a:t>
            </a:r>
            <a:r>
              <a:rPr lang="en-GB" i="1" dirty="0">
                <a:solidFill>
                  <a:srgbClr val="010107"/>
                </a:solidFill>
                <a:latin typeface="Lato-Regular"/>
              </a:rPr>
              <a:t> question </a:t>
            </a:r>
            <a:r>
              <a:rPr lang="en-GB" i="1" dirty="0" err="1">
                <a:solidFill>
                  <a:srgbClr val="010107"/>
                </a:solidFill>
                <a:latin typeface="Lato-Regular"/>
              </a:rPr>
              <a:t>d'une</a:t>
            </a:r>
            <a:r>
              <a:rPr lang="en-GB" i="1" dirty="0">
                <a:solidFill>
                  <a:srgbClr val="010107"/>
                </a:solidFill>
                <a:latin typeface="Lato-Regular"/>
              </a:rPr>
              <a:t> exigence </a:t>
            </a:r>
            <a:r>
              <a:rPr lang="en-GB" i="1" dirty="0" err="1">
                <a:solidFill>
                  <a:srgbClr val="010107"/>
                </a:solidFill>
                <a:latin typeface="Lato-Regular"/>
              </a:rPr>
              <a:t>professionnelle</a:t>
            </a:r>
            <a:r>
              <a:rPr lang="en-GB" i="1" dirty="0">
                <a:solidFill>
                  <a:srgbClr val="010107"/>
                </a:solidFill>
                <a:latin typeface="Lato-Regular"/>
              </a:rPr>
              <a:t> </a:t>
            </a:r>
            <a:r>
              <a:rPr lang="en-GB" i="1" dirty="0" err="1">
                <a:solidFill>
                  <a:srgbClr val="010107"/>
                </a:solidFill>
                <a:latin typeface="Lato-Regular"/>
              </a:rPr>
              <a:t>essentielle</a:t>
            </a:r>
            <a:r>
              <a:rPr lang="en-GB" i="1" dirty="0">
                <a:solidFill>
                  <a:srgbClr val="010107"/>
                </a:solidFill>
                <a:latin typeface="Lato-Regular"/>
              </a:rPr>
              <a:t> et </a:t>
            </a:r>
            <a:r>
              <a:rPr lang="en-GB" i="1" dirty="0" err="1">
                <a:solidFill>
                  <a:srgbClr val="010107"/>
                </a:solidFill>
                <a:latin typeface="Lato-Regular"/>
              </a:rPr>
              <a:t>déterminante</a:t>
            </a:r>
            <a:r>
              <a:rPr lang="en-GB" i="1" dirty="0">
                <a:solidFill>
                  <a:srgbClr val="010107"/>
                </a:solidFill>
                <a:latin typeface="Lato-Regular"/>
              </a:rPr>
              <a:t> que </a:t>
            </a:r>
            <a:r>
              <a:rPr lang="en-GB" i="1" dirty="0" err="1">
                <a:solidFill>
                  <a:srgbClr val="010107"/>
                </a:solidFill>
                <a:latin typeface="Lato-Regular"/>
              </a:rPr>
              <a:t>lorsque</a:t>
            </a:r>
            <a:r>
              <a:rPr lang="en-GB" i="1" dirty="0">
                <a:solidFill>
                  <a:srgbClr val="010107"/>
                </a:solidFill>
                <a:latin typeface="Lato-Regular"/>
              </a:rPr>
              <a:t> : </a:t>
            </a:r>
          </a:p>
          <a:p>
            <a:pPr marL="630000" lvl="2" indent="0">
              <a:buNone/>
            </a:pPr>
            <a:r>
              <a:rPr lang="en-GB" sz="1600" i="1" dirty="0" err="1">
                <a:solidFill>
                  <a:srgbClr val="010107"/>
                </a:solidFill>
                <a:latin typeface="Lato-Regular"/>
              </a:rPr>
              <a:t>une</a:t>
            </a:r>
            <a:r>
              <a:rPr lang="en-GB" sz="1600" i="1" dirty="0">
                <a:solidFill>
                  <a:srgbClr val="010107"/>
                </a:solidFill>
                <a:latin typeface="Lato-Regular"/>
              </a:rPr>
              <a:t> </a:t>
            </a:r>
            <a:r>
              <a:rPr lang="en-GB" sz="1600" i="1" dirty="0" err="1">
                <a:solidFill>
                  <a:srgbClr val="010107"/>
                </a:solidFill>
                <a:latin typeface="Lato-Regular"/>
              </a:rPr>
              <a:t>caractéristique</a:t>
            </a:r>
            <a:r>
              <a:rPr lang="en-GB" sz="1600" i="1" dirty="0">
                <a:solidFill>
                  <a:srgbClr val="010107"/>
                </a:solidFill>
                <a:latin typeface="Lato-Regular"/>
              </a:rPr>
              <a:t> </a:t>
            </a:r>
            <a:r>
              <a:rPr lang="en-GB" sz="1600" i="1" dirty="0" err="1">
                <a:solidFill>
                  <a:srgbClr val="010107"/>
                </a:solidFill>
                <a:latin typeface="Lato-Regular"/>
              </a:rPr>
              <a:t>déterminée</a:t>
            </a:r>
            <a:r>
              <a:rPr lang="en-GB" sz="1600" i="1" dirty="0">
                <a:solidFill>
                  <a:srgbClr val="010107"/>
                </a:solidFill>
                <a:latin typeface="Lato-Regular"/>
              </a:rPr>
              <a:t>, </a:t>
            </a:r>
            <a:r>
              <a:rPr lang="en-GB" sz="1600" i="1" dirty="0" err="1">
                <a:solidFill>
                  <a:srgbClr val="010107"/>
                </a:solidFill>
                <a:latin typeface="Lato-Regular"/>
              </a:rPr>
              <a:t>liée</a:t>
            </a:r>
            <a:r>
              <a:rPr lang="en-GB" sz="1600" i="1" dirty="0">
                <a:solidFill>
                  <a:srgbClr val="010107"/>
                </a:solidFill>
                <a:latin typeface="Lato-Regular"/>
              </a:rPr>
              <a:t> [à un </a:t>
            </a:r>
            <a:r>
              <a:rPr lang="en-GB" sz="1600" i="1" dirty="0" err="1">
                <a:solidFill>
                  <a:srgbClr val="010107"/>
                </a:solidFill>
                <a:latin typeface="Lato-Regular"/>
              </a:rPr>
              <a:t>critère</a:t>
            </a:r>
            <a:r>
              <a:rPr lang="en-GB" sz="1600" i="1" dirty="0">
                <a:solidFill>
                  <a:srgbClr val="010107"/>
                </a:solidFill>
                <a:latin typeface="Lato-Regular"/>
              </a:rPr>
              <a:t> protégé] </a:t>
            </a:r>
            <a:r>
              <a:rPr lang="en-GB" sz="1600" i="1" dirty="0" err="1">
                <a:solidFill>
                  <a:srgbClr val="010107"/>
                </a:solidFill>
                <a:latin typeface="Lato-Regular"/>
              </a:rPr>
              <a:t>est</a:t>
            </a:r>
            <a:r>
              <a:rPr lang="en-GB" sz="1600" i="1" dirty="0">
                <a:solidFill>
                  <a:srgbClr val="010107"/>
                </a:solidFill>
                <a:latin typeface="Lato-Regular"/>
              </a:rPr>
              <a:t> </a:t>
            </a:r>
            <a:r>
              <a:rPr lang="en-GB" sz="1600" i="1" dirty="0" err="1">
                <a:solidFill>
                  <a:srgbClr val="010107"/>
                </a:solidFill>
                <a:latin typeface="Lato-Regular"/>
              </a:rPr>
              <a:t>essentielle</a:t>
            </a:r>
            <a:r>
              <a:rPr lang="en-GB" sz="1600" i="1" dirty="0">
                <a:solidFill>
                  <a:srgbClr val="010107"/>
                </a:solidFill>
                <a:latin typeface="Lato-Regular"/>
              </a:rPr>
              <a:t> et </a:t>
            </a:r>
            <a:r>
              <a:rPr lang="en-GB" sz="1600" i="1" dirty="0" err="1">
                <a:solidFill>
                  <a:srgbClr val="010107"/>
                </a:solidFill>
                <a:latin typeface="Lato-Regular"/>
              </a:rPr>
              <a:t>déterminante</a:t>
            </a:r>
            <a:r>
              <a:rPr lang="en-GB" sz="1600" i="1" dirty="0">
                <a:solidFill>
                  <a:srgbClr val="010107"/>
                </a:solidFill>
                <a:latin typeface="Lato-Regular"/>
              </a:rPr>
              <a:t> </a:t>
            </a:r>
            <a:r>
              <a:rPr lang="en-GB" sz="1600" i="1" dirty="0" err="1">
                <a:solidFill>
                  <a:srgbClr val="010107"/>
                </a:solidFill>
                <a:latin typeface="Lato-Regular"/>
              </a:rPr>
              <a:t>en</a:t>
            </a:r>
            <a:r>
              <a:rPr lang="en-GB" sz="1600" i="1" dirty="0">
                <a:solidFill>
                  <a:srgbClr val="010107"/>
                </a:solidFill>
                <a:latin typeface="Lato-Regular"/>
              </a:rPr>
              <a:t> raison de la nature des </a:t>
            </a:r>
            <a:r>
              <a:rPr lang="en-GB" sz="1600" i="1" dirty="0" err="1">
                <a:solidFill>
                  <a:srgbClr val="010107"/>
                </a:solidFill>
                <a:latin typeface="Lato-Regular"/>
              </a:rPr>
              <a:t>activités</a:t>
            </a:r>
            <a:r>
              <a:rPr lang="en-GB" sz="1600" i="1" dirty="0">
                <a:solidFill>
                  <a:srgbClr val="010107"/>
                </a:solidFill>
                <a:latin typeface="Lato-Regular"/>
              </a:rPr>
              <a:t> </a:t>
            </a:r>
            <a:r>
              <a:rPr lang="en-GB" sz="1600" i="1" dirty="0" err="1">
                <a:solidFill>
                  <a:srgbClr val="010107"/>
                </a:solidFill>
                <a:latin typeface="Lato-Regular"/>
              </a:rPr>
              <a:t>professionnelles</a:t>
            </a:r>
            <a:r>
              <a:rPr lang="en-GB" sz="1600" i="1" dirty="0">
                <a:solidFill>
                  <a:srgbClr val="010107"/>
                </a:solidFill>
                <a:latin typeface="Lato-Regular"/>
              </a:rPr>
              <a:t> </a:t>
            </a:r>
            <a:r>
              <a:rPr lang="en-GB" sz="1600" i="1" dirty="0" err="1">
                <a:solidFill>
                  <a:srgbClr val="010107"/>
                </a:solidFill>
                <a:latin typeface="Lato-Regular"/>
              </a:rPr>
              <a:t>spécifiques</a:t>
            </a:r>
            <a:r>
              <a:rPr lang="en-GB" sz="1600" i="1" dirty="0">
                <a:solidFill>
                  <a:srgbClr val="010107"/>
                </a:solidFill>
                <a:latin typeface="Lato-Regular"/>
              </a:rPr>
              <a:t> </a:t>
            </a:r>
            <a:r>
              <a:rPr lang="en-GB" sz="1600" i="1" dirty="0" err="1">
                <a:solidFill>
                  <a:srgbClr val="010107"/>
                </a:solidFill>
                <a:latin typeface="Lato-Regular"/>
              </a:rPr>
              <a:t>concernées</a:t>
            </a:r>
            <a:r>
              <a:rPr lang="en-GB" sz="1600" i="1" dirty="0">
                <a:solidFill>
                  <a:srgbClr val="010107"/>
                </a:solidFill>
                <a:latin typeface="Lato-Regular"/>
              </a:rPr>
              <a:t> </a:t>
            </a:r>
            <a:r>
              <a:rPr lang="en-GB" sz="1600" i="1" dirty="0" err="1">
                <a:solidFill>
                  <a:srgbClr val="010107"/>
                </a:solidFill>
                <a:latin typeface="Lato-Regular"/>
              </a:rPr>
              <a:t>ou</a:t>
            </a:r>
            <a:r>
              <a:rPr lang="en-GB" sz="1600" i="1" dirty="0">
                <a:solidFill>
                  <a:srgbClr val="010107"/>
                </a:solidFill>
                <a:latin typeface="Lato-Regular"/>
              </a:rPr>
              <a:t> du </a:t>
            </a:r>
            <a:r>
              <a:rPr lang="en-GB" sz="1600" i="1" dirty="0" err="1">
                <a:solidFill>
                  <a:srgbClr val="010107"/>
                </a:solidFill>
                <a:latin typeface="Lato-Regular"/>
              </a:rPr>
              <a:t>contexte</a:t>
            </a:r>
            <a:r>
              <a:rPr lang="en-GB" sz="1600" i="1" dirty="0">
                <a:solidFill>
                  <a:srgbClr val="010107"/>
                </a:solidFill>
                <a:latin typeface="Lato-Regular"/>
              </a:rPr>
              <a:t> dans </a:t>
            </a:r>
            <a:r>
              <a:rPr lang="en-GB" sz="1600" i="1" dirty="0" err="1">
                <a:solidFill>
                  <a:srgbClr val="010107"/>
                </a:solidFill>
                <a:latin typeface="Lato-Regular"/>
              </a:rPr>
              <a:t>lequel</a:t>
            </a:r>
            <a:r>
              <a:rPr lang="en-GB" sz="1600" i="1" dirty="0">
                <a:solidFill>
                  <a:srgbClr val="010107"/>
                </a:solidFill>
                <a:latin typeface="Lato-Regular"/>
              </a:rPr>
              <a:t> </a:t>
            </a:r>
            <a:r>
              <a:rPr lang="en-GB" sz="1600" i="1" dirty="0" err="1">
                <a:solidFill>
                  <a:srgbClr val="010107"/>
                </a:solidFill>
                <a:latin typeface="Lato-Regular"/>
              </a:rPr>
              <a:t>celles</a:t>
            </a:r>
            <a:r>
              <a:rPr lang="en-GB" sz="1600" i="1" dirty="0">
                <a:solidFill>
                  <a:srgbClr val="010107"/>
                </a:solidFill>
                <a:latin typeface="Lato-Regular"/>
              </a:rPr>
              <a:t>-ci </a:t>
            </a:r>
            <a:r>
              <a:rPr lang="en-GB" sz="1600" i="1" dirty="0" err="1">
                <a:solidFill>
                  <a:srgbClr val="010107"/>
                </a:solidFill>
                <a:latin typeface="Lato-Regular"/>
              </a:rPr>
              <a:t>sont</a:t>
            </a:r>
            <a:r>
              <a:rPr lang="en-GB" sz="1600" i="1" dirty="0">
                <a:solidFill>
                  <a:srgbClr val="010107"/>
                </a:solidFill>
                <a:latin typeface="Lato-Regular"/>
              </a:rPr>
              <a:t> </a:t>
            </a:r>
            <a:r>
              <a:rPr lang="en-GB" sz="1600" i="1" dirty="0" err="1">
                <a:solidFill>
                  <a:srgbClr val="010107"/>
                </a:solidFill>
                <a:latin typeface="Lato-Regular"/>
              </a:rPr>
              <a:t>exécutées</a:t>
            </a:r>
            <a:r>
              <a:rPr lang="en-GB" sz="1600" i="1" dirty="0">
                <a:solidFill>
                  <a:srgbClr val="010107"/>
                </a:solidFill>
                <a:latin typeface="Lato-Regular"/>
              </a:rPr>
              <a:t>, et ; </a:t>
            </a:r>
          </a:p>
          <a:p>
            <a:pPr marL="630000" lvl="2" indent="0">
              <a:buNone/>
            </a:pPr>
            <a:r>
              <a:rPr lang="en-GB" sz="1600" i="1" dirty="0" err="1">
                <a:solidFill>
                  <a:srgbClr val="010107"/>
                </a:solidFill>
                <a:latin typeface="Lato-Regular"/>
              </a:rPr>
              <a:t>l'exigence</a:t>
            </a:r>
            <a:r>
              <a:rPr lang="en-GB" sz="1600" i="1" dirty="0">
                <a:solidFill>
                  <a:srgbClr val="010107"/>
                </a:solidFill>
                <a:latin typeface="Lato-Regular"/>
              </a:rPr>
              <a:t> repose sur un </a:t>
            </a:r>
            <a:r>
              <a:rPr lang="en-GB" sz="1600" i="1" dirty="0" err="1">
                <a:solidFill>
                  <a:srgbClr val="010107"/>
                </a:solidFill>
                <a:latin typeface="Lato-Regular"/>
              </a:rPr>
              <a:t>objectif</a:t>
            </a:r>
            <a:r>
              <a:rPr lang="en-GB" sz="1600" i="1" dirty="0">
                <a:solidFill>
                  <a:srgbClr val="010107"/>
                </a:solidFill>
                <a:latin typeface="Lato-Regular"/>
              </a:rPr>
              <a:t> </a:t>
            </a:r>
            <a:r>
              <a:rPr lang="en-GB" sz="1600" i="1" dirty="0" err="1">
                <a:solidFill>
                  <a:srgbClr val="010107"/>
                </a:solidFill>
                <a:latin typeface="Lato-Regular"/>
              </a:rPr>
              <a:t>légitime</a:t>
            </a:r>
            <a:r>
              <a:rPr lang="en-GB" sz="1600" i="1" dirty="0">
                <a:solidFill>
                  <a:srgbClr val="010107"/>
                </a:solidFill>
                <a:latin typeface="Lato-Regular"/>
              </a:rPr>
              <a:t> et </a:t>
            </a:r>
            <a:r>
              <a:rPr lang="en-GB" sz="1600" i="1" dirty="0" err="1">
                <a:solidFill>
                  <a:srgbClr val="010107"/>
                </a:solidFill>
                <a:latin typeface="Lato-Regular"/>
              </a:rPr>
              <a:t>est</a:t>
            </a:r>
            <a:r>
              <a:rPr lang="en-GB" sz="1600" i="1" dirty="0">
                <a:solidFill>
                  <a:srgbClr val="010107"/>
                </a:solidFill>
                <a:latin typeface="Lato-Regular"/>
              </a:rPr>
              <a:t> </a:t>
            </a:r>
            <a:r>
              <a:rPr lang="en-GB" sz="1600" i="1" dirty="0" err="1">
                <a:solidFill>
                  <a:srgbClr val="010107"/>
                </a:solidFill>
                <a:latin typeface="Lato-Regular"/>
              </a:rPr>
              <a:t>proportionnée</a:t>
            </a:r>
            <a:r>
              <a:rPr lang="en-GB" sz="1600" i="1" dirty="0">
                <a:solidFill>
                  <a:srgbClr val="010107"/>
                </a:solidFill>
                <a:latin typeface="Lato-Regular"/>
              </a:rPr>
              <a:t> par rapport à </a:t>
            </a:r>
            <a:r>
              <a:rPr lang="en-GB" sz="1600" i="1" dirty="0" err="1">
                <a:solidFill>
                  <a:srgbClr val="010107"/>
                </a:solidFill>
                <a:latin typeface="Lato-Regular"/>
              </a:rPr>
              <a:t>celui</a:t>
            </a:r>
            <a:r>
              <a:rPr lang="en-GB" sz="1600" i="1" dirty="0">
                <a:solidFill>
                  <a:srgbClr val="010107"/>
                </a:solidFill>
                <a:latin typeface="Lato-Regular"/>
              </a:rPr>
              <a:t>-ci »</a:t>
            </a:r>
            <a:endParaRPr lang="fr-FR" sz="1600" i="1" dirty="0">
              <a:latin typeface="Calibri" panose="020F0502020204030204" pitchFamily="34" charset="0"/>
              <a:ea typeface="Calibri" panose="020F0502020204030204" pitchFamily="34" charset="0"/>
              <a:cs typeface="Times New Roman" panose="02020603050405020304" pitchFamily="18" charset="0"/>
            </a:endParaRPr>
          </a:p>
          <a:p>
            <a:pPr marL="324000" lvl="1" indent="0">
              <a:buNone/>
            </a:pPr>
            <a:endParaRPr lang="en-BE"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48824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174E6E-21C6-8015-3946-0FFA4DB7A2F7}"/>
              </a:ext>
            </a:extLst>
          </p:cNvPr>
          <p:cNvSpPr>
            <a:spLocks noGrp="1"/>
          </p:cNvSpPr>
          <p:nvPr>
            <p:ph type="title"/>
          </p:nvPr>
        </p:nvSpPr>
        <p:spPr/>
        <p:txBody>
          <a:bodyPr/>
          <a:lstStyle/>
          <a:p>
            <a:r>
              <a:rPr lang="fr-FR" dirty="0"/>
              <a:t>II. L’impact de la définition des motifs de justification</a:t>
            </a:r>
          </a:p>
        </p:txBody>
      </p:sp>
      <p:sp>
        <p:nvSpPr>
          <p:cNvPr id="3" name="Espace réservé du contenu 2">
            <a:extLst>
              <a:ext uri="{FF2B5EF4-FFF2-40B4-BE49-F238E27FC236}">
                <a16:creationId xmlns:a16="http://schemas.microsoft.com/office/drawing/2014/main" id="{FB9B8233-BFC3-B97F-A989-0513387AED8A}"/>
              </a:ext>
            </a:extLst>
          </p:cNvPr>
          <p:cNvSpPr>
            <a:spLocks noGrp="1"/>
          </p:cNvSpPr>
          <p:nvPr>
            <p:ph idx="1"/>
          </p:nvPr>
        </p:nvSpPr>
        <p:spPr>
          <a:xfrm>
            <a:off x="581192" y="2180496"/>
            <a:ext cx="11029615" cy="4058939"/>
          </a:xfrm>
        </p:spPr>
        <p:txBody>
          <a:bodyPr>
            <a:noAutofit/>
          </a:bodyPr>
          <a:lstStyle/>
          <a:p>
            <a:r>
              <a:rPr lang="fr-FR" sz="2000" dirty="0">
                <a:effectLst/>
                <a:latin typeface="Calibri" panose="020F0502020204030204" pitchFamily="34" charset="0"/>
                <a:ea typeface="Calibri" panose="020F0502020204030204" pitchFamily="34" charset="0"/>
                <a:cs typeface="Times New Roman" panose="02020603050405020304" pitchFamily="18" charset="0"/>
              </a:rPr>
              <a:t>Résultats de l’analyse de contenu : </a:t>
            </a:r>
          </a:p>
          <a:p>
            <a:pPr lvl="1"/>
            <a:r>
              <a:rPr lang="fr-FR" sz="1800" dirty="0">
                <a:latin typeface="Calibri" panose="020F0502020204030204" pitchFamily="34" charset="0"/>
                <a:ea typeface="Calibri" panose="020F0502020204030204" pitchFamily="34" charset="0"/>
                <a:cs typeface="Times New Roman" panose="02020603050405020304" pitchFamily="18" charset="0"/>
              </a:rPr>
              <a:t>Objectif légitime et moyens proportionnés s</a:t>
            </a:r>
            <a:r>
              <a:rPr lang="fr-FR" sz="1800" dirty="0">
                <a:effectLst/>
                <a:latin typeface="Calibri" panose="020F0502020204030204" pitchFamily="34" charset="0"/>
                <a:ea typeface="Calibri" panose="020F0502020204030204" pitchFamily="34" charset="0"/>
                <a:cs typeface="Times New Roman" panose="02020603050405020304" pitchFamily="18" charset="0"/>
              </a:rPr>
              <a:t>ouvent établi par les juges : </a:t>
            </a:r>
          </a:p>
          <a:p>
            <a:pPr lvl="2"/>
            <a:r>
              <a:rPr lang="fr-FR" sz="1600" dirty="0">
                <a:effectLst/>
                <a:latin typeface="Calibri" panose="020F0502020204030204" pitchFamily="34" charset="0"/>
                <a:ea typeface="Calibri" panose="020F0502020204030204" pitchFamily="34" charset="0"/>
                <a:cs typeface="Times New Roman" panose="02020603050405020304" pitchFamily="18" charset="0"/>
              </a:rPr>
              <a:t>16 fois invoqué </a:t>
            </a:r>
            <a:r>
              <a:rPr lang="fr-FR" sz="1600" dirty="0">
                <a:effectLst/>
                <a:latin typeface="Calibri" panose="020F0502020204030204" pitchFamily="34" charset="0"/>
                <a:ea typeface="Calibri" panose="020F0502020204030204" pitchFamily="34" charset="0"/>
                <a:cs typeface="Times New Roman" panose="02020603050405020304" pitchFamily="18" charset="0"/>
                <a:sym typeface="Wingdings" pitchFamily="2" charset="2"/>
              </a:rPr>
              <a:t> 10 fois accepté par les juges (62,5%)</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fr-FR" sz="1800" dirty="0">
                <a:latin typeface="Calibri" panose="020F0502020204030204" pitchFamily="34" charset="0"/>
                <a:ea typeface="Calibri" panose="020F0502020204030204" pitchFamily="34" charset="0"/>
                <a:cs typeface="Times New Roman" panose="02020603050405020304" pitchFamily="18" charset="0"/>
              </a:rPr>
              <a:t>Exigence professionnelle essentielle et déterminante</a:t>
            </a:r>
          </a:p>
          <a:p>
            <a:pPr lvl="2"/>
            <a:r>
              <a:rPr lang="fr-FR" sz="1600" dirty="0">
                <a:latin typeface="Calibri" panose="020F0502020204030204" pitchFamily="34" charset="0"/>
                <a:ea typeface="Calibri" panose="020F0502020204030204" pitchFamily="34" charset="0"/>
                <a:cs typeface="Times New Roman" panose="02020603050405020304" pitchFamily="18" charset="0"/>
              </a:rPr>
              <a:t>C</a:t>
            </a:r>
            <a:r>
              <a:rPr lang="fr-FR" sz="1600" dirty="0">
                <a:effectLst/>
                <a:latin typeface="Calibri" panose="020F0502020204030204" pitchFamily="34" charset="0"/>
                <a:ea typeface="Calibri" panose="020F0502020204030204" pitchFamily="34" charset="0"/>
                <a:cs typeface="Times New Roman" panose="02020603050405020304" pitchFamily="18" charset="0"/>
              </a:rPr>
              <a:t>onditions plus strictes </a:t>
            </a:r>
          </a:p>
          <a:p>
            <a:pPr lvl="2"/>
            <a:r>
              <a:rPr lang="fr-FR" sz="1600" dirty="0">
                <a:effectLst/>
                <a:latin typeface="Calibri" panose="020F0502020204030204" pitchFamily="34" charset="0"/>
                <a:ea typeface="Calibri" panose="020F0502020204030204" pitchFamily="34" charset="0"/>
                <a:cs typeface="Times New Roman" panose="02020603050405020304" pitchFamily="18" charset="0"/>
              </a:rPr>
              <a:t>Moins souvent établie : 24 fois invoqué </a:t>
            </a:r>
            <a:r>
              <a:rPr lang="fr-FR" sz="1600" dirty="0">
                <a:effectLst/>
                <a:latin typeface="Calibri" panose="020F0502020204030204" pitchFamily="34" charset="0"/>
                <a:ea typeface="Calibri" panose="020F0502020204030204" pitchFamily="34" charset="0"/>
                <a:cs typeface="Times New Roman" panose="02020603050405020304" pitchFamily="18" charset="0"/>
                <a:sym typeface="Wingdings" pitchFamily="2" charset="2"/>
              </a:rPr>
              <a:t> 5 fois accepté par les juges (20%)</a:t>
            </a:r>
            <a:endParaRPr lang="en-BE"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894220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174E6E-21C6-8015-3946-0FFA4DB7A2F7}"/>
              </a:ext>
            </a:extLst>
          </p:cNvPr>
          <p:cNvSpPr>
            <a:spLocks noGrp="1"/>
          </p:cNvSpPr>
          <p:nvPr>
            <p:ph type="title"/>
          </p:nvPr>
        </p:nvSpPr>
        <p:spPr/>
        <p:txBody>
          <a:bodyPr/>
          <a:lstStyle/>
          <a:p>
            <a:r>
              <a:rPr lang="fr-FR" dirty="0"/>
              <a:t>II. L’impact de la jurisprudence de la CJUE</a:t>
            </a:r>
          </a:p>
        </p:txBody>
      </p:sp>
      <p:sp>
        <p:nvSpPr>
          <p:cNvPr id="3" name="Espace réservé du contenu 2">
            <a:extLst>
              <a:ext uri="{FF2B5EF4-FFF2-40B4-BE49-F238E27FC236}">
                <a16:creationId xmlns:a16="http://schemas.microsoft.com/office/drawing/2014/main" id="{FB9B8233-BFC3-B97F-A989-0513387AED8A}"/>
              </a:ext>
            </a:extLst>
          </p:cNvPr>
          <p:cNvSpPr>
            <a:spLocks noGrp="1"/>
          </p:cNvSpPr>
          <p:nvPr>
            <p:ph idx="1"/>
          </p:nvPr>
        </p:nvSpPr>
        <p:spPr>
          <a:xfrm>
            <a:off x="581192" y="2180496"/>
            <a:ext cx="11029615" cy="4058939"/>
          </a:xfrm>
        </p:spPr>
        <p:txBody>
          <a:bodyPr>
            <a:noAutofit/>
          </a:bodyPr>
          <a:lstStyle/>
          <a:p>
            <a:pPr marL="0" indent="0">
              <a:buNone/>
            </a:pPr>
            <a:r>
              <a:rPr lang="fr-FR" sz="2400" b="1" dirty="0">
                <a:effectLst/>
                <a:latin typeface="Calibri" panose="020F0502020204030204" pitchFamily="34" charset="0"/>
                <a:ea typeface="Calibri" panose="020F0502020204030204" pitchFamily="34" charset="0"/>
                <a:cs typeface="Times New Roman" panose="02020603050405020304" pitchFamily="18" charset="0"/>
              </a:rPr>
              <a:t>Jurisprudence de la CJUE </a:t>
            </a:r>
            <a:r>
              <a:rPr lang="fr-FR" sz="2400" dirty="0">
                <a:effectLst/>
                <a:latin typeface="Calibri" panose="020F0502020204030204" pitchFamily="34" charset="0"/>
                <a:ea typeface="Calibri" panose="020F0502020204030204" pitchFamily="34" charset="0"/>
                <a:cs typeface="Times New Roman" panose="02020603050405020304" pitchFamily="18" charset="0"/>
              </a:rPr>
              <a:t>:</a:t>
            </a:r>
            <a:endParaRPr lang="en-BE" sz="2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2000" dirty="0">
                <a:effectLst/>
                <a:latin typeface="Calibri" panose="020F0502020204030204" pitchFamily="34" charset="0"/>
                <a:ea typeface="Calibri" panose="020F0502020204030204" pitchFamily="34" charset="0"/>
                <a:cs typeface="Times New Roman" panose="02020603050405020304" pitchFamily="18" charset="0"/>
              </a:rPr>
              <a:t>Caractère obligatoire pour les juges nationaux</a:t>
            </a:r>
            <a:endParaRPr lang="en-BE" sz="2000" dirty="0">
              <a:effectLst/>
              <a:latin typeface="Calibri" panose="020F0502020204030204" pitchFamily="34" charset="0"/>
              <a:ea typeface="Calibri" panose="020F0502020204030204" pitchFamily="34" charset="0"/>
              <a:cs typeface="Times New Roman" panose="02020603050405020304" pitchFamily="18" charset="0"/>
            </a:endParaRPr>
          </a:p>
          <a:p>
            <a:r>
              <a:rPr lang="fr-FR" sz="2000" dirty="0">
                <a:effectLst/>
                <a:latin typeface="Calibri" panose="020F0502020204030204" pitchFamily="34" charset="0"/>
                <a:ea typeface="Calibri" panose="020F0502020204030204" pitchFamily="34" charset="0"/>
                <a:cs typeface="Times New Roman" panose="02020603050405020304" pitchFamily="18" charset="0"/>
              </a:rPr>
              <a:t>Impact notable lorsque la jurisprudence est nette et précise, en particulier :</a:t>
            </a:r>
          </a:p>
          <a:p>
            <a:pPr lvl="1"/>
            <a:r>
              <a:rPr lang="fr-FR" sz="1800" dirty="0">
                <a:latin typeface="Calibri" panose="020F0502020204030204" pitchFamily="34" charset="0"/>
                <a:ea typeface="Calibri" panose="020F0502020204030204" pitchFamily="34" charset="0"/>
                <a:cs typeface="Times New Roman" panose="02020603050405020304" pitchFamily="18" charset="0"/>
              </a:rPr>
              <a:t>Définition du handicap</a:t>
            </a:r>
          </a:p>
          <a:p>
            <a:pPr lvl="1"/>
            <a:r>
              <a:rPr lang="nl-BE" sz="1800" dirty="0">
                <a:effectLst/>
                <a:latin typeface="Calibri" panose="020F0502020204030204" pitchFamily="34" charset="0"/>
                <a:ea typeface="Calibri" panose="020F0502020204030204" pitchFamily="34" charset="0"/>
                <a:cs typeface="Times New Roman" panose="02020603050405020304" pitchFamily="18" charset="0"/>
              </a:rPr>
              <a:t>Discrimination liée au genre</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BE"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744115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174E6E-21C6-8015-3946-0FFA4DB7A2F7}"/>
              </a:ext>
            </a:extLst>
          </p:cNvPr>
          <p:cNvSpPr>
            <a:spLocks noGrp="1"/>
          </p:cNvSpPr>
          <p:nvPr>
            <p:ph type="title"/>
          </p:nvPr>
        </p:nvSpPr>
        <p:spPr/>
        <p:txBody>
          <a:bodyPr/>
          <a:lstStyle/>
          <a:p>
            <a:r>
              <a:rPr lang="fr-FR" dirty="0"/>
              <a:t>II. L’impact de la jurisprudence de la CJUE</a:t>
            </a:r>
          </a:p>
        </p:txBody>
      </p:sp>
      <p:sp>
        <p:nvSpPr>
          <p:cNvPr id="3" name="Espace réservé du contenu 2">
            <a:extLst>
              <a:ext uri="{FF2B5EF4-FFF2-40B4-BE49-F238E27FC236}">
                <a16:creationId xmlns:a16="http://schemas.microsoft.com/office/drawing/2014/main" id="{FB9B8233-BFC3-B97F-A989-0513387AED8A}"/>
              </a:ext>
            </a:extLst>
          </p:cNvPr>
          <p:cNvSpPr>
            <a:spLocks noGrp="1"/>
          </p:cNvSpPr>
          <p:nvPr>
            <p:ph idx="1"/>
          </p:nvPr>
        </p:nvSpPr>
        <p:spPr>
          <a:xfrm>
            <a:off x="581192" y="2180496"/>
            <a:ext cx="11029615" cy="4058939"/>
          </a:xfrm>
        </p:spPr>
        <p:txBody>
          <a:bodyPr>
            <a:noAutofit/>
          </a:bodyPr>
          <a:lstStyle/>
          <a:p>
            <a:pPr marL="0" indent="0">
              <a:buNone/>
            </a:pPr>
            <a:r>
              <a:rPr lang="fr-FR" sz="2000" dirty="0">
                <a:latin typeface="Calibri" panose="020F0502020204030204" pitchFamily="34" charset="0"/>
                <a:ea typeface="Calibri" panose="020F0502020204030204" pitchFamily="34" charset="0"/>
                <a:cs typeface="Times New Roman" panose="02020603050405020304" pitchFamily="18" charset="0"/>
              </a:rPr>
              <a:t>La </a:t>
            </a:r>
            <a:r>
              <a:rPr lang="fr-FR" sz="2000" dirty="0">
                <a:effectLst/>
                <a:latin typeface="Calibri" panose="020F0502020204030204" pitchFamily="34" charset="0"/>
                <a:ea typeface="Calibri" panose="020F0502020204030204" pitchFamily="34" charset="0"/>
                <a:cs typeface="Times New Roman" panose="02020603050405020304" pitchFamily="18" charset="0"/>
              </a:rPr>
              <a:t>définition du handicap</a:t>
            </a:r>
            <a:endParaRPr lang="en-BE" sz="20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800" dirty="0">
                <a:effectLst/>
                <a:latin typeface="Calibri" panose="020F0502020204030204" pitchFamily="34" charset="0"/>
                <a:ea typeface="Calibri" panose="020F0502020204030204" pitchFamily="34" charset="0"/>
                <a:cs typeface="Times New Roman" panose="02020603050405020304" pitchFamily="18" charset="0"/>
              </a:rPr>
              <a:t>Défendeurs contestent souvent que le plaignant présente un handicap.</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800" dirty="0">
                <a:effectLst/>
                <a:latin typeface="Calibri" panose="020F0502020204030204" pitchFamily="34" charset="0"/>
                <a:ea typeface="Calibri" panose="020F0502020204030204" pitchFamily="34" charset="0"/>
                <a:cs typeface="Times New Roman" panose="02020603050405020304" pitchFamily="18" charset="0"/>
              </a:rPr>
              <a:t>Absence de handicap = cause d’échec dans un certain nombre d'affaires de handicap</a:t>
            </a:r>
          </a:p>
          <a:p>
            <a:r>
              <a:rPr lang="fr-FR" dirty="0">
                <a:latin typeface="Calibri" panose="020F0502020204030204" pitchFamily="34" charset="0"/>
                <a:ea typeface="Calibri" panose="020F0502020204030204" pitchFamily="34" charset="0"/>
                <a:cs typeface="Times New Roman" panose="02020603050405020304" pitchFamily="18" charset="0"/>
              </a:rPr>
              <a:t>A</a:t>
            </a:r>
            <a:r>
              <a:rPr lang="fr-FR" sz="1800" dirty="0">
                <a:effectLst/>
                <a:latin typeface="Calibri" panose="020F0502020204030204" pitchFamily="34" charset="0"/>
                <a:ea typeface="Calibri" panose="020F0502020204030204" pitchFamily="34" charset="0"/>
                <a:cs typeface="Times New Roman" panose="02020603050405020304" pitchFamily="18" charset="0"/>
              </a:rPr>
              <a:t>nalyse de contenu : </a:t>
            </a:r>
          </a:p>
          <a:p>
            <a:pPr lvl="1"/>
            <a:r>
              <a:rPr lang="fr-FR" dirty="0">
                <a:effectLst/>
                <a:latin typeface="Calibri" panose="020F0502020204030204" pitchFamily="34" charset="0"/>
                <a:ea typeface="Calibri" panose="020F0502020204030204" pitchFamily="34" charset="0"/>
                <a:cs typeface="Times New Roman" panose="02020603050405020304" pitchFamily="18" charset="0"/>
              </a:rPr>
              <a:t>71 décisions concernent le handicap – 47 échecs </a:t>
            </a:r>
          </a:p>
          <a:p>
            <a:pPr lvl="1"/>
            <a:r>
              <a:rPr lang="fr-FR" dirty="0">
                <a:effectLst/>
                <a:latin typeface="Calibri" panose="020F0502020204030204" pitchFamily="34" charset="0"/>
                <a:ea typeface="Calibri" panose="020F0502020204030204" pitchFamily="34" charset="0"/>
                <a:cs typeface="Times New Roman" panose="02020603050405020304" pitchFamily="18" charset="0"/>
              </a:rPr>
              <a:t>16 décisions défavorables motivées par absence de handicap (34,04% des échecs / 22,53% des décisions handicap)</a:t>
            </a:r>
          </a:p>
          <a:p>
            <a:r>
              <a:rPr lang="fr-FR" sz="1800" dirty="0">
                <a:effectLst/>
                <a:latin typeface="Calibri" panose="020F0502020204030204" pitchFamily="34" charset="0"/>
                <a:ea typeface="Calibri" panose="020F0502020204030204" pitchFamily="34" charset="0"/>
                <a:cs typeface="Times New Roman" panose="02020603050405020304" pitchFamily="18" charset="0"/>
              </a:rPr>
              <a:t>Mais juges appliquent en règle générale la définition promue par la CJUE</a:t>
            </a:r>
          </a:p>
          <a:p>
            <a:pPr lvl="1"/>
            <a:r>
              <a:rPr lang="fr-FR" dirty="0">
                <a:latin typeface="Calibri" panose="020F0502020204030204" pitchFamily="34" charset="0"/>
                <a:ea typeface="Calibri" panose="020F0502020204030204" pitchFamily="34" charset="0"/>
                <a:cs typeface="Times New Roman" panose="02020603050405020304" pitchFamily="18" charset="0"/>
              </a:rPr>
              <a:t>11 décisions sur 16 : constat d’absence de handicap conforme aux critères de la CJUE </a:t>
            </a:r>
          </a:p>
          <a:p>
            <a:pPr lvl="1"/>
            <a:r>
              <a:rPr lang="fr-FR" dirty="0">
                <a:latin typeface="Calibri" panose="020F0502020204030204" pitchFamily="34" charset="0"/>
                <a:ea typeface="Calibri" panose="020F0502020204030204" pitchFamily="34" charset="0"/>
                <a:cs typeface="Times New Roman" panose="02020603050405020304" pitchFamily="18" charset="0"/>
              </a:rPr>
              <a:t>Même dans les 5 autres cas plus discutables, la jurisprudence CJUE est pris en compte</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45677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174E6E-21C6-8015-3946-0FFA4DB7A2F7}"/>
              </a:ext>
            </a:extLst>
          </p:cNvPr>
          <p:cNvSpPr>
            <a:spLocks noGrp="1"/>
          </p:cNvSpPr>
          <p:nvPr>
            <p:ph type="title"/>
          </p:nvPr>
        </p:nvSpPr>
        <p:spPr/>
        <p:txBody>
          <a:bodyPr/>
          <a:lstStyle/>
          <a:p>
            <a:r>
              <a:rPr lang="fr-FR" dirty="0"/>
              <a:t>II. L’impact de la jurisprudence de la CJUE</a:t>
            </a:r>
          </a:p>
        </p:txBody>
      </p:sp>
      <p:sp>
        <p:nvSpPr>
          <p:cNvPr id="3" name="Espace réservé du contenu 2">
            <a:extLst>
              <a:ext uri="{FF2B5EF4-FFF2-40B4-BE49-F238E27FC236}">
                <a16:creationId xmlns:a16="http://schemas.microsoft.com/office/drawing/2014/main" id="{FB9B8233-BFC3-B97F-A989-0513387AED8A}"/>
              </a:ext>
            </a:extLst>
          </p:cNvPr>
          <p:cNvSpPr>
            <a:spLocks noGrp="1"/>
          </p:cNvSpPr>
          <p:nvPr>
            <p:ph idx="1"/>
          </p:nvPr>
        </p:nvSpPr>
        <p:spPr>
          <a:xfrm>
            <a:off x="581192" y="2180496"/>
            <a:ext cx="11029615" cy="4058939"/>
          </a:xfrm>
        </p:spPr>
        <p:txBody>
          <a:bodyPr>
            <a:noAutofit/>
          </a:bodyPr>
          <a:lstStyle/>
          <a:p>
            <a:pPr marL="0" indent="0">
              <a:buNone/>
            </a:pPr>
            <a:r>
              <a:rPr lang="fr-FR" sz="2000" dirty="0">
                <a:effectLst/>
                <a:latin typeface="Calibri" panose="020F0502020204030204" pitchFamily="34" charset="0"/>
                <a:ea typeface="Calibri" panose="020F0502020204030204" pitchFamily="34" charset="0"/>
                <a:cs typeface="Times New Roman" panose="02020603050405020304" pitchFamily="18" charset="0"/>
              </a:rPr>
              <a:t>Jurisprudence liée au genre : </a:t>
            </a:r>
            <a:endParaRPr lang="en-BE" sz="2000" dirty="0">
              <a:latin typeface="Calibri" panose="020F0502020204030204" pitchFamily="34" charset="0"/>
              <a:ea typeface="Calibri" panose="020F0502020204030204" pitchFamily="34" charset="0"/>
              <a:cs typeface="Times New Roman" panose="02020603050405020304" pitchFamily="18" charset="0"/>
            </a:endParaRPr>
          </a:p>
          <a:p>
            <a:r>
              <a:rPr lang="fr-FR" dirty="0">
                <a:effectLst/>
                <a:latin typeface="Calibri" panose="020F0502020204030204" pitchFamily="34" charset="0"/>
                <a:ea typeface="Calibri" panose="020F0502020204030204" pitchFamily="34" charset="0"/>
                <a:cs typeface="Times New Roman" panose="02020603050405020304" pitchFamily="18" charset="0"/>
              </a:rPr>
              <a:t>La quantité, l'uniformité et le degré d’exigence de la jurisprudence européenne aident :</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fr-FR" dirty="0">
                <a:effectLst/>
                <a:latin typeface="Calibri" panose="020F0502020204030204" pitchFamily="34" charset="0"/>
                <a:ea typeface="Calibri" panose="020F0502020204030204" pitchFamily="34" charset="0"/>
                <a:cs typeface="Times New Roman" panose="02020603050405020304" pitchFamily="18" charset="0"/>
              </a:rPr>
              <a:t>Visible dans les références des arrêts</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fr-FR" dirty="0">
                <a:effectLst/>
                <a:latin typeface="Calibri" panose="020F0502020204030204" pitchFamily="34" charset="0"/>
                <a:ea typeface="Calibri" panose="020F0502020204030204" pitchFamily="34" charset="0"/>
                <a:cs typeface="Times New Roman" panose="02020603050405020304" pitchFamily="18" charset="0"/>
              </a:rPr>
              <a:t>Correspond à l'expérience des praticiens (</a:t>
            </a:r>
            <a:r>
              <a:rPr lang="fr-FR" dirty="0" err="1">
                <a:effectLst/>
                <a:latin typeface="Calibri" panose="020F0502020204030204" pitchFamily="34" charset="0"/>
                <a:ea typeface="Calibri" panose="020F0502020204030204" pitchFamily="34" charset="0"/>
                <a:cs typeface="Times New Roman" panose="02020603050405020304" pitchFamily="18" charset="0"/>
              </a:rPr>
              <a:t>cf</a:t>
            </a:r>
            <a:r>
              <a:rPr lang="fr-FR" dirty="0">
                <a:effectLst/>
                <a:latin typeface="Calibri" panose="020F0502020204030204" pitchFamily="34" charset="0"/>
                <a:ea typeface="Calibri" panose="020F0502020204030204" pitchFamily="34" charset="0"/>
                <a:cs typeface="Times New Roman" panose="02020603050405020304" pitchFamily="18" charset="0"/>
              </a:rPr>
              <a:t> entretiens)</a:t>
            </a:r>
          </a:p>
          <a:p>
            <a:pPr marL="742950" lvl="1" indent="-285750">
              <a:buFont typeface="Courier New" panose="02070309020205020404" pitchFamily="49" charset="0"/>
              <a:buChar char="o"/>
            </a:pPr>
            <a:r>
              <a:rPr lang="fr-FR" dirty="0">
                <a:latin typeface="Calibri" panose="020F0502020204030204" pitchFamily="34" charset="0"/>
                <a:ea typeface="Calibri" panose="020F0502020204030204" pitchFamily="34" charset="0"/>
                <a:cs typeface="Times New Roman" panose="02020603050405020304" pitchFamily="18" charset="0"/>
              </a:rPr>
              <a:t>Mais : avec certaines limites (</a:t>
            </a:r>
            <a:r>
              <a:rPr lang="fr-FR" dirty="0" err="1">
                <a:latin typeface="Calibri" panose="020F0502020204030204" pitchFamily="34" charset="0"/>
                <a:ea typeface="Calibri" panose="020F0502020204030204" pitchFamily="34" charset="0"/>
                <a:cs typeface="Times New Roman" panose="02020603050405020304" pitchFamily="18" charset="0"/>
              </a:rPr>
              <a:t>cf</a:t>
            </a:r>
            <a:r>
              <a:rPr lang="fr-FR" dirty="0">
                <a:latin typeface="Calibri" panose="020F0502020204030204" pitchFamily="34" charset="0"/>
                <a:ea typeface="Calibri" panose="020F0502020204030204" pitchFamily="34" charset="0"/>
                <a:cs typeface="Times New Roman" panose="02020603050405020304" pitchFamily="18" charset="0"/>
              </a:rPr>
              <a:t> infra : discrimination indirecte / </a:t>
            </a:r>
            <a:r>
              <a:rPr lang="nl-BE" dirty="0">
                <a:latin typeface="Calibri" panose="020F0502020204030204" pitchFamily="34" charset="0"/>
                <a:ea typeface="Calibri" panose="020F0502020204030204" pitchFamily="34" charset="0"/>
                <a:cs typeface="Times New Roman" panose="02020603050405020304" pitchFamily="18" charset="0"/>
              </a:rPr>
              <a:t>statistiques comme mode de preuve)</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FR" sz="2000" dirty="0">
                <a:effectLst/>
                <a:latin typeface="Calibri" panose="020F0502020204030204" pitchFamily="34" charset="0"/>
                <a:ea typeface="Calibri" panose="020F0502020204030204" pitchFamily="34" charset="0"/>
                <a:cs typeface="Times New Roman" panose="02020603050405020304" pitchFamily="18" charset="0"/>
              </a:rPr>
              <a:t>Mais : La jurisprudence de la CJUE ne contribue pas toujours à augmenter le taux de réussite</a:t>
            </a:r>
            <a:endParaRPr lang="en-BE" sz="2000" dirty="0">
              <a:effectLst/>
              <a:latin typeface="Calibri" panose="020F0502020204030204" pitchFamily="34" charset="0"/>
              <a:ea typeface="Calibri" panose="020F0502020204030204" pitchFamily="34" charset="0"/>
              <a:cs typeface="Times New Roman" panose="02020603050405020304" pitchFamily="18" charset="0"/>
            </a:endParaRPr>
          </a:p>
          <a:p>
            <a:r>
              <a:rPr lang="fr-FR" dirty="0">
                <a:effectLst/>
                <a:latin typeface="Calibri" panose="020F0502020204030204" pitchFamily="34" charset="0"/>
                <a:ea typeface="Calibri" panose="020F0502020204030204" pitchFamily="34" charset="0"/>
                <a:cs typeface="Times New Roman" panose="02020603050405020304" pitchFamily="18" charset="0"/>
              </a:rPr>
              <a:t>Port du voile / signes religieux au travail :</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fr-FR" sz="1400" dirty="0">
                <a:effectLst/>
                <a:latin typeface="Calibri" panose="020F0502020204030204" pitchFamily="34" charset="0"/>
                <a:ea typeface="Calibri" panose="020F0502020204030204" pitchFamily="34" charset="0"/>
                <a:cs typeface="Times New Roman" panose="02020603050405020304" pitchFamily="18" charset="0"/>
              </a:rPr>
              <a:t>Jurisprudence de la CJUE laisse une grande marge de manœuvre aux employeurs</a:t>
            </a:r>
            <a:endParaRPr lang="en-BE" sz="14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fr-FR" sz="1400" dirty="0">
                <a:effectLst/>
                <a:latin typeface="Calibri" panose="020F0502020204030204" pitchFamily="34" charset="0"/>
                <a:ea typeface="Calibri" panose="020F0502020204030204" pitchFamily="34" charset="0"/>
                <a:cs typeface="Times New Roman" panose="02020603050405020304" pitchFamily="18" charset="0"/>
              </a:rPr>
              <a:t>Répercussions claires (mais négatives sur le taux de succès) sur la jurisprudence nationale</a:t>
            </a:r>
            <a:endParaRPr lang="en-BE"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841331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174E6E-21C6-8015-3946-0FFA4DB7A2F7}"/>
              </a:ext>
            </a:extLst>
          </p:cNvPr>
          <p:cNvSpPr>
            <a:spLocks noGrp="1"/>
          </p:cNvSpPr>
          <p:nvPr>
            <p:ph type="title"/>
          </p:nvPr>
        </p:nvSpPr>
        <p:spPr/>
        <p:txBody>
          <a:bodyPr/>
          <a:lstStyle/>
          <a:p>
            <a:r>
              <a:rPr lang="fr-FR" dirty="0"/>
              <a:t>II. L’impact du droit : récapitulatif</a:t>
            </a:r>
          </a:p>
        </p:txBody>
      </p:sp>
      <p:sp>
        <p:nvSpPr>
          <p:cNvPr id="3" name="Espace réservé du contenu 2">
            <a:extLst>
              <a:ext uri="{FF2B5EF4-FFF2-40B4-BE49-F238E27FC236}">
                <a16:creationId xmlns:a16="http://schemas.microsoft.com/office/drawing/2014/main" id="{FB9B8233-BFC3-B97F-A989-0513387AED8A}"/>
              </a:ext>
            </a:extLst>
          </p:cNvPr>
          <p:cNvSpPr>
            <a:spLocks noGrp="1"/>
          </p:cNvSpPr>
          <p:nvPr>
            <p:ph idx="1"/>
          </p:nvPr>
        </p:nvSpPr>
        <p:spPr>
          <a:xfrm>
            <a:off x="581192" y="2180496"/>
            <a:ext cx="11029615" cy="4058939"/>
          </a:xfrm>
        </p:spPr>
        <p:txBody>
          <a:bodyPr>
            <a:noAutofit/>
          </a:bodyPr>
          <a:lstStyle/>
          <a:p>
            <a:pPr marL="0" indent="0">
              <a:buNone/>
            </a:pP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r>
              <a:rPr lang="fr-FR" sz="2000" dirty="0">
                <a:effectLst/>
                <a:latin typeface="Calibri" panose="020F0502020204030204" pitchFamily="34" charset="0"/>
                <a:ea typeface="Calibri" panose="020F0502020204030204" pitchFamily="34" charset="0"/>
                <a:cs typeface="Times New Roman" panose="02020603050405020304" pitchFamily="18" charset="0"/>
              </a:rPr>
              <a:t>Normes strictes et précises </a:t>
            </a:r>
            <a:r>
              <a:rPr lang="fr-FR" sz="2000" dirty="0">
                <a:effectLst/>
                <a:latin typeface="Calibri" panose="020F0502020204030204" pitchFamily="34" charset="0"/>
                <a:ea typeface="Calibri" panose="020F0502020204030204" pitchFamily="34" charset="0"/>
                <a:cs typeface="Times New Roman" panose="02020603050405020304" pitchFamily="18" charset="0"/>
                <a:sym typeface="Wingdings" pitchFamily="2" charset="2"/>
              </a:rPr>
              <a:t></a:t>
            </a:r>
            <a:r>
              <a:rPr lang="fr-FR" sz="2000" dirty="0">
                <a:effectLst/>
                <a:latin typeface="Calibri" panose="020F0502020204030204" pitchFamily="34" charset="0"/>
                <a:ea typeface="Calibri" panose="020F0502020204030204" pitchFamily="34" charset="0"/>
                <a:cs typeface="Times New Roman" panose="02020603050405020304" pitchFamily="18" charset="0"/>
              </a:rPr>
              <a:t> dans plusieurs contextes, plaignants ont plus de succès</a:t>
            </a:r>
            <a:endParaRPr lang="en-BE" sz="2000" dirty="0">
              <a:effectLst/>
              <a:latin typeface="Calibri" panose="020F0502020204030204" pitchFamily="34" charset="0"/>
              <a:ea typeface="Calibri" panose="020F0502020204030204" pitchFamily="34" charset="0"/>
              <a:cs typeface="Times New Roman" panose="02020603050405020304" pitchFamily="18" charset="0"/>
            </a:endParaRPr>
          </a:p>
          <a:p>
            <a:r>
              <a:rPr lang="fr-FR" sz="2000" dirty="0">
                <a:effectLst/>
                <a:latin typeface="Calibri" panose="020F0502020204030204" pitchFamily="34" charset="0"/>
                <a:ea typeface="Calibri" panose="020F0502020204030204" pitchFamily="34" charset="0"/>
                <a:cs typeface="Times New Roman" panose="02020603050405020304" pitchFamily="18" charset="0"/>
              </a:rPr>
              <a:t>Importance des règles de preuve et de la définition des motifs de justification</a:t>
            </a:r>
            <a:endParaRPr lang="en-BE" sz="2000" dirty="0">
              <a:effectLst/>
              <a:latin typeface="Calibri" panose="020F0502020204030204" pitchFamily="34" charset="0"/>
              <a:ea typeface="Calibri" panose="020F0502020204030204" pitchFamily="34" charset="0"/>
              <a:cs typeface="Times New Roman" panose="02020603050405020304" pitchFamily="18" charset="0"/>
            </a:endParaRPr>
          </a:p>
          <a:p>
            <a:r>
              <a:rPr lang="fr-FR" sz="2000" dirty="0">
                <a:effectLst/>
                <a:latin typeface="Calibri" panose="020F0502020204030204" pitchFamily="34" charset="0"/>
                <a:ea typeface="Calibri" panose="020F0502020204030204" pitchFamily="34" charset="0"/>
                <a:cs typeface="Times New Roman" panose="02020603050405020304" pitchFamily="18" charset="0"/>
              </a:rPr>
              <a:t>Impact de la jurisprudence de la CJUE sur la jurisprudence belge</a:t>
            </a:r>
            <a:endParaRPr lang="en-BE"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83071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58EA34-CA40-7C59-AD28-17A71E559349}"/>
              </a:ext>
            </a:extLst>
          </p:cNvPr>
          <p:cNvSpPr>
            <a:spLocks noGrp="1"/>
          </p:cNvSpPr>
          <p:nvPr>
            <p:ph type="title"/>
          </p:nvPr>
        </p:nvSpPr>
        <p:spPr/>
        <p:txBody>
          <a:bodyPr>
            <a:normAutofit/>
          </a:bodyPr>
          <a:lstStyle/>
          <a:p>
            <a:r>
              <a:rPr lang="fr-FR" dirty="0"/>
              <a:t>Objectifs de la recherche </a:t>
            </a:r>
          </a:p>
        </p:txBody>
      </p:sp>
      <p:sp>
        <p:nvSpPr>
          <p:cNvPr id="3" name="Espace réservé du contenu 2">
            <a:extLst>
              <a:ext uri="{FF2B5EF4-FFF2-40B4-BE49-F238E27FC236}">
                <a16:creationId xmlns:a16="http://schemas.microsoft.com/office/drawing/2014/main" id="{C7841084-DFCD-2749-19C0-2AECA5874248}"/>
              </a:ext>
            </a:extLst>
          </p:cNvPr>
          <p:cNvSpPr>
            <a:spLocks noGrp="1"/>
          </p:cNvSpPr>
          <p:nvPr>
            <p:ph idx="1"/>
          </p:nvPr>
        </p:nvSpPr>
        <p:spPr>
          <a:xfrm>
            <a:off x="581192" y="2011681"/>
            <a:ext cx="11029615" cy="3943938"/>
          </a:xfrm>
        </p:spPr>
        <p:txBody>
          <a:bodyPr>
            <a:normAutofit/>
          </a:bodyPr>
          <a:lstStyle/>
          <a:p>
            <a:pPr marL="514350" indent="-514350">
              <a:buFont typeface="+mj-lt"/>
              <a:buAutoNum type="arabicPeriod"/>
            </a:pPr>
            <a:r>
              <a:rPr lang="fr-FR" sz="2400" dirty="0">
                <a:effectLst/>
                <a:latin typeface="Calibri" panose="020F0502020204030204" pitchFamily="34" charset="0"/>
                <a:ea typeface="Calibri" panose="020F0502020204030204" pitchFamily="34" charset="0"/>
                <a:cs typeface="Times New Roman" panose="02020603050405020304" pitchFamily="18" charset="0"/>
              </a:rPr>
              <a:t>Vérifier le manque d’effectivité supposé</a:t>
            </a:r>
            <a:endParaRPr lang="en-BE" sz="24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Font typeface="+mj-lt"/>
              <a:buAutoNum type="arabicPeriod"/>
            </a:pPr>
            <a:r>
              <a:rPr lang="fr-FR" sz="2400" dirty="0">
                <a:latin typeface="Calibri" panose="020F0502020204030204" pitchFamily="34" charset="0"/>
                <a:ea typeface="Calibri" panose="020F0502020204030204" pitchFamily="34" charset="0"/>
                <a:cs typeface="Times New Roman" panose="02020603050405020304" pitchFamily="18" charset="0"/>
              </a:rPr>
              <a:t>En c</a:t>
            </a:r>
            <a:r>
              <a:rPr lang="fr-FR" sz="2400" dirty="0">
                <a:effectLst/>
                <a:latin typeface="Calibri" panose="020F0502020204030204" pitchFamily="34" charset="0"/>
                <a:ea typeface="Calibri" panose="020F0502020204030204" pitchFamily="34" charset="0"/>
                <a:cs typeface="Times New Roman" panose="02020603050405020304" pitchFamily="18" charset="0"/>
              </a:rPr>
              <a:t>omprendre les causes</a:t>
            </a:r>
            <a:endParaRPr lang="en-BE"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557847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0182CBF-1ADF-EFAF-B68B-D5B1BE2316C1}"/>
              </a:ext>
            </a:extLst>
          </p:cNvPr>
          <p:cNvSpPr>
            <a:spLocks noGrp="1"/>
          </p:cNvSpPr>
          <p:nvPr>
            <p:ph type="ctrTitle"/>
          </p:nvPr>
        </p:nvSpPr>
        <p:spPr/>
        <p:txBody>
          <a:bodyPr/>
          <a:lstStyle/>
          <a:p>
            <a:r>
              <a:rPr lang="fr-FR" dirty="0"/>
              <a:t>III. L’impact du juge</a:t>
            </a:r>
          </a:p>
        </p:txBody>
      </p:sp>
      <p:sp>
        <p:nvSpPr>
          <p:cNvPr id="3" name="Sous-titre 2">
            <a:extLst>
              <a:ext uri="{FF2B5EF4-FFF2-40B4-BE49-F238E27FC236}">
                <a16:creationId xmlns:a16="http://schemas.microsoft.com/office/drawing/2014/main" id="{6A0AFCFD-5CE7-8D5F-BF62-2BB969F64DB7}"/>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17047702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089834-7897-21F7-8E85-4A7AA0994CFA}"/>
              </a:ext>
            </a:extLst>
          </p:cNvPr>
          <p:cNvSpPr>
            <a:spLocks noGrp="1"/>
          </p:cNvSpPr>
          <p:nvPr>
            <p:ph type="title"/>
          </p:nvPr>
        </p:nvSpPr>
        <p:spPr/>
        <p:txBody>
          <a:bodyPr/>
          <a:lstStyle/>
          <a:p>
            <a:r>
              <a:rPr lang="fr-FR" dirty="0"/>
              <a:t>III. L’impact du juge</a:t>
            </a:r>
          </a:p>
        </p:txBody>
      </p:sp>
      <p:sp>
        <p:nvSpPr>
          <p:cNvPr id="3" name="Espace réservé du contenu 2">
            <a:extLst>
              <a:ext uri="{FF2B5EF4-FFF2-40B4-BE49-F238E27FC236}">
                <a16:creationId xmlns:a16="http://schemas.microsoft.com/office/drawing/2014/main" id="{EE17098F-AEF8-B8FD-BF0F-DECB745D93E2}"/>
              </a:ext>
            </a:extLst>
          </p:cNvPr>
          <p:cNvSpPr>
            <a:spLocks noGrp="1"/>
          </p:cNvSpPr>
          <p:nvPr>
            <p:ph idx="1"/>
          </p:nvPr>
        </p:nvSpPr>
        <p:spPr/>
        <p:txBody>
          <a:bodyPr>
            <a:normAutofit/>
          </a:bodyPr>
          <a:lstStyle/>
          <a:p>
            <a:r>
              <a:rPr lang="fr-FR" dirty="0"/>
              <a:t>Les juges ont une marge d’interprétation lorsqu’ils appliquent le droit</a:t>
            </a:r>
          </a:p>
          <a:p>
            <a:r>
              <a:rPr lang="fr-FR" dirty="0"/>
              <a:t>Droit anti-discrimination est un droit qui renvoie tout particulièrement à des questions de justice : qu’est-ce que l’égalité ? Quand est-il légitime de traiter des personnes de façon différente ? Quand est-il illégitime de les traiter de façon identique ? Etc.</a:t>
            </a:r>
          </a:p>
          <a:p>
            <a:r>
              <a:rPr lang="fr-FR" dirty="0"/>
              <a:t>Les préconceptions des juges sur ces questions peuvent influencer leur compréhension du droit anti-discrimination</a:t>
            </a:r>
          </a:p>
          <a:p>
            <a:r>
              <a:rPr lang="fr-FR" dirty="0"/>
              <a:t>Se traduit, dans certains cas, par des résistances de certains juges envers certains concepts du droit anti-discrimination : choix posés par les auteurs des législations anti-discrimination semblent heurter leurs  préconceptions </a:t>
            </a:r>
          </a:p>
        </p:txBody>
      </p:sp>
    </p:spTree>
    <p:extLst>
      <p:ext uri="{BB962C8B-B14F-4D97-AF65-F5344CB8AC3E}">
        <p14:creationId xmlns:p14="http://schemas.microsoft.com/office/powerpoint/2010/main" val="15108482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089834-7897-21F7-8E85-4A7AA0994CFA}"/>
              </a:ext>
            </a:extLst>
          </p:cNvPr>
          <p:cNvSpPr>
            <a:spLocks noGrp="1"/>
          </p:cNvSpPr>
          <p:nvPr>
            <p:ph type="title"/>
          </p:nvPr>
        </p:nvSpPr>
        <p:spPr/>
        <p:txBody>
          <a:bodyPr/>
          <a:lstStyle/>
          <a:p>
            <a:r>
              <a:rPr lang="fr-FR" dirty="0"/>
              <a:t>III. L’impact du juge</a:t>
            </a:r>
          </a:p>
        </p:txBody>
      </p:sp>
      <p:sp>
        <p:nvSpPr>
          <p:cNvPr id="3" name="Espace réservé du contenu 2">
            <a:extLst>
              <a:ext uri="{FF2B5EF4-FFF2-40B4-BE49-F238E27FC236}">
                <a16:creationId xmlns:a16="http://schemas.microsoft.com/office/drawing/2014/main" id="{EE17098F-AEF8-B8FD-BF0F-DECB745D93E2}"/>
              </a:ext>
            </a:extLst>
          </p:cNvPr>
          <p:cNvSpPr>
            <a:spLocks noGrp="1"/>
          </p:cNvSpPr>
          <p:nvPr>
            <p:ph idx="1"/>
          </p:nvPr>
        </p:nvSpPr>
        <p:spPr/>
        <p:txBody>
          <a:bodyPr>
            <a:normAutofit/>
          </a:bodyPr>
          <a:lstStyle/>
          <a:p>
            <a:r>
              <a:rPr lang="fr-FR" sz="2400" dirty="0"/>
              <a:t>3 problématiques saillantes - sources de divergences dans la jurisprudence :</a:t>
            </a:r>
          </a:p>
          <a:p>
            <a:pPr lvl="1"/>
            <a:r>
              <a:rPr lang="fr-FR" sz="2000" dirty="0"/>
              <a:t>Le partage de la charge de la preuve : une question de « justice probatoire » ?</a:t>
            </a:r>
          </a:p>
          <a:p>
            <a:pPr lvl="1"/>
            <a:r>
              <a:rPr lang="fr-FR" sz="2000" dirty="0"/>
              <a:t>La discrimination indirecte : un traitement identique peut-il générer une discrimination ?</a:t>
            </a:r>
          </a:p>
          <a:p>
            <a:pPr lvl="1"/>
            <a:r>
              <a:rPr lang="fr-FR" sz="2000" dirty="0"/>
              <a:t>Le licenciement en raison d’absences répétées pour motif médical : logique économique v. logique d’inclusion démocratique</a:t>
            </a:r>
          </a:p>
        </p:txBody>
      </p:sp>
    </p:spTree>
    <p:extLst>
      <p:ext uri="{BB962C8B-B14F-4D97-AF65-F5344CB8AC3E}">
        <p14:creationId xmlns:p14="http://schemas.microsoft.com/office/powerpoint/2010/main" val="3196348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3FF37B-19F9-4813-93C3-AD674540E712}"/>
              </a:ext>
            </a:extLst>
          </p:cNvPr>
          <p:cNvSpPr>
            <a:spLocks noGrp="1"/>
          </p:cNvSpPr>
          <p:nvPr>
            <p:ph type="title"/>
          </p:nvPr>
        </p:nvSpPr>
        <p:spPr/>
        <p:txBody>
          <a:bodyPr>
            <a:normAutofit/>
          </a:bodyPr>
          <a:lstStyle/>
          <a:p>
            <a:r>
              <a:rPr lang="fr-FR" sz="2800" dirty="0"/>
              <a:t>1. Le partage de la charge de la preuve : une question de « justice probatoire » ?</a:t>
            </a:r>
            <a:endParaRPr lang="fr-FR" dirty="0"/>
          </a:p>
        </p:txBody>
      </p:sp>
      <p:sp>
        <p:nvSpPr>
          <p:cNvPr id="3" name="Espace réservé du contenu 2">
            <a:extLst>
              <a:ext uri="{FF2B5EF4-FFF2-40B4-BE49-F238E27FC236}">
                <a16:creationId xmlns:a16="http://schemas.microsoft.com/office/drawing/2014/main" id="{FFE6077C-4C53-CE5F-B41B-D534278E2F5A}"/>
              </a:ext>
            </a:extLst>
          </p:cNvPr>
          <p:cNvSpPr>
            <a:spLocks noGrp="1"/>
          </p:cNvSpPr>
          <p:nvPr>
            <p:ph idx="1"/>
          </p:nvPr>
        </p:nvSpPr>
        <p:spPr/>
        <p:txBody>
          <a:bodyPr/>
          <a:lstStyle/>
          <a:p>
            <a:r>
              <a:rPr lang="fr-FR" sz="2000" dirty="0"/>
              <a:t>Règle classique sur la charge de la preuve en matière civile : il incombe à la personne qui en attaque une autre en justice de prouver ses allégations</a:t>
            </a:r>
          </a:p>
          <a:p>
            <a:r>
              <a:rPr lang="fr-FR" sz="2000" dirty="0"/>
              <a:t>Mais : spécificité de la discrimination – difficulté particulière pour la victime d’obtenir des preuves : </a:t>
            </a:r>
          </a:p>
          <a:p>
            <a:pPr lvl="1"/>
            <a:r>
              <a:rPr lang="fr-FR" sz="1800" dirty="0"/>
              <a:t>Un employeur qui discrimine peut facilement masquer sa motivation réelle</a:t>
            </a:r>
          </a:p>
          <a:p>
            <a:pPr lvl="1"/>
            <a:r>
              <a:rPr lang="fr-FR" sz="1800" dirty="0"/>
              <a:t>Asymétrie face à la preuve : les éventuels éléments probants sont souvent aux mains de l’auteur de la discrimination</a:t>
            </a:r>
          </a:p>
          <a:p>
            <a:r>
              <a:rPr lang="fr-FR" sz="2000" dirty="0"/>
              <a:t>Pour des raisons de justice et d’effectivité, la CJUE, puis les directives européennes, ont reconnu la nécessité d’un partage de la charge de la preuve dans les affaires de discrimination</a:t>
            </a:r>
            <a:r>
              <a:rPr lang="fr-FR" dirty="0"/>
              <a:t>.</a:t>
            </a:r>
          </a:p>
        </p:txBody>
      </p:sp>
    </p:spTree>
    <p:extLst>
      <p:ext uri="{BB962C8B-B14F-4D97-AF65-F5344CB8AC3E}">
        <p14:creationId xmlns:p14="http://schemas.microsoft.com/office/powerpoint/2010/main" val="3639038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02FBE06-61CF-094D-F65B-D55BF624DC62}"/>
              </a:ext>
            </a:extLst>
          </p:cNvPr>
          <p:cNvSpPr>
            <a:spLocks noGrp="1"/>
          </p:cNvSpPr>
          <p:nvPr>
            <p:ph type="title"/>
          </p:nvPr>
        </p:nvSpPr>
        <p:spPr/>
        <p:txBody>
          <a:bodyPr/>
          <a:lstStyle/>
          <a:p>
            <a:r>
              <a:rPr lang="fr-FR" dirty="0"/>
              <a:t>La preuve par présomption : une jurisprudence divisée </a:t>
            </a:r>
          </a:p>
        </p:txBody>
      </p:sp>
      <p:sp>
        <p:nvSpPr>
          <p:cNvPr id="3" name="Espace réservé du contenu 2">
            <a:extLst>
              <a:ext uri="{FF2B5EF4-FFF2-40B4-BE49-F238E27FC236}">
                <a16:creationId xmlns:a16="http://schemas.microsoft.com/office/drawing/2014/main" id="{785AF8CA-AFE3-B812-4C8F-51B40370139B}"/>
              </a:ext>
            </a:extLst>
          </p:cNvPr>
          <p:cNvSpPr>
            <a:spLocks noGrp="1"/>
          </p:cNvSpPr>
          <p:nvPr>
            <p:ph idx="1"/>
          </p:nvPr>
        </p:nvSpPr>
        <p:spPr/>
        <p:txBody>
          <a:bodyPr/>
          <a:lstStyle/>
          <a:p>
            <a:r>
              <a:rPr lang="fr-FR" sz="2000" dirty="0"/>
              <a:t>Application du mécanisme du partage de la charge de la preuve : jurisprudence très variable</a:t>
            </a:r>
          </a:p>
          <a:p>
            <a:r>
              <a:rPr lang="fr-FR" sz="2000" dirty="0"/>
              <a:t>Certains juges semblent réticents à établir une présomption de discrimination sur la base d’indices</a:t>
            </a:r>
          </a:p>
          <a:p>
            <a:r>
              <a:rPr lang="fr-FR" sz="2000" dirty="0"/>
              <a:t>Taux de succès très faible des recours s’appuyant sur une preuve implicite : </a:t>
            </a:r>
          </a:p>
          <a:p>
            <a:pPr lvl="2"/>
            <a:r>
              <a:rPr lang="fr-FR" sz="1800" dirty="0"/>
              <a:t>75% des décisions dans ces affaires se soldent par un échec motivé par le manque de preuve   	</a:t>
            </a:r>
          </a:p>
          <a:p>
            <a:r>
              <a:rPr lang="fr-FR" sz="2000" dirty="0"/>
              <a:t>Illustration :</a:t>
            </a:r>
          </a:p>
          <a:p>
            <a:pPr lvl="1"/>
            <a:r>
              <a:rPr lang="fr-FR" sz="1800" dirty="0"/>
              <a:t>La chronologie des faits comme mode de preuve</a:t>
            </a:r>
          </a:p>
          <a:p>
            <a:pPr lvl="1"/>
            <a:r>
              <a:rPr lang="fr-FR" sz="1800" dirty="0"/>
              <a:t>Les données statistiques</a:t>
            </a:r>
          </a:p>
          <a:p>
            <a:pPr lvl="2"/>
            <a:endParaRPr lang="fr-FR" sz="1800" dirty="0"/>
          </a:p>
        </p:txBody>
      </p:sp>
    </p:spTree>
    <p:extLst>
      <p:ext uri="{BB962C8B-B14F-4D97-AF65-F5344CB8AC3E}">
        <p14:creationId xmlns:p14="http://schemas.microsoft.com/office/powerpoint/2010/main" val="18456277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BBAB4F-DAC4-09AA-B942-0E08A0718D1C}"/>
              </a:ext>
            </a:extLst>
          </p:cNvPr>
          <p:cNvSpPr>
            <a:spLocks noGrp="1"/>
          </p:cNvSpPr>
          <p:nvPr>
            <p:ph type="title"/>
          </p:nvPr>
        </p:nvSpPr>
        <p:spPr/>
        <p:txBody>
          <a:bodyPr/>
          <a:lstStyle/>
          <a:p>
            <a:r>
              <a:rPr lang="fr-FR" dirty="0"/>
              <a:t>La chronologie des faits comme mode de preuve</a:t>
            </a:r>
          </a:p>
        </p:txBody>
      </p:sp>
      <p:sp>
        <p:nvSpPr>
          <p:cNvPr id="3" name="Espace réservé du contenu 2">
            <a:extLst>
              <a:ext uri="{FF2B5EF4-FFF2-40B4-BE49-F238E27FC236}">
                <a16:creationId xmlns:a16="http://schemas.microsoft.com/office/drawing/2014/main" id="{766DCC23-A7E6-9517-4125-48703A2468B0}"/>
              </a:ext>
            </a:extLst>
          </p:cNvPr>
          <p:cNvSpPr>
            <a:spLocks noGrp="1"/>
          </p:cNvSpPr>
          <p:nvPr>
            <p:ph idx="1"/>
          </p:nvPr>
        </p:nvSpPr>
        <p:spPr>
          <a:xfrm>
            <a:off x="581192" y="2180496"/>
            <a:ext cx="11029615" cy="4257374"/>
          </a:xfrm>
        </p:spPr>
        <p:txBody>
          <a:bodyPr>
            <a:normAutofit lnSpcReduction="10000"/>
          </a:bodyPr>
          <a:lstStyle/>
          <a:p>
            <a:r>
              <a:rPr lang="fr-FR" sz="2000" dirty="0"/>
              <a:t>Exemple de succès :</a:t>
            </a:r>
          </a:p>
          <a:p>
            <a:pPr lvl="1"/>
            <a:r>
              <a:rPr lang="fr-FR" sz="1800" dirty="0"/>
              <a:t>Le responsable d’une entreprise rompt son contrat de collaboration avec le plaignant juste après qu’il l’ait informé qu’il devrait à l’avenir se déplacer en chaise roulante</a:t>
            </a:r>
          </a:p>
          <a:p>
            <a:pPr lvl="1"/>
            <a:r>
              <a:rPr lang="fr-FR" sz="1800" dirty="0"/>
              <a:t>Juge établit présomption de discrimination fondée sur le handicap</a:t>
            </a:r>
          </a:p>
          <a:p>
            <a:pPr lvl="1"/>
            <a:r>
              <a:rPr lang="fr-FR" sz="1800" dirty="0"/>
              <a:t>Défendeur ne fournit pas de justification convaincante =&gt; discrimination (TT </a:t>
            </a:r>
            <a:r>
              <a:rPr lang="fr-FR" sz="1800" dirty="0" err="1"/>
              <a:t>nl</a:t>
            </a:r>
            <a:r>
              <a:rPr lang="fr-FR" sz="1800" dirty="0"/>
              <a:t> Bxl, 3.9.2019)</a:t>
            </a:r>
          </a:p>
          <a:p>
            <a:r>
              <a:rPr lang="fr-FR" sz="2000" dirty="0"/>
              <a:t>Exemple d’échec </a:t>
            </a:r>
            <a:r>
              <a:rPr lang="fr-FR" dirty="0"/>
              <a:t>:</a:t>
            </a:r>
          </a:p>
          <a:p>
            <a:pPr lvl="1"/>
            <a:r>
              <a:rPr lang="fr-FR" sz="1800" dirty="0"/>
              <a:t>Femme licenciée 1 mois après expiration de la période de protection fixée par Loi 1971</a:t>
            </a:r>
          </a:p>
          <a:p>
            <a:pPr lvl="1"/>
            <a:r>
              <a:rPr lang="fr-FR" sz="1800" dirty="0"/>
              <a:t>Informée pour la 1</a:t>
            </a:r>
            <a:r>
              <a:rPr lang="fr-FR" sz="1800" baseline="30000" dirty="0"/>
              <a:t>ère</a:t>
            </a:r>
            <a:r>
              <a:rPr lang="fr-FR" sz="1800" dirty="0"/>
              <a:t> fois le jour de son retour de maternité d’une évaluation négative de ses performances</a:t>
            </a:r>
          </a:p>
          <a:p>
            <a:pPr lvl="1"/>
            <a:r>
              <a:rPr lang="fr-FR" sz="1800" dirty="0"/>
              <a:t>Décision : « [L’entreprise] n'a pas justifié le licenciement de Madame F en raison de sa grossesse, ou de sa maternité, ni en raison de ses absences en raison d'une grossesse difficile, mais en raison de prestations de travail non satisfaisantes. </a:t>
            </a:r>
            <a:r>
              <a:rPr lang="fr-FR" sz="1800" b="1" dirty="0"/>
              <a:t>Il n'y a donc aucun indicateur évident de discrimination directe</a:t>
            </a:r>
            <a:r>
              <a:rPr lang="fr-FR" sz="1800" dirty="0"/>
              <a:t> » (TT </a:t>
            </a:r>
            <a:r>
              <a:rPr lang="fr-FR" sz="1800" dirty="0" err="1"/>
              <a:t>fr.</a:t>
            </a:r>
            <a:r>
              <a:rPr lang="fr-FR" sz="1800" dirty="0"/>
              <a:t> Bxl, 16.11.2015) </a:t>
            </a:r>
            <a:r>
              <a:rPr lang="fr-FR" dirty="0"/>
              <a:t> </a:t>
            </a:r>
          </a:p>
        </p:txBody>
      </p:sp>
    </p:spTree>
    <p:extLst>
      <p:ext uri="{BB962C8B-B14F-4D97-AF65-F5344CB8AC3E}">
        <p14:creationId xmlns:p14="http://schemas.microsoft.com/office/powerpoint/2010/main" val="21842967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Les données statistiques comme mode de preuve</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p:txBody>
          <a:bodyPr/>
          <a:lstStyle/>
          <a:p>
            <a:r>
              <a:rPr lang="fr-FR" sz="2000" dirty="0"/>
              <a:t>Mode de preuve expressément cité dans la législation AD</a:t>
            </a:r>
          </a:p>
          <a:p>
            <a:r>
              <a:rPr lang="fr-FR" sz="2000" dirty="0"/>
              <a:t>Souvent prises en compte par la CJUE dans sa jurisprudence sur la discrimination liée au sexe</a:t>
            </a:r>
          </a:p>
          <a:p>
            <a:r>
              <a:rPr lang="fr-FR" sz="2000" dirty="0"/>
              <a:t>Mais : peu invoqué par les plaignants en Belgique </a:t>
            </a:r>
          </a:p>
          <a:p>
            <a:pPr lvl="1"/>
            <a:r>
              <a:rPr lang="fr-FR" sz="1800" dirty="0"/>
              <a:t>6 décisions seulement dans la jurisprudence « emploi » des juridictions du travail entre 2015-2019</a:t>
            </a:r>
          </a:p>
          <a:p>
            <a:r>
              <a:rPr lang="fr-FR" sz="2000" i="1" dirty="0"/>
              <a:t>Toutes</a:t>
            </a:r>
            <a:r>
              <a:rPr lang="fr-FR" sz="2000" b="1" dirty="0"/>
              <a:t> </a:t>
            </a:r>
            <a:r>
              <a:rPr lang="fr-FR" sz="2000" dirty="0"/>
              <a:t>ces décisions se soldent par un échec pour le plaignant (0% de taux de succès)</a:t>
            </a:r>
          </a:p>
          <a:p>
            <a:r>
              <a:rPr lang="fr-FR" sz="2000" dirty="0"/>
              <a:t>Plusieurs décisions troublantes… </a:t>
            </a:r>
          </a:p>
        </p:txBody>
      </p:sp>
    </p:spTree>
    <p:extLst>
      <p:ext uri="{BB962C8B-B14F-4D97-AF65-F5344CB8AC3E}">
        <p14:creationId xmlns:p14="http://schemas.microsoft.com/office/powerpoint/2010/main" val="39078126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Les données statistiques comme mode de preuve</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p:txBody>
          <a:bodyPr/>
          <a:lstStyle/>
          <a:p>
            <a:r>
              <a:rPr lang="fr-FR" sz="2000" dirty="0"/>
              <a:t>Cas n°1 :</a:t>
            </a:r>
          </a:p>
          <a:p>
            <a:pPr lvl="1"/>
            <a:r>
              <a:rPr lang="fr-FR" sz="1800" dirty="0"/>
              <a:t>Femme licenciée parce qu’elle avait demandé la prolongation d’un congé parental à mi-temps</a:t>
            </a:r>
          </a:p>
          <a:p>
            <a:pPr lvl="1"/>
            <a:r>
              <a:rPr lang="fr-FR" sz="1800" dirty="0"/>
              <a:t>Allègue discrimination indirecte et produit statistiques montrant que les femmes sont significativement plus nombreuses que les hommes à solliciter congé parental</a:t>
            </a:r>
          </a:p>
          <a:p>
            <a:pPr lvl="1"/>
            <a:r>
              <a:rPr lang="fr-FR" sz="1800" dirty="0"/>
              <a:t>Décision : « le fait que, selon les statistiques générales, il existerait une surreprésentation des femmes parmi les travailleurs bénéficiant d’un congé parental, ne suffit pas à démontrer qu’un licenciement qui a pu être influencé par l’exercice d’un tel congé par une travailleuse constituerait en lui-même la démonstration d’une discrimination fondée sur le sexe » (TT Hainaut, 23.1.2017) </a:t>
            </a:r>
          </a:p>
        </p:txBody>
      </p:sp>
    </p:spTree>
    <p:extLst>
      <p:ext uri="{BB962C8B-B14F-4D97-AF65-F5344CB8AC3E}">
        <p14:creationId xmlns:p14="http://schemas.microsoft.com/office/powerpoint/2010/main" val="33165820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Les données statistiques comme mode de preuve</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p:txBody>
          <a:bodyPr/>
          <a:lstStyle/>
          <a:p>
            <a:r>
              <a:rPr lang="fr-FR" sz="2000" dirty="0"/>
              <a:t>Cas n°2 :</a:t>
            </a:r>
          </a:p>
          <a:p>
            <a:pPr lvl="1"/>
            <a:r>
              <a:rPr lang="fr-FR" sz="1800" dirty="0"/>
              <a:t>Femme se plaint d’être désavantagée dans le calcul de ses jours de congé annuel en raison de la prise d’un congé parental</a:t>
            </a:r>
          </a:p>
          <a:p>
            <a:pPr lvl="1"/>
            <a:r>
              <a:rPr lang="fr-FR" sz="1800" dirty="0"/>
              <a:t>Produit des statistiques montrant qu’environ 75% des travailleurs prenant un tel congé sont des femmes</a:t>
            </a:r>
          </a:p>
          <a:p>
            <a:pPr lvl="1"/>
            <a:r>
              <a:rPr lang="fr-FR" sz="1800" dirty="0"/>
              <a:t>Décision : pas de désavantage particulier au détriment des femmes parce que le nombre d’hommes prenant un congé parental a augmenté au cours des 15 dernière années et qu’il faut s’attendre à ce que cette augmentation se poursuive à l’avenir car les conditions d’accès à ce congé ont été assouplies (TT </a:t>
            </a:r>
            <a:r>
              <a:rPr lang="fr-FR" sz="1800" dirty="0" err="1"/>
              <a:t>nl</a:t>
            </a:r>
            <a:r>
              <a:rPr lang="fr-FR" sz="1800" dirty="0"/>
              <a:t> Bxl, 26.11.2019)</a:t>
            </a:r>
          </a:p>
        </p:txBody>
      </p:sp>
    </p:spTree>
    <p:extLst>
      <p:ext uri="{BB962C8B-B14F-4D97-AF65-F5344CB8AC3E}">
        <p14:creationId xmlns:p14="http://schemas.microsoft.com/office/powerpoint/2010/main" val="6381186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2. La discrimination indirecte	</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p:txBody>
          <a:bodyPr/>
          <a:lstStyle/>
          <a:p>
            <a:r>
              <a:rPr lang="fr-FR" sz="2000" dirty="0"/>
              <a:t>Rappel : taux de succès décisions sur discrimination indirecte = 11,84%</a:t>
            </a:r>
          </a:p>
          <a:p>
            <a:r>
              <a:rPr lang="fr-FR" sz="2000" dirty="0"/>
              <a:t>Difficulté particulière du concept de discrimination indirecte :</a:t>
            </a:r>
          </a:p>
          <a:p>
            <a:pPr lvl="1"/>
            <a:r>
              <a:rPr lang="fr-FR" sz="1800" dirty="0"/>
              <a:t>Postule qu’un traitement identique peut, dans certains cas, générer une discrimination </a:t>
            </a:r>
          </a:p>
          <a:p>
            <a:pPr lvl="2"/>
            <a:r>
              <a:rPr lang="fr-FR" sz="1800" dirty="0"/>
              <a:t>S’écarte de la conception la plus commune de ce qu’est une discrimination</a:t>
            </a:r>
          </a:p>
          <a:p>
            <a:pPr lvl="1"/>
            <a:r>
              <a:rPr lang="fr-FR" sz="1800" dirty="0"/>
              <a:t>Requiert de ne pas s’arrêter à la formulation de la mesure mais de prendre en compte ses effets</a:t>
            </a:r>
          </a:p>
          <a:p>
            <a:pPr lvl="1"/>
            <a:r>
              <a:rPr lang="fr-FR" sz="1800" dirty="0"/>
              <a:t>Suppose de dépasser le niveau individuel : comparer ses effets sur le groupe protégé et sur le reste de la population, pour déterminer si la mesure désavantage de façon disproportionnée les membres du groupe protégé</a:t>
            </a:r>
          </a:p>
          <a:p>
            <a:r>
              <a:rPr lang="fr-FR" sz="2000" dirty="0"/>
              <a:t>Certaines décisions démontrent une réticence à accepter ce concept</a:t>
            </a:r>
          </a:p>
        </p:txBody>
      </p:sp>
    </p:spTree>
    <p:extLst>
      <p:ext uri="{BB962C8B-B14F-4D97-AF65-F5344CB8AC3E}">
        <p14:creationId xmlns:p14="http://schemas.microsoft.com/office/powerpoint/2010/main" val="1132504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58EA34-CA40-7C59-AD28-17A71E559349}"/>
              </a:ext>
            </a:extLst>
          </p:cNvPr>
          <p:cNvSpPr>
            <a:spLocks noGrp="1"/>
          </p:cNvSpPr>
          <p:nvPr>
            <p:ph type="title"/>
          </p:nvPr>
        </p:nvSpPr>
        <p:spPr/>
        <p:txBody>
          <a:bodyPr>
            <a:normAutofit/>
          </a:bodyPr>
          <a:lstStyle/>
          <a:p>
            <a:r>
              <a:rPr lang="fr-FR" dirty="0"/>
              <a:t>Etapes de la recherche</a:t>
            </a:r>
          </a:p>
        </p:txBody>
      </p:sp>
      <p:sp>
        <p:nvSpPr>
          <p:cNvPr id="3" name="Espace réservé du contenu 2">
            <a:extLst>
              <a:ext uri="{FF2B5EF4-FFF2-40B4-BE49-F238E27FC236}">
                <a16:creationId xmlns:a16="http://schemas.microsoft.com/office/drawing/2014/main" id="{C7841084-DFCD-2749-19C0-2AECA5874248}"/>
              </a:ext>
            </a:extLst>
          </p:cNvPr>
          <p:cNvSpPr>
            <a:spLocks noGrp="1"/>
          </p:cNvSpPr>
          <p:nvPr>
            <p:ph idx="1"/>
          </p:nvPr>
        </p:nvSpPr>
        <p:spPr>
          <a:xfrm>
            <a:off x="581192" y="1871831"/>
            <a:ext cx="11029615" cy="4442908"/>
          </a:xfrm>
        </p:spPr>
        <p:txBody>
          <a:bodyPr>
            <a:noAutofit/>
          </a:bodyPr>
          <a:lstStyle/>
          <a:p>
            <a:pPr marL="0" indent="0">
              <a:buNone/>
            </a:pPr>
            <a:r>
              <a:rPr lang="fr-FR" sz="2000" dirty="0">
                <a:effectLst/>
                <a:latin typeface="Calibri" panose="020F0502020204030204" pitchFamily="34" charset="0"/>
                <a:ea typeface="Calibri" panose="020F0502020204030204" pitchFamily="34" charset="0"/>
                <a:cs typeface="Times New Roman" panose="02020603050405020304" pitchFamily="18" charset="0"/>
              </a:rPr>
              <a:t>Première étape</a:t>
            </a:r>
            <a:endParaRPr lang="en-BE" sz="2000" dirty="0">
              <a:effectLst/>
              <a:latin typeface="Calibri" panose="020F0502020204030204" pitchFamily="34" charset="0"/>
              <a:ea typeface="Calibri" panose="020F0502020204030204" pitchFamily="34" charset="0"/>
              <a:cs typeface="Times New Roman" panose="02020603050405020304" pitchFamily="18" charset="0"/>
            </a:endParaRPr>
          </a:p>
          <a:p>
            <a:r>
              <a:rPr lang="fr-FR" dirty="0">
                <a:effectLst/>
                <a:latin typeface="Calibri" panose="020F0502020204030204" pitchFamily="34" charset="0"/>
                <a:ea typeface="Calibri" panose="020F0502020204030204" pitchFamily="34" charset="0"/>
                <a:cs typeface="Times New Roman" panose="02020603050405020304" pitchFamily="18" charset="0"/>
              </a:rPr>
              <a:t> Analyse statistique de jurisprudence sur la discrimination liée à six motifs : genre, origine raciale et ethnique, religion, handicap, âge, orientation sexuelle</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indent="457200"/>
            <a:r>
              <a:rPr lang="fr-FR" dirty="0">
                <a:effectLst/>
                <a:latin typeface="Calibri" panose="020F0502020204030204" pitchFamily="34" charset="0"/>
                <a:ea typeface="Calibri" panose="020F0502020204030204" pitchFamily="34" charset="0"/>
                <a:cs typeface="Times New Roman" panose="02020603050405020304" pitchFamily="18" charset="0"/>
              </a:rPr>
              <a:t>Discrimination stricto sensu : exclusion des discours et crimes de haine</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indent="457200"/>
            <a:r>
              <a:rPr lang="fr-FR" dirty="0">
                <a:effectLst/>
                <a:latin typeface="Calibri" panose="020F0502020204030204" pitchFamily="34" charset="0"/>
                <a:ea typeface="Calibri" panose="020F0502020204030204" pitchFamily="34" charset="0"/>
                <a:cs typeface="Times New Roman" panose="02020603050405020304" pitchFamily="18" charset="0"/>
              </a:rPr>
              <a:t>Période : 1 janvier 2009 - 31 décembre 2019</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FR" sz="2000" dirty="0">
                <a:effectLst/>
                <a:latin typeface="Calibri" panose="020F0502020204030204" pitchFamily="34" charset="0"/>
                <a:ea typeface="Calibri" panose="020F0502020204030204" pitchFamily="34" charset="0"/>
                <a:cs typeface="Times New Roman" panose="02020603050405020304" pitchFamily="18" charset="0"/>
              </a:rPr>
              <a:t>Deuxième étape</a:t>
            </a:r>
            <a:endParaRPr lang="en-BE" sz="2000" dirty="0">
              <a:effectLst/>
              <a:latin typeface="Calibri" panose="020F0502020204030204" pitchFamily="34" charset="0"/>
              <a:ea typeface="Calibri" panose="020F0502020204030204" pitchFamily="34" charset="0"/>
              <a:cs typeface="Times New Roman" panose="02020603050405020304" pitchFamily="18" charset="0"/>
            </a:endParaRPr>
          </a:p>
          <a:p>
            <a:r>
              <a:rPr lang="fr-FR" dirty="0">
                <a:effectLst/>
                <a:latin typeface="Calibri" panose="020F0502020204030204" pitchFamily="34" charset="0"/>
                <a:ea typeface="Calibri" panose="020F0502020204030204" pitchFamily="34" charset="0"/>
                <a:cs typeface="Times New Roman" panose="02020603050405020304" pitchFamily="18" charset="0"/>
              </a:rPr>
              <a:t>Analyse qualitative d’un échantillon de décisions (juridictions du travail - emploi – 2015-2019)</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FR" sz="2000" dirty="0">
                <a:effectLst/>
                <a:latin typeface="Calibri" panose="020F0502020204030204" pitchFamily="34" charset="0"/>
                <a:ea typeface="Calibri" panose="020F0502020204030204" pitchFamily="34" charset="0"/>
                <a:cs typeface="Times New Roman" panose="02020603050405020304" pitchFamily="18" charset="0"/>
              </a:rPr>
              <a:t>Troisième étape</a:t>
            </a:r>
            <a:endParaRPr lang="en-BE" sz="2000" dirty="0">
              <a:effectLst/>
              <a:latin typeface="Calibri" panose="020F0502020204030204" pitchFamily="34" charset="0"/>
              <a:ea typeface="Calibri" panose="020F0502020204030204" pitchFamily="34" charset="0"/>
              <a:cs typeface="Times New Roman" panose="02020603050405020304" pitchFamily="18" charset="0"/>
            </a:endParaRPr>
          </a:p>
          <a:p>
            <a:r>
              <a:rPr lang="fr-FR" dirty="0">
                <a:effectLst/>
                <a:latin typeface="Calibri" panose="020F0502020204030204" pitchFamily="34" charset="0"/>
                <a:ea typeface="Calibri" panose="020F0502020204030204" pitchFamily="34" charset="0"/>
                <a:cs typeface="Times New Roman" panose="02020603050405020304" pitchFamily="18" charset="0"/>
              </a:rPr>
              <a:t>29 </a:t>
            </a:r>
            <a:r>
              <a:rPr lang="fr-FR" dirty="0">
                <a:latin typeface="Calibri" panose="020F0502020204030204" pitchFamily="34" charset="0"/>
                <a:ea typeface="Calibri" panose="020F0502020204030204" pitchFamily="34" charset="0"/>
                <a:cs typeface="Times New Roman" panose="02020603050405020304" pitchFamily="18" charset="0"/>
              </a:rPr>
              <a:t>e</a:t>
            </a:r>
            <a:r>
              <a:rPr lang="fr-FR" dirty="0">
                <a:effectLst/>
                <a:latin typeface="Calibri" panose="020F0502020204030204" pitchFamily="34" charset="0"/>
                <a:ea typeface="Calibri" panose="020F0502020204030204" pitchFamily="34" charset="0"/>
                <a:cs typeface="Times New Roman" panose="02020603050405020304" pitchFamily="18" charset="0"/>
              </a:rPr>
              <a:t>ntretiens avec magistrats, avocats et juristes auprès d’</a:t>
            </a:r>
            <a:r>
              <a:rPr lang="fr-FR" dirty="0" err="1">
                <a:effectLst/>
                <a:latin typeface="Calibri" panose="020F0502020204030204" pitchFamily="34" charset="0"/>
                <a:ea typeface="Calibri" panose="020F0502020204030204" pitchFamily="34" charset="0"/>
                <a:cs typeface="Times New Roman" panose="02020603050405020304" pitchFamily="18" charset="0"/>
              </a:rPr>
              <a:t>Unia</a:t>
            </a:r>
            <a:r>
              <a:rPr lang="fr-FR" dirty="0">
                <a:effectLst/>
                <a:latin typeface="Calibri" panose="020F0502020204030204" pitchFamily="34" charset="0"/>
                <a:ea typeface="Calibri" panose="020F0502020204030204" pitchFamily="34" charset="0"/>
                <a:cs typeface="Times New Roman" panose="02020603050405020304" pitchFamily="18" charset="0"/>
              </a:rPr>
              <a:t> et de l’IEFH sur leur perception du droit anti-discrimination et leurs réactions à nos résultats statistiques</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55577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2. La discrimination indirecte	</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p:txBody>
          <a:bodyPr/>
          <a:lstStyle/>
          <a:p>
            <a:r>
              <a:rPr lang="fr-FR" sz="2000" dirty="0"/>
              <a:t>Réticence à accepter l’idée qu’un traitement identique puisse générer une discrimination</a:t>
            </a:r>
          </a:p>
          <a:p>
            <a:pPr marL="324000" lvl="1" indent="0">
              <a:buNone/>
            </a:pPr>
            <a:r>
              <a:rPr lang="fr-FR" sz="2000" dirty="0"/>
              <a:t>Exemple 1 : </a:t>
            </a:r>
          </a:p>
          <a:p>
            <a:pPr lvl="1"/>
            <a:r>
              <a:rPr lang="fr-FR" sz="1800" dirty="0"/>
              <a:t>Représentante de commerce travaillant à temps partiel, licenciée pour résultats de vente insuffisants</a:t>
            </a:r>
          </a:p>
          <a:p>
            <a:pPr lvl="1"/>
            <a:r>
              <a:rPr lang="fr-FR" sz="1800" dirty="0"/>
              <a:t>Dénonce le fait que des objectifs de vente identiques sont assignés aux travailleurs à temps plein et à temps partiel</a:t>
            </a:r>
          </a:p>
          <a:p>
            <a:pPr lvl="1"/>
            <a:r>
              <a:rPr lang="fr-FR" sz="1800" dirty="0"/>
              <a:t>Invoque discrimination indirecte car femmes nettement plus nombreuses que les hommes à temps partiel</a:t>
            </a:r>
          </a:p>
          <a:p>
            <a:pPr lvl="1"/>
            <a:r>
              <a:rPr lang="fr-FR" sz="1800" dirty="0"/>
              <a:t>Décision : pas de discrimination car tous les travailleurs ayant réduit leur temps de travail, qu’ils soient hommes ou femmes, se voient imposer des objectifs de vente similaires (TT </a:t>
            </a:r>
            <a:r>
              <a:rPr lang="fr-FR" sz="1800" dirty="0" err="1"/>
              <a:t>fr</a:t>
            </a:r>
            <a:r>
              <a:rPr lang="fr-FR" sz="1800" dirty="0"/>
              <a:t> Bxl, 4.9.2017)</a:t>
            </a:r>
          </a:p>
        </p:txBody>
      </p:sp>
    </p:spTree>
    <p:extLst>
      <p:ext uri="{BB962C8B-B14F-4D97-AF65-F5344CB8AC3E}">
        <p14:creationId xmlns:p14="http://schemas.microsoft.com/office/powerpoint/2010/main" val="28950419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2. La discrimination indirecte	</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a:xfrm>
            <a:off x="581192" y="2180496"/>
            <a:ext cx="11029615" cy="3975348"/>
          </a:xfrm>
        </p:spPr>
        <p:txBody>
          <a:bodyPr>
            <a:normAutofit lnSpcReduction="10000"/>
          </a:bodyPr>
          <a:lstStyle/>
          <a:p>
            <a:pPr marL="0" indent="0">
              <a:buNone/>
            </a:pPr>
            <a:r>
              <a:rPr lang="fr-FR" sz="2200" dirty="0"/>
              <a:t>Exemple 2 : </a:t>
            </a:r>
          </a:p>
          <a:p>
            <a:pPr lvl="1"/>
            <a:r>
              <a:rPr lang="fr-FR" sz="1800" dirty="0"/>
              <a:t>Femme licenciée alors qu’elle était en « crédit-temps », se plaint des conséquences défavorables de ce mécanisme sur le calcul de son préavis </a:t>
            </a:r>
          </a:p>
          <a:p>
            <a:pPr lvl="1"/>
            <a:r>
              <a:rPr lang="fr-FR" sz="1800" dirty="0"/>
              <a:t>Allègue discrimination indirecte et produit statistiques montrant que les demandes de crédit-temps émanent très majoritairement des femmes</a:t>
            </a:r>
          </a:p>
          <a:p>
            <a:pPr lvl="1"/>
            <a:r>
              <a:rPr lang="fr-FR" sz="1800" dirty="0"/>
              <a:t>Décision : « </a:t>
            </a:r>
            <a:r>
              <a:rPr lang="fr-FR" sz="1800" b="1" dirty="0"/>
              <a:t>tant les hommes que les femmes peuvent avoir recours au système du crédit-temps et les règles sont les mêmes </a:t>
            </a:r>
            <a:r>
              <a:rPr lang="fr-FR" sz="1800" dirty="0"/>
              <a:t>pour les deux catégories. … [À] considérer que le licenciement de Mme S. serait discriminatoire en ce que les demandes de crédit-temps sont majoritairement sollicitées par les femmes, quod non, cela signifierait que </a:t>
            </a:r>
            <a:r>
              <a:rPr lang="fr-FR" sz="1800" i="1" dirty="0"/>
              <a:t>tous </a:t>
            </a:r>
            <a:r>
              <a:rPr lang="fr-FR" sz="1800" dirty="0"/>
              <a:t>les licenciements irréguliers de femmes qui se révèleraient en lien avec une demande de crédit-temps seraient ipso facto discriminatoires</a:t>
            </a:r>
            <a:r>
              <a:rPr lang="fr-FR" sz="1800" b="1" dirty="0"/>
              <a:t>, thèse qui n’a aucun sens puisqu’elle aboutirait à créer une autre discrimination au détriment, cette fois, des hommes </a:t>
            </a:r>
            <a:r>
              <a:rPr lang="fr-FR" sz="1800" dirty="0"/>
              <a:t>(…) » (CT Mons, 23.11.2018)</a:t>
            </a:r>
          </a:p>
          <a:p>
            <a:pPr lvl="1"/>
            <a:r>
              <a:rPr lang="fr-FR" sz="1800" dirty="0"/>
              <a:t>MAIS : arrêt cassé par la Cour de cassation (22.06.2020, n°s.19.0031.F.) </a:t>
            </a:r>
          </a:p>
        </p:txBody>
      </p:sp>
    </p:spTree>
    <p:extLst>
      <p:ext uri="{BB962C8B-B14F-4D97-AF65-F5344CB8AC3E}">
        <p14:creationId xmlns:p14="http://schemas.microsoft.com/office/powerpoint/2010/main" val="34734340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2. La discrimination indirecte	</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a:xfrm>
            <a:off x="581192" y="2310714"/>
            <a:ext cx="11029615" cy="3548085"/>
          </a:xfrm>
        </p:spPr>
        <p:txBody>
          <a:bodyPr>
            <a:normAutofit/>
          </a:bodyPr>
          <a:lstStyle/>
          <a:p>
            <a:r>
              <a:rPr lang="fr-FR" sz="2200" dirty="0"/>
              <a:t>Difficulté à prendre en compte des inégalités structurelles entre les genres qui pèsent sur les choix des acteurs individuels </a:t>
            </a:r>
          </a:p>
          <a:p>
            <a:pPr lvl="1"/>
            <a:r>
              <a:rPr lang="fr-FR" sz="2000" dirty="0"/>
              <a:t>Cas de la surreprésentation des femmes parmi les travailleurs à temps partiel ou en interruption de carrière – liée à la persistance de l’inégalité de la répartition des tâches familiales et des domestiques</a:t>
            </a:r>
          </a:p>
          <a:p>
            <a:pPr lvl="1"/>
            <a:r>
              <a:rPr lang="fr-FR" sz="2000" dirty="0"/>
              <a:t>Cf. arrêt dans l’exemple précité : la décision de recourir au crédit-temps « relève de la vie privée du travailleur et ni l’État ni [l’entreprise] n’ont à intervenir à ce niveau. En l’espèce, </a:t>
            </a:r>
            <a:r>
              <a:rPr lang="fr-FR" sz="2000" b="1" dirty="0"/>
              <a:t>Mme S. aurait pu convenir avec son mari, D., que celui-ci prenne sa part de responsabilité dans l’éducation de leur enfant</a:t>
            </a:r>
            <a:r>
              <a:rPr lang="fr-FR" sz="2000" dirty="0"/>
              <a:t>. » (CT Mons, 23.11.2018)</a:t>
            </a:r>
          </a:p>
          <a:p>
            <a:endParaRPr lang="fr-FR" sz="2000" dirty="0"/>
          </a:p>
          <a:p>
            <a:pPr marL="324000" lvl="1" indent="0">
              <a:buNone/>
            </a:pPr>
            <a:endParaRPr lang="fr-FR" dirty="0"/>
          </a:p>
        </p:txBody>
      </p:sp>
    </p:spTree>
    <p:extLst>
      <p:ext uri="{BB962C8B-B14F-4D97-AF65-F5344CB8AC3E}">
        <p14:creationId xmlns:p14="http://schemas.microsoft.com/office/powerpoint/2010/main" val="5641994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3. Le licenciement en raison d’absences répétées pour motif médical</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a:xfrm>
            <a:off x="581192" y="2180496"/>
            <a:ext cx="11029615" cy="4257374"/>
          </a:xfrm>
        </p:spPr>
        <p:txBody>
          <a:bodyPr>
            <a:normAutofit/>
          </a:bodyPr>
          <a:lstStyle/>
          <a:p>
            <a:r>
              <a:rPr lang="fr-FR" sz="2000" dirty="0"/>
              <a:t>Problématique récurrente dans la jurisprudence liée au handicap (et à l’état de santé) : un licenciement motivé par des absences répétées pour motif médical est-il discriminatoire ?</a:t>
            </a:r>
          </a:p>
          <a:p>
            <a:pPr lvl="1"/>
            <a:r>
              <a:rPr lang="fr-FR" sz="1800" dirty="0"/>
              <a:t>NB : la question se pose aussi dans contentieux du licenciement manifestement déraisonnable</a:t>
            </a:r>
          </a:p>
          <a:p>
            <a:r>
              <a:rPr lang="fr-FR" sz="2000" dirty="0"/>
              <a:t>Jurisprudence divisée </a:t>
            </a:r>
          </a:p>
          <a:p>
            <a:r>
              <a:rPr lang="fr-FR" sz="2000" dirty="0"/>
              <a:t>Plusieurs décisions négatives</a:t>
            </a:r>
          </a:p>
          <a:p>
            <a:r>
              <a:rPr lang="fr-FR" sz="2000" dirty="0"/>
              <a:t>Fondées sur un double argument :</a:t>
            </a:r>
          </a:p>
          <a:p>
            <a:pPr lvl="1"/>
            <a:r>
              <a:rPr lang="fr-FR" sz="1800" dirty="0"/>
              <a:t>Licenciement fondé sur les absences, et non sur le handicap =&gt; pas de distinction de traitement liée à un critère protégé</a:t>
            </a:r>
          </a:p>
          <a:p>
            <a:pPr lvl="1"/>
            <a:r>
              <a:rPr lang="fr-FR" sz="1800" dirty="0"/>
              <a:t>Des absences répétées désorganisent forcément l’entreprise</a:t>
            </a:r>
          </a:p>
          <a:p>
            <a:pPr lvl="1"/>
            <a:r>
              <a:rPr lang="fr-FR" sz="1800" dirty="0"/>
              <a:t>Conclusion : l’employeur n’a pas à fournir d’autre justification – pas de discrimination</a:t>
            </a:r>
          </a:p>
          <a:p>
            <a:pPr lvl="1"/>
            <a:endParaRPr lang="fr-FR" dirty="0"/>
          </a:p>
        </p:txBody>
      </p:sp>
    </p:spTree>
    <p:extLst>
      <p:ext uri="{BB962C8B-B14F-4D97-AF65-F5344CB8AC3E}">
        <p14:creationId xmlns:p14="http://schemas.microsoft.com/office/powerpoint/2010/main" val="11865699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3. Le licenciement en raison d’absences répétées pour motif médical</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a:xfrm>
            <a:off x="581192" y="2051223"/>
            <a:ext cx="11029615" cy="4399004"/>
          </a:xfrm>
        </p:spPr>
        <p:txBody>
          <a:bodyPr>
            <a:normAutofit lnSpcReduction="10000"/>
          </a:bodyPr>
          <a:lstStyle/>
          <a:p>
            <a:r>
              <a:rPr lang="fr-FR" sz="2000" dirty="0"/>
              <a:t>Exemple : </a:t>
            </a:r>
          </a:p>
          <a:p>
            <a:pPr lvl="1"/>
            <a:r>
              <a:rPr lang="fr-FR" sz="1900" dirty="0"/>
              <a:t>« …assimiler purement et simplement le licenciement d’un travailleur ayant connu de nombreuses et répétées périodes d’incapacité de travail temporaire à une discrimination directe ou indirecte sur la base de l’état de santé revient à perdre de vue que l’aptitude d’un employé à effecteur ses prestations professionnelles est au cœur de la relation de travail, et que ses absences sont de nature à désorganiser le travail au sein des services de l’emploi » (TT </a:t>
            </a:r>
            <a:r>
              <a:rPr lang="fr-FR" sz="1900" dirty="0" err="1"/>
              <a:t>fr</a:t>
            </a:r>
            <a:r>
              <a:rPr lang="fr-FR" sz="1900" dirty="0"/>
              <a:t> Bruxelles, 16.6.2017)    </a:t>
            </a:r>
          </a:p>
          <a:p>
            <a:pPr marL="0" indent="0">
              <a:buNone/>
            </a:pPr>
            <a:endParaRPr lang="fr-FR" dirty="0"/>
          </a:p>
          <a:p>
            <a:r>
              <a:rPr lang="fr-FR" sz="2000" dirty="0"/>
              <a:t>Correspond à une certaine vision des rapports d’emploi : </a:t>
            </a:r>
          </a:p>
          <a:p>
            <a:pPr lvl="1"/>
            <a:r>
              <a:rPr lang="fr-FR" sz="1800" dirty="0"/>
              <a:t>C’est au travailleur de s’adapter aux contraintes de l’entreprise. Si sa santé ne lui permet pas d’accomplir ses prestations selon les termes prévus au contrat, l’employeur peut y mettre fin</a:t>
            </a:r>
          </a:p>
          <a:p>
            <a:pPr lvl="1"/>
            <a:r>
              <a:rPr lang="fr-FR" sz="1800" dirty="0"/>
              <a:t>Le juge n’a pas à s’immiscer dans la gestion interne de l’entreprise et à juger de l’opportunité des décisions de l’employeur</a:t>
            </a:r>
          </a:p>
          <a:p>
            <a:pPr lvl="1"/>
            <a:r>
              <a:rPr lang="fr-FR" sz="1800" dirty="0"/>
              <a:t>Prédominance d’une logique économique</a:t>
            </a:r>
          </a:p>
        </p:txBody>
      </p:sp>
    </p:spTree>
    <p:extLst>
      <p:ext uri="{BB962C8B-B14F-4D97-AF65-F5344CB8AC3E}">
        <p14:creationId xmlns:p14="http://schemas.microsoft.com/office/powerpoint/2010/main" val="17288272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3. Le licenciement en raison d’absences répétées pour motif médical</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p:txBody>
          <a:bodyPr>
            <a:normAutofit/>
          </a:bodyPr>
          <a:lstStyle/>
          <a:p>
            <a:r>
              <a:rPr lang="fr-FR" sz="2000" dirty="0"/>
              <a:t>Le droit anti-discrimination promeut une autre vision des rapports d’emploi (déjà présente dans l’application du droit du travail général mais renforcée par le droit anti-discrimination) :</a:t>
            </a:r>
          </a:p>
          <a:p>
            <a:pPr lvl="1"/>
            <a:r>
              <a:rPr lang="fr-FR" sz="1800" dirty="0"/>
              <a:t>Logique économique doit être tempérée par une logique d’inclusion sociale</a:t>
            </a:r>
          </a:p>
          <a:p>
            <a:pPr lvl="1"/>
            <a:r>
              <a:rPr lang="fr-FR" sz="1800" dirty="0"/>
              <a:t>Attention à l’importance sociale de l’emploi - nécessité de protéger les travailleurs fragilisés</a:t>
            </a:r>
          </a:p>
          <a:p>
            <a:pPr lvl="1"/>
            <a:r>
              <a:rPr lang="fr-FR" sz="1800" dirty="0"/>
              <a:t>Ce n’est pas seulement au travailleur de s’adapter à l’entreprise : l’entreprise peut aussi être tenue de faire des efforts ou de supporter certains inconvénients pour maintenir dans l’emploi des travailleurs fragilisés, tant qu’ils ne dépassent pas un certain seuil</a:t>
            </a:r>
          </a:p>
          <a:p>
            <a:pPr lvl="1"/>
            <a:r>
              <a:rPr lang="fr-FR" sz="1800" dirty="0"/>
              <a:t>Pouvoir de licencier de l’employeur doit être encadré</a:t>
            </a:r>
          </a:p>
        </p:txBody>
      </p:sp>
    </p:spTree>
    <p:extLst>
      <p:ext uri="{BB962C8B-B14F-4D97-AF65-F5344CB8AC3E}">
        <p14:creationId xmlns:p14="http://schemas.microsoft.com/office/powerpoint/2010/main" val="34435827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3. Le licenciement en raison d’absences répétées pour motif médical</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a:xfrm>
            <a:off x="581192" y="2180496"/>
            <a:ext cx="11029615" cy="3975348"/>
          </a:xfrm>
        </p:spPr>
        <p:txBody>
          <a:bodyPr>
            <a:normAutofit/>
          </a:bodyPr>
          <a:lstStyle/>
          <a:p>
            <a:r>
              <a:rPr lang="fr-FR" sz="2000" dirty="0"/>
              <a:t>Logique d’inclusion sociale reflétée dans le droit anti-discrimination en matière de handicap :  </a:t>
            </a:r>
          </a:p>
          <a:p>
            <a:pPr lvl="1"/>
            <a:r>
              <a:rPr lang="fr-FR" sz="1800" dirty="0"/>
              <a:t>Obligation de justification stricte d’un traitement défavorable : </a:t>
            </a:r>
          </a:p>
          <a:p>
            <a:pPr lvl="2"/>
            <a:r>
              <a:rPr lang="fr-FR" sz="1800" dirty="0"/>
              <a:t>Si un travailleur est défavorisé en raison d’un handicap : l’employeur doit prouver que le traitement est justifié par un motif accepté par la loi. Sinon : discrimination</a:t>
            </a:r>
          </a:p>
          <a:p>
            <a:pPr lvl="2"/>
            <a:r>
              <a:rPr lang="fr-FR" sz="1800" dirty="0"/>
              <a:t>Une seule justification admise : exigence professionnelle essentielle et déterminante</a:t>
            </a:r>
          </a:p>
          <a:p>
            <a:pPr lvl="1"/>
            <a:r>
              <a:rPr lang="fr-FR" sz="1800" dirty="0"/>
              <a:t>En outre : Obligation d’aménagement raisonnable </a:t>
            </a:r>
          </a:p>
          <a:p>
            <a:pPr marL="594000" lvl="2" indent="0">
              <a:buNone/>
            </a:pPr>
            <a:r>
              <a:rPr lang="fr-FR" sz="1800" dirty="0"/>
              <a:t>L’employeur est tenu d’adapter l’organisation ou l’environnement de travail si nécessaire pour permettre à une personne avec un handicap d’accéder ou de rester dans l’emploi, sauf si cette adaptation entraîne une charge disproportionnée</a:t>
            </a:r>
          </a:p>
        </p:txBody>
      </p:sp>
    </p:spTree>
    <p:extLst>
      <p:ext uri="{BB962C8B-B14F-4D97-AF65-F5344CB8AC3E}">
        <p14:creationId xmlns:p14="http://schemas.microsoft.com/office/powerpoint/2010/main" val="1319719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1961F-7C49-3A27-9C86-BAAC7D8DEC06}"/>
              </a:ext>
            </a:extLst>
          </p:cNvPr>
          <p:cNvSpPr>
            <a:spLocks noGrp="1"/>
          </p:cNvSpPr>
          <p:nvPr>
            <p:ph type="title"/>
          </p:nvPr>
        </p:nvSpPr>
        <p:spPr/>
        <p:txBody>
          <a:bodyPr/>
          <a:lstStyle/>
          <a:p>
            <a:r>
              <a:rPr lang="fr-FR" dirty="0"/>
              <a:t>3. Le licenciement en raison d’absences répétées pour motif médical</a:t>
            </a:r>
          </a:p>
        </p:txBody>
      </p:sp>
      <p:sp>
        <p:nvSpPr>
          <p:cNvPr id="3" name="Espace réservé du contenu 2">
            <a:extLst>
              <a:ext uri="{FF2B5EF4-FFF2-40B4-BE49-F238E27FC236}">
                <a16:creationId xmlns:a16="http://schemas.microsoft.com/office/drawing/2014/main" id="{60BB4C31-9EDB-A51C-DDFC-E9F70E885EAC}"/>
              </a:ext>
            </a:extLst>
          </p:cNvPr>
          <p:cNvSpPr>
            <a:spLocks noGrp="1"/>
          </p:cNvSpPr>
          <p:nvPr>
            <p:ph idx="1"/>
          </p:nvPr>
        </p:nvSpPr>
        <p:spPr/>
        <p:txBody>
          <a:bodyPr>
            <a:normAutofit/>
          </a:bodyPr>
          <a:lstStyle/>
          <a:p>
            <a:r>
              <a:rPr lang="fr-FR" sz="2200" dirty="0"/>
              <a:t>Conséquence : en cas de licenciement en raison d’absences répétées pour motif médical :</a:t>
            </a:r>
          </a:p>
          <a:p>
            <a:pPr lvl="1"/>
            <a:r>
              <a:rPr lang="fr-FR" sz="2000" dirty="0"/>
              <a:t>L’employeur doit prouver, en fonction des circonstances concrètes, que ces absences désorganisaient de façon excessive l’entreprise</a:t>
            </a:r>
          </a:p>
          <a:p>
            <a:pPr lvl="1"/>
            <a:r>
              <a:rPr lang="fr-FR" sz="2000" dirty="0"/>
              <a:t>Et qu’aucun aménagement raisonnable n’était possible</a:t>
            </a:r>
          </a:p>
        </p:txBody>
      </p:sp>
    </p:spTree>
    <p:extLst>
      <p:ext uri="{BB962C8B-B14F-4D97-AF65-F5344CB8AC3E}">
        <p14:creationId xmlns:p14="http://schemas.microsoft.com/office/powerpoint/2010/main" val="339426696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AC7234-5C66-2392-CDA3-DE7FAB996269}"/>
              </a:ext>
            </a:extLst>
          </p:cNvPr>
          <p:cNvSpPr>
            <a:spLocks noGrp="1"/>
          </p:cNvSpPr>
          <p:nvPr>
            <p:ph type="title"/>
          </p:nvPr>
        </p:nvSpPr>
        <p:spPr/>
        <p:txBody>
          <a:bodyPr/>
          <a:lstStyle/>
          <a:p>
            <a:r>
              <a:rPr lang="fr-FR" dirty="0"/>
              <a:t>L’impact du juge : conclusion</a:t>
            </a:r>
          </a:p>
        </p:txBody>
      </p:sp>
      <p:sp>
        <p:nvSpPr>
          <p:cNvPr id="3" name="Espace réservé du contenu 2">
            <a:extLst>
              <a:ext uri="{FF2B5EF4-FFF2-40B4-BE49-F238E27FC236}">
                <a16:creationId xmlns:a16="http://schemas.microsoft.com/office/drawing/2014/main" id="{D2A779D7-347D-A169-45BC-4FF82B5A377B}"/>
              </a:ext>
            </a:extLst>
          </p:cNvPr>
          <p:cNvSpPr>
            <a:spLocks noGrp="1"/>
          </p:cNvSpPr>
          <p:nvPr>
            <p:ph idx="1"/>
          </p:nvPr>
        </p:nvSpPr>
        <p:spPr>
          <a:xfrm>
            <a:off x="581192" y="2180496"/>
            <a:ext cx="11029615" cy="3874315"/>
          </a:xfrm>
        </p:spPr>
        <p:txBody>
          <a:bodyPr/>
          <a:lstStyle/>
          <a:p>
            <a:r>
              <a:rPr lang="fr-FR" sz="2000" dirty="0"/>
              <a:t>Les choix interprétatifs des juges contribuent à expliquer certaines variations de taux de succès</a:t>
            </a:r>
          </a:p>
          <a:p>
            <a:r>
              <a:rPr lang="fr-FR" sz="2000" dirty="0"/>
              <a:t>Certains concepts en particulier génèrent des divergences entre juges et des résistances de la part de certains d’entre eux </a:t>
            </a:r>
          </a:p>
          <a:p>
            <a:r>
              <a:rPr lang="fr-FR" sz="2000" dirty="0"/>
              <a:t>Divergences qui renvoient à des oppositions sur des questions de justice</a:t>
            </a:r>
          </a:p>
          <a:p>
            <a:r>
              <a:rPr lang="fr-FR" sz="2000" dirty="0"/>
              <a:t>3 problématiques l’illustrent tout particulièrement :</a:t>
            </a:r>
          </a:p>
          <a:p>
            <a:pPr lvl="1"/>
            <a:r>
              <a:rPr lang="fr-FR" sz="1800" dirty="0"/>
              <a:t>L’application des règles de partage de la charge de la preuve</a:t>
            </a:r>
          </a:p>
          <a:p>
            <a:pPr lvl="1"/>
            <a:r>
              <a:rPr lang="fr-FR" sz="1800" dirty="0"/>
              <a:t>Le concept de discrimination indirecte</a:t>
            </a:r>
          </a:p>
          <a:p>
            <a:pPr lvl="1"/>
            <a:r>
              <a:rPr lang="fr-FR" sz="1800" dirty="0"/>
              <a:t>L’appréhension des </a:t>
            </a:r>
            <a:r>
              <a:rPr lang="fr-FR" sz="1800"/>
              <a:t>cas de licenciements motivés </a:t>
            </a:r>
            <a:r>
              <a:rPr lang="fr-FR" sz="1800" dirty="0"/>
              <a:t>par des absences répétées pour motif médical</a:t>
            </a:r>
          </a:p>
          <a:p>
            <a:endParaRPr lang="fr-FR" dirty="0"/>
          </a:p>
        </p:txBody>
      </p:sp>
    </p:spTree>
    <p:extLst>
      <p:ext uri="{BB962C8B-B14F-4D97-AF65-F5344CB8AC3E}">
        <p14:creationId xmlns:p14="http://schemas.microsoft.com/office/powerpoint/2010/main" val="4163946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58EA34-CA40-7C59-AD28-17A71E559349}"/>
              </a:ext>
            </a:extLst>
          </p:cNvPr>
          <p:cNvSpPr>
            <a:spLocks noGrp="1"/>
          </p:cNvSpPr>
          <p:nvPr>
            <p:ph type="title"/>
          </p:nvPr>
        </p:nvSpPr>
        <p:spPr/>
        <p:txBody>
          <a:bodyPr>
            <a:normAutofit/>
          </a:bodyPr>
          <a:lstStyle/>
          <a:p>
            <a:r>
              <a:rPr lang="fr-FR" dirty="0"/>
              <a:t>Programme de la journée </a:t>
            </a:r>
          </a:p>
        </p:txBody>
      </p:sp>
      <p:sp>
        <p:nvSpPr>
          <p:cNvPr id="3" name="Espace réservé du contenu 2">
            <a:extLst>
              <a:ext uri="{FF2B5EF4-FFF2-40B4-BE49-F238E27FC236}">
                <a16:creationId xmlns:a16="http://schemas.microsoft.com/office/drawing/2014/main" id="{C7841084-DFCD-2749-19C0-2AECA5874248}"/>
              </a:ext>
            </a:extLst>
          </p:cNvPr>
          <p:cNvSpPr>
            <a:spLocks noGrp="1"/>
          </p:cNvSpPr>
          <p:nvPr>
            <p:ph idx="1"/>
          </p:nvPr>
        </p:nvSpPr>
        <p:spPr>
          <a:xfrm>
            <a:off x="581192" y="1871831"/>
            <a:ext cx="11029615" cy="4442908"/>
          </a:xfrm>
        </p:spPr>
        <p:txBody>
          <a:bodyPr>
            <a:noAutofit/>
          </a:bodyPr>
          <a:lstStyle/>
          <a:p>
            <a:pPr marL="0" indent="0">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9h10-9h40 : Olivier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Struelens</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UCLouvain</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b="1" dirty="0">
                <a:effectLst/>
                <a:latin typeface="Calibri" panose="020F0502020204030204" pitchFamily="34" charset="0"/>
                <a:ea typeface="Calibri" panose="020F0502020204030204" pitchFamily="34" charset="0"/>
                <a:cs typeface="Times New Roman" panose="02020603050405020304" pitchFamily="18" charset="0"/>
              </a:rPr>
              <a:t>Onze ans de jurisprudence au prisme des statistiques</a:t>
            </a:r>
            <a:endParaRPr lang="en-BE"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fr-BE" sz="1800" dirty="0" err="1">
                <a:effectLst/>
                <a:latin typeface="Calibri" panose="020F0502020204030204" pitchFamily="34" charset="0"/>
                <a:ea typeface="Calibri" panose="020F0502020204030204" pitchFamily="34" charset="0"/>
                <a:cs typeface="Times New Roman" panose="02020603050405020304" pitchFamily="18" charset="0"/>
              </a:rPr>
              <a:t>Discutante</a:t>
            </a:r>
            <a:r>
              <a:rPr lang="fr-BE" sz="1800" dirty="0">
                <a:effectLst/>
                <a:latin typeface="Calibri" panose="020F0502020204030204" pitchFamily="34" charset="0"/>
                <a:ea typeface="Calibri" panose="020F0502020204030204" pitchFamily="34" charset="0"/>
                <a:cs typeface="Times New Roman" panose="02020603050405020304" pitchFamily="18" charset="0"/>
              </a:rPr>
              <a:t> : Eva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Brems</a:t>
            </a:r>
            <a:r>
              <a:rPr lang="fr-BE" sz="1800" dirty="0">
                <a:effectLst/>
                <a:latin typeface="Calibri" panose="020F0502020204030204" pitchFamily="34" charset="0"/>
                <a:ea typeface="Calibri" panose="020F0502020204030204" pitchFamily="34" charset="0"/>
                <a:cs typeface="Times New Roman" panose="02020603050405020304" pitchFamily="18" charset="0"/>
              </a:rPr>
              <a:t>, Professeur de droits humains, Université de Gand</a:t>
            </a:r>
            <a:endParaRPr lang="en-BE"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10h20-10h35 : Pause-café</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10h35-11h : Julie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Ringelheim</a:t>
            </a:r>
            <a:r>
              <a:rPr lang="fr-BE" sz="1800" dirty="0">
                <a:effectLst/>
                <a:latin typeface="Calibri" panose="020F0502020204030204" pitchFamily="34" charset="0"/>
                <a:ea typeface="Calibri" panose="020F0502020204030204" pitchFamily="34" charset="0"/>
                <a:cs typeface="Times New Roman" panose="02020603050405020304" pitchFamily="18" charset="0"/>
              </a:rPr>
              <a:t> (FNRS/</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UCLouvain</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b="1" dirty="0">
                <a:effectLst/>
                <a:latin typeface="Calibri" panose="020F0502020204030204" pitchFamily="34" charset="0"/>
                <a:ea typeface="Calibri" panose="020F0502020204030204" pitchFamily="34" charset="0"/>
                <a:cs typeface="Times New Roman" panose="02020603050405020304" pitchFamily="18" charset="0"/>
              </a:rPr>
              <a:t>L’impact des caractéristiques du litige</a:t>
            </a:r>
            <a:endParaRPr lang="en-BE"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fr-BE" sz="1800" dirty="0" err="1">
                <a:effectLst/>
                <a:latin typeface="Calibri" panose="020F0502020204030204" pitchFamily="34" charset="0"/>
                <a:ea typeface="Calibri" panose="020F0502020204030204" pitchFamily="34" charset="0"/>
                <a:cs typeface="Times New Roman" panose="02020603050405020304" pitchFamily="18" charset="0"/>
              </a:rPr>
              <a:t>Discutant·e·s</a:t>
            </a:r>
            <a:r>
              <a:rPr lang="fr-BE" sz="1800" dirty="0">
                <a:effectLst/>
                <a:latin typeface="Calibri" panose="020F0502020204030204" pitchFamily="34" charset="0"/>
                <a:ea typeface="Calibri" panose="020F0502020204030204" pitchFamily="34" charset="0"/>
                <a:cs typeface="Times New Roman" panose="02020603050405020304" pitchFamily="18" charset="0"/>
              </a:rPr>
              <a:t> : </a:t>
            </a:r>
          </a:p>
          <a:p>
            <a:pPr lvl="1"/>
            <a:r>
              <a:rPr lang="fr-BE" dirty="0">
                <a:effectLst/>
                <a:latin typeface="Calibri" panose="020F0502020204030204" pitchFamily="34" charset="0"/>
                <a:ea typeface="Calibri" panose="020F0502020204030204" pitchFamily="34" charset="0"/>
                <a:cs typeface="Times New Roman" panose="02020603050405020304" pitchFamily="18" charset="0"/>
              </a:rPr>
              <a:t>Aude Lejeune, Chercheuse en sociologie au CNRS et au Centre d’études et de recherches administratives, politiques et sociales (CERAPS) de l’Université de Lille </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fr-BE" dirty="0">
                <a:effectLst/>
                <a:latin typeface="Calibri" panose="020F0502020204030204" pitchFamily="34" charset="0"/>
                <a:ea typeface="Calibri" panose="020F0502020204030204" pitchFamily="34" charset="0"/>
                <a:cs typeface="Times New Roman" panose="02020603050405020304" pitchFamily="18" charset="0"/>
              </a:rPr>
              <a:t>Patrick Charlier, Directeur d’</a:t>
            </a:r>
            <a:r>
              <a:rPr lang="fr-BE" dirty="0" err="1">
                <a:effectLst/>
                <a:latin typeface="Calibri" panose="020F0502020204030204" pitchFamily="34" charset="0"/>
                <a:ea typeface="Calibri" panose="020F0502020204030204" pitchFamily="34" charset="0"/>
                <a:cs typeface="Times New Roman" panose="02020603050405020304" pitchFamily="18" charset="0"/>
              </a:rPr>
              <a:t>Unia</a:t>
            </a:r>
            <a:endParaRPr lang="fr-BE"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11h40-12h05 :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Jogchum</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Vrielink</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b="1" dirty="0">
                <a:effectLst/>
                <a:latin typeface="Calibri" panose="020F0502020204030204" pitchFamily="34" charset="0"/>
                <a:ea typeface="Calibri" panose="020F0502020204030204" pitchFamily="34" charset="0"/>
                <a:cs typeface="Times New Roman" panose="02020603050405020304" pitchFamily="18" charset="0"/>
              </a:rPr>
              <a:t>L’impact du droit</a:t>
            </a:r>
            <a:endParaRPr lang="en-BE"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fr-BE" sz="1800" dirty="0" err="1">
                <a:effectLst/>
                <a:latin typeface="Calibri" panose="020F0502020204030204" pitchFamily="34" charset="0"/>
                <a:ea typeface="Calibri" panose="020F0502020204030204" pitchFamily="34" charset="0"/>
                <a:cs typeface="Times New Roman" panose="02020603050405020304" pitchFamily="18" charset="0"/>
              </a:rPr>
              <a:t>Discutant·e·s</a:t>
            </a:r>
            <a:r>
              <a:rPr lang="fr-BE" sz="1800" dirty="0">
                <a:effectLst/>
                <a:latin typeface="Calibri" panose="020F0502020204030204" pitchFamily="34" charset="0"/>
                <a:ea typeface="Calibri" panose="020F0502020204030204" pitchFamily="34" charset="0"/>
                <a:cs typeface="Times New Roman" panose="02020603050405020304" pitchFamily="18" charset="0"/>
              </a:rPr>
              <a:t> : </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fr-BE" dirty="0">
                <a:effectLst/>
                <a:latin typeface="Calibri" panose="020F0502020204030204" pitchFamily="34" charset="0"/>
                <a:ea typeface="Calibri" panose="020F0502020204030204" pitchFamily="34" charset="0"/>
                <a:cs typeface="Times New Roman" panose="02020603050405020304" pitchFamily="18" charset="0"/>
              </a:rPr>
              <a:t>Isabelle </a:t>
            </a:r>
            <a:r>
              <a:rPr lang="fr-BE" dirty="0" err="1">
                <a:effectLst/>
                <a:latin typeface="Calibri" panose="020F0502020204030204" pitchFamily="34" charset="0"/>
                <a:ea typeface="Calibri" panose="020F0502020204030204" pitchFamily="34" charset="0"/>
                <a:cs typeface="Times New Roman" panose="02020603050405020304" pitchFamily="18" charset="0"/>
              </a:rPr>
              <a:t>Rorive</a:t>
            </a:r>
            <a:r>
              <a:rPr lang="fr-BE" dirty="0">
                <a:effectLst/>
                <a:latin typeface="Calibri" panose="020F0502020204030204" pitchFamily="34" charset="0"/>
                <a:ea typeface="Calibri" panose="020F0502020204030204" pitchFamily="34" charset="0"/>
                <a:cs typeface="Times New Roman" panose="02020603050405020304" pitchFamily="18" charset="0"/>
              </a:rPr>
              <a:t>, Professeur de droits humains et de droit comparé à l’ULB</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fr-BE" dirty="0">
                <a:effectLst/>
                <a:latin typeface="Calibri" panose="020F0502020204030204" pitchFamily="34" charset="0"/>
                <a:ea typeface="Calibri" panose="020F0502020204030204" pitchFamily="34" charset="0"/>
                <a:cs typeface="Times New Roman" panose="02020603050405020304" pitchFamily="18" charset="0"/>
              </a:rPr>
              <a:t>Alice Garrot, Coordinatrice de la Cellule juridique de l’Institut pour l’Égalité des Femmes et des Hommes</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9336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58EA34-CA40-7C59-AD28-17A71E559349}"/>
              </a:ext>
            </a:extLst>
          </p:cNvPr>
          <p:cNvSpPr>
            <a:spLocks noGrp="1"/>
          </p:cNvSpPr>
          <p:nvPr>
            <p:ph type="title"/>
          </p:nvPr>
        </p:nvSpPr>
        <p:spPr/>
        <p:txBody>
          <a:bodyPr>
            <a:normAutofit/>
          </a:bodyPr>
          <a:lstStyle/>
          <a:p>
            <a:r>
              <a:rPr lang="fr-FR" dirty="0"/>
              <a:t>Programme de la journée </a:t>
            </a:r>
          </a:p>
        </p:txBody>
      </p:sp>
      <p:sp>
        <p:nvSpPr>
          <p:cNvPr id="3" name="Espace réservé du contenu 2">
            <a:extLst>
              <a:ext uri="{FF2B5EF4-FFF2-40B4-BE49-F238E27FC236}">
                <a16:creationId xmlns:a16="http://schemas.microsoft.com/office/drawing/2014/main" id="{C7841084-DFCD-2749-19C0-2AECA5874248}"/>
              </a:ext>
            </a:extLst>
          </p:cNvPr>
          <p:cNvSpPr>
            <a:spLocks noGrp="1"/>
          </p:cNvSpPr>
          <p:nvPr>
            <p:ph idx="1"/>
          </p:nvPr>
        </p:nvSpPr>
        <p:spPr>
          <a:xfrm>
            <a:off x="581192" y="2431227"/>
            <a:ext cx="11029615" cy="3883511"/>
          </a:xfrm>
        </p:spPr>
        <p:txBody>
          <a:bodyPr>
            <a:noAutofit/>
          </a:bodyPr>
          <a:lstStyle/>
          <a:p>
            <a:pPr marL="0" indent="0">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12h45-14h00 : Déjeuner </a:t>
            </a:r>
            <a:endParaRPr lang="en-BE" sz="1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14h00-14h25 : Julie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Ringelheim</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b="1" dirty="0">
                <a:effectLst/>
                <a:latin typeface="Calibri" panose="020F0502020204030204" pitchFamily="34" charset="0"/>
                <a:ea typeface="Calibri" panose="020F0502020204030204" pitchFamily="34" charset="0"/>
                <a:cs typeface="Times New Roman" panose="02020603050405020304" pitchFamily="18" charset="0"/>
              </a:rPr>
              <a:t>L’impact du juge</a:t>
            </a:r>
            <a:endParaRPr lang="en-BE"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fr-BE" sz="1800" dirty="0" err="1">
                <a:effectLst/>
                <a:latin typeface="Calibri" panose="020F0502020204030204" pitchFamily="34" charset="0"/>
                <a:ea typeface="Calibri" panose="020F0502020204030204" pitchFamily="34" charset="0"/>
                <a:cs typeface="Times New Roman" panose="02020603050405020304" pitchFamily="18" charset="0"/>
              </a:rPr>
              <a:t>Discutants</a:t>
            </a:r>
            <a:r>
              <a:rPr lang="fr-BE" sz="1800" dirty="0">
                <a:effectLst/>
                <a:latin typeface="Calibri" panose="020F0502020204030204" pitchFamily="34" charset="0"/>
                <a:ea typeface="Calibri" panose="020F0502020204030204" pitchFamily="34" charset="0"/>
                <a:cs typeface="Times New Roman" panose="02020603050405020304" pitchFamily="18" charset="0"/>
              </a:rPr>
              <a:t> : </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fr-BE" dirty="0">
                <a:effectLst/>
                <a:latin typeface="Calibri" panose="020F0502020204030204" pitchFamily="34" charset="0"/>
                <a:ea typeface="Calibri" panose="020F0502020204030204" pitchFamily="34" charset="0"/>
                <a:cs typeface="Times New Roman" panose="02020603050405020304" pitchFamily="18" charset="0"/>
              </a:rPr>
              <a:t>Olivier De </a:t>
            </a:r>
            <a:r>
              <a:rPr lang="fr-BE" dirty="0" err="1">
                <a:effectLst/>
                <a:latin typeface="Calibri" panose="020F0502020204030204" pitchFamily="34" charset="0"/>
                <a:ea typeface="Calibri" panose="020F0502020204030204" pitchFamily="34" charset="0"/>
                <a:cs typeface="Times New Roman" panose="02020603050405020304" pitchFamily="18" charset="0"/>
              </a:rPr>
              <a:t>Schutter</a:t>
            </a:r>
            <a:r>
              <a:rPr lang="fr-BE" dirty="0">
                <a:effectLst/>
                <a:latin typeface="Calibri" panose="020F0502020204030204" pitchFamily="34" charset="0"/>
                <a:ea typeface="Calibri" panose="020F0502020204030204" pitchFamily="34" charset="0"/>
                <a:cs typeface="Times New Roman" panose="02020603050405020304" pitchFamily="18" charset="0"/>
              </a:rPr>
              <a:t>, Professeur de droits humains et de théorie du droit à l’</a:t>
            </a:r>
            <a:r>
              <a:rPr lang="fr-BE" dirty="0" err="1">
                <a:effectLst/>
                <a:latin typeface="Calibri" panose="020F0502020204030204" pitchFamily="34" charset="0"/>
                <a:ea typeface="Calibri" panose="020F0502020204030204" pitchFamily="34" charset="0"/>
                <a:cs typeface="Times New Roman" panose="02020603050405020304" pitchFamily="18" charset="0"/>
              </a:rPr>
              <a:t>UCLouvain</a:t>
            </a:r>
            <a:r>
              <a:rPr lang="fr-BE" dirty="0">
                <a:effectLst/>
                <a:latin typeface="Calibri" panose="020F0502020204030204" pitchFamily="34" charset="0"/>
                <a:ea typeface="Calibri" panose="020F0502020204030204" pitchFamily="34" charset="0"/>
                <a:cs typeface="Times New Roman" panose="02020603050405020304" pitchFamily="18" charset="0"/>
              </a:rPr>
              <a:t> et à Sciences-Po Paris, Rapporteur spécial de l’ONU sur l’extrême pauvreté </a:t>
            </a:r>
            <a:endParaRPr lang="en-B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fr-BE" dirty="0">
                <a:effectLst/>
                <a:latin typeface="Calibri" panose="020F0502020204030204" pitchFamily="34" charset="0"/>
                <a:ea typeface="Calibri" panose="020F0502020204030204" pitchFamily="34" charset="0"/>
                <a:cs typeface="Times New Roman" panose="02020603050405020304" pitchFamily="18" charset="0"/>
              </a:rPr>
              <a:t>Jean De </a:t>
            </a:r>
            <a:r>
              <a:rPr lang="fr-BE" dirty="0" err="1">
                <a:effectLst/>
                <a:latin typeface="Calibri" panose="020F0502020204030204" pitchFamily="34" charset="0"/>
                <a:ea typeface="Calibri" panose="020F0502020204030204" pitchFamily="34" charset="0"/>
                <a:cs typeface="Times New Roman" panose="02020603050405020304" pitchFamily="18" charset="0"/>
              </a:rPr>
              <a:t>Munck</a:t>
            </a:r>
            <a:r>
              <a:rPr lang="fr-BE" dirty="0">
                <a:effectLst/>
                <a:latin typeface="Calibri" panose="020F0502020204030204" pitchFamily="34" charset="0"/>
                <a:ea typeface="Calibri" panose="020F0502020204030204" pitchFamily="34" charset="0"/>
                <a:cs typeface="Times New Roman" panose="02020603050405020304" pitchFamily="18" charset="0"/>
              </a:rPr>
              <a:t>, Professeur de sociologie à l’</a:t>
            </a:r>
            <a:r>
              <a:rPr lang="fr-BE" dirty="0" err="1">
                <a:effectLst/>
                <a:latin typeface="Calibri" panose="020F0502020204030204" pitchFamily="34" charset="0"/>
                <a:ea typeface="Calibri" panose="020F0502020204030204" pitchFamily="34" charset="0"/>
                <a:cs typeface="Times New Roman" panose="02020603050405020304" pitchFamily="18" charset="0"/>
              </a:rPr>
              <a:t>UCLouvain</a:t>
            </a:r>
            <a:endParaRPr lang="fr-BE"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15h15-15h35 : Laurent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Fastrez</a:t>
            </a:r>
            <a:r>
              <a:rPr lang="fr-BE" sz="1800" dirty="0">
                <a:effectLst/>
                <a:latin typeface="Calibri" panose="020F0502020204030204" pitchFamily="34" charset="0"/>
                <a:ea typeface="Calibri" panose="020F0502020204030204" pitchFamily="34" charset="0"/>
                <a:cs typeface="Times New Roman" panose="02020603050405020304" pitchFamily="18" charset="0"/>
              </a:rPr>
              <a:t> et Emilie Van den Broeck, </a:t>
            </a:r>
            <a:r>
              <a:rPr lang="fr-BE" sz="1800" b="1" dirty="0">
                <a:effectLst/>
                <a:latin typeface="Calibri" panose="020F0502020204030204" pitchFamily="34" charset="0"/>
                <a:ea typeface="Calibri" panose="020F0502020204030204" pitchFamily="34" charset="0"/>
                <a:cs typeface="Times New Roman" panose="02020603050405020304" pitchFamily="18" charset="0"/>
              </a:rPr>
              <a:t>Onze ans d’application de la législation anti-discrimination par le Conseil d’État : quels enseignements ?</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r>
              <a:rPr lang="fr-BE" sz="1800" dirty="0">
                <a:effectLst/>
                <a:latin typeface="Calibri" panose="020F0502020204030204" pitchFamily="34" charset="0"/>
                <a:ea typeface="Calibri" panose="020F0502020204030204" pitchFamily="34" charset="0"/>
                <a:cs typeface="Times New Roman" panose="02020603050405020304" pitchFamily="18" charset="0"/>
              </a:rPr>
              <a:t>Discutant : Sébastien Van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Drooghenbroeck</a:t>
            </a:r>
            <a:r>
              <a:rPr lang="fr-BE" sz="1800" dirty="0">
                <a:effectLst/>
                <a:latin typeface="Calibri" panose="020F0502020204030204" pitchFamily="34" charset="0"/>
                <a:ea typeface="Calibri" panose="020F0502020204030204" pitchFamily="34" charset="0"/>
                <a:cs typeface="Times New Roman" panose="02020603050405020304" pitchFamily="18" charset="0"/>
              </a:rPr>
              <a:t>, Professeur de droit constitutionnel à l’</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UCLouvain</a:t>
            </a:r>
            <a:r>
              <a:rPr lang="fr-BE" sz="1800" dirty="0">
                <a:effectLst/>
                <a:latin typeface="Calibri" panose="020F0502020204030204" pitchFamily="34" charset="0"/>
                <a:ea typeface="Calibri" panose="020F0502020204030204" pitchFamily="34" charset="0"/>
                <a:cs typeface="Times New Roman" panose="02020603050405020304" pitchFamily="18" charset="0"/>
              </a:rPr>
              <a:t> Saint-Louis Bruxelles et assesseur au Conseil d’État </a:t>
            </a:r>
          </a:p>
          <a:p>
            <a:r>
              <a:rPr lang="fr-BE" sz="1800" dirty="0">
                <a:effectLst/>
                <a:latin typeface="Calibri" panose="020F0502020204030204" pitchFamily="34" charset="0"/>
                <a:ea typeface="Calibri" panose="020F0502020204030204" pitchFamily="34" charset="0"/>
                <a:cs typeface="Times New Roman" panose="02020603050405020304" pitchFamily="18" charset="0"/>
              </a:rPr>
              <a:t>16h15-16h30 : Pause-café</a:t>
            </a:r>
          </a:p>
          <a:p>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99545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58EA34-CA40-7C59-AD28-17A71E559349}"/>
              </a:ext>
            </a:extLst>
          </p:cNvPr>
          <p:cNvSpPr>
            <a:spLocks noGrp="1"/>
          </p:cNvSpPr>
          <p:nvPr>
            <p:ph type="title"/>
          </p:nvPr>
        </p:nvSpPr>
        <p:spPr/>
        <p:txBody>
          <a:bodyPr>
            <a:normAutofit/>
          </a:bodyPr>
          <a:lstStyle/>
          <a:p>
            <a:r>
              <a:rPr lang="fr-FR" dirty="0"/>
              <a:t>Programme de la journée </a:t>
            </a:r>
          </a:p>
        </p:txBody>
      </p:sp>
      <p:sp>
        <p:nvSpPr>
          <p:cNvPr id="3" name="Espace réservé du contenu 2">
            <a:extLst>
              <a:ext uri="{FF2B5EF4-FFF2-40B4-BE49-F238E27FC236}">
                <a16:creationId xmlns:a16="http://schemas.microsoft.com/office/drawing/2014/main" id="{C7841084-DFCD-2749-19C0-2AECA5874248}"/>
              </a:ext>
            </a:extLst>
          </p:cNvPr>
          <p:cNvSpPr>
            <a:spLocks noGrp="1"/>
          </p:cNvSpPr>
          <p:nvPr>
            <p:ph idx="1"/>
          </p:nvPr>
        </p:nvSpPr>
        <p:spPr>
          <a:xfrm>
            <a:off x="581192" y="2431227"/>
            <a:ext cx="11029615" cy="3883511"/>
          </a:xfrm>
        </p:spPr>
        <p:txBody>
          <a:bodyPr>
            <a:noAutofit/>
          </a:bodyPr>
          <a:lstStyle/>
          <a:p>
            <a:pPr marL="0" indent="0">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16h30-17h10 : </a:t>
            </a:r>
            <a:r>
              <a:rPr lang="fr-BE" sz="1800" b="1" dirty="0">
                <a:effectLst/>
                <a:latin typeface="Calibri" panose="020F0502020204030204" pitchFamily="34" charset="0"/>
                <a:ea typeface="Calibri" panose="020F0502020204030204" pitchFamily="34" charset="0"/>
                <a:cs typeface="Times New Roman" panose="02020603050405020304" pitchFamily="18" charset="0"/>
              </a:rPr>
              <a:t>Regards extérieurs </a:t>
            </a:r>
            <a:endParaRPr lang="en-BE"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fr-BE" sz="1800" dirty="0">
                <a:effectLst/>
                <a:latin typeface="Calibri" panose="020F0502020204030204" pitchFamily="34" charset="0"/>
                <a:ea typeface="Calibri" panose="020F0502020204030204" pitchFamily="34" charset="0"/>
                <a:cs typeface="Times New Roman" panose="02020603050405020304" pitchFamily="18" charset="0"/>
              </a:rPr>
              <a:t>Emmanuelle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Bribosia</a:t>
            </a:r>
            <a:r>
              <a:rPr lang="fr-BE" sz="1800" dirty="0">
                <a:effectLst/>
                <a:latin typeface="Calibri" panose="020F0502020204030204" pitchFamily="34" charset="0"/>
                <a:ea typeface="Calibri" panose="020F0502020204030204" pitchFamily="34" charset="0"/>
                <a:cs typeface="Times New Roman" panose="02020603050405020304" pitchFamily="18" charset="0"/>
              </a:rPr>
              <a:t>, Juge à la Cour constitutionnelle et Professeure en droit européen et droits fondamentaux à l’ULB, </a:t>
            </a:r>
            <a:r>
              <a:rPr lang="fr-BE" sz="1800" i="1" dirty="0">
                <a:effectLst/>
                <a:latin typeface="Calibri" panose="020F0502020204030204" pitchFamily="34" charset="0"/>
                <a:ea typeface="Calibri" panose="020F0502020204030204" pitchFamily="34" charset="0"/>
                <a:cs typeface="Times New Roman" panose="02020603050405020304" pitchFamily="18" charset="0"/>
              </a:rPr>
              <a:t>Un regard depuis la Cour constitutionnelle</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r>
              <a:rPr lang="fr-BE" sz="1800" dirty="0">
                <a:effectLst/>
                <a:latin typeface="Calibri" panose="020F0502020204030204" pitchFamily="34" charset="0"/>
                <a:ea typeface="Calibri" panose="020F0502020204030204" pitchFamily="34" charset="0"/>
                <a:cs typeface="Times New Roman" panose="02020603050405020304" pitchFamily="18" charset="0"/>
              </a:rPr>
              <a:t>Robin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Medard</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Inghilterra</a:t>
            </a:r>
            <a:r>
              <a:rPr lang="fr-BE" sz="1800" dirty="0">
                <a:effectLst/>
                <a:latin typeface="Calibri" panose="020F0502020204030204" pitchFamily="34" charset="0"/>
                <a:ea typeface="Calibri" panose="020F0502020204030204" pitchFamily="34" charset="0"/>
                <a:cs typeface="Times New Roman" panose="02020603050405020304" pitchFamily="18" charset="0"/>
              </a:rPr>
              <a:t>, Maître de conférences en droit public à l’Université Paris 1 Panthéon-Sorbonne, </a:t>
            </a:r>
            <a:r>
              <a:rPr lang="fr-BE" sz="1800" i="1" dirty="0">
                <a:effectLst/>
                <a:latin typeface="Calibri" panose="020F0502020204030204" pitchFamily="34" charset="0"/>
                <a:ea typeface="Calibri" panose="020F0502020204030204" pitchFamily="34" charset="0"/>
                <a:cs typeface="Times New Roman" panose="02020603050405020304" pitchFamily="18" charset="0"/>
              </a:rPr>
              <a:t>Un regard depuis la France</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Colm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O’Cinneide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Professeur</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Human Rights Law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à</a:t>
            </a:r>
            <a:r>
              <a:rPr lang="en-US" sz="1800" dirty="0">
                <a:effectLst/>
                <a:latin typeface="Calibri" panose="020F0502020204030204" pitchFamily="34" charset="0"/>
                <a:ea typeface="Calibri" panose="020F0502020204030204" pitchFamily="34" charset="0"/>
                <a:cs typeface="Times New Roman" panose="02020603050405020304" pitchFamily="18" charset="0"/>
              </a:rPr>
              <a:t> University College London,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 viewpoint from the United Kingdom</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r>
              <a:rPr lang="fr-BE" sz="1800" dirty="0" err="1">
                <a:effectLst/>
                <a:latin typeface="Calibri" panose="020F0502020204030204" pitchFamily="34" charset="0"/>
                <a:ea typeface="Calibri" panose="020F0502020204030204" pitchFamily="34" charset="0"/>
                <a:cs typeface="Times New Roman" panose="02020603050405020304" pitchFamily="18" charset="0"/>
              </a:rPr>
              <a:t>Dorothea</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Staes</a:t>
            </a:r>
            <a:r>
              <a:rPr lang="fr-BE" sz="1800" dirty="0">
                <a:effectLst/>
                <a:latin typeface="Calibri" panose="020F0502020204030204" pitchFamily="34" charset="0"/>
                <a:ea typeface="Calibri" panose="020F0502020204030204" pitchFamily="34" charset="0"/>
                <a:cs typeface="Times New Roman" panose="02020603050405020304" pitchFamily="18" charset="0"/>
              </a:rPr>
              <a:t>, Commission européenne, DG Justice et Consommateurs, Unité en charge de la non-discrimination : lutte contre le racisme et coordination des questions relatives aux Roms, </a:t>
            </a:r>
            <a:r>
              <a:rPr lang="fr-BE" sz="1800" i="1" dirty="0">
                <a:effectLst/>
                <a:latin typeface="Calibri" panose="020F0502020204030204" pitchFamily="34" charset="0"/>
                <a:ea typeface="Calibri" panose="020F0502020204030204" pitchFamily="34" charset="0"/>
                <a:cs typeface="Times New Roman" panose="02020603050405020304" pitchFamily="18" charset="0"/>
              </a:rPr>
              <a:t>Un regard depuis l’Union européenne</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nl-BE" sz="1800" dirty="0">
                <a:effectLst/>
                <a:latin typeface="Calibri" panose="020F0502020204030204" pitchFamily="34" charset="0"/>
                <a:ea typeface="Calibri" panose="020F0502020204030204" pitchFamily="34" charset="0"/>
                <a:cs typeface="Times New Roman" panose="02020603050405020304" pitchFamily="18" charset="0"/>
              </a:rPr>
              <a:t>17h10-17h20 : Julie Ringelheim &amp; Jogchum Vrielink, </a:t>
            </a:r>
            <a:r>
              <a:rPr lang="nl-BE" sz="1800" b="1" dirty="0">
                <a:effectLst/>
                <a:latin typeface="Calibri" panose="020F0502020204030204" pitchFamily="34" charset="0"/>
                <a:ea typeface="Calibri" panose="020F0502020204030204" pitchFamily="34" charset="0"/>
                <a:cs typeface="Times New Roman" panose="02020603050405020304" pitchFamily="18" charset="0"/>
              </a:rPr>
              <a:t>Conclusions</a:t>
            </a:r>
          </a:p>
          <a:p>
            <a:pPr marL="0" indent="0">
              <a:buNone/>
            </a:pPr>
            <a:endParaRPr lang="en-BE" sz="18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7061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598E3D-3B0F-4C69-CE74-89AC35CC7A1B}"/>
              </a:ext>
            </a:extLst>
          </p:cNvPr>
          <p:cNvSpPr>
            <a:spLocks noGrp="1"/>
          </p:cNvSpPr>
          <p:nvPr>
            <p:ph type="ctrTitle"/>
          </p:nvPr>
        </p:nvSpPr>
        <p:spPr/>
        <p:txBody>
          <a:bodyPr>
            <a:normAutofit fontScale="90000"/>
          </a:bodyPr>
          <a:lstStyle/>
          <a:p>
            <a:r>
              <a:rPr lang="fr-FR" dirty="0" err="1"/>
              <a:t>Iième</a:t>
            </a:r>
            <a:r>
              <a:rPr lang="fr-FR" dirty="0"/>
              <a:t> partie - Comprendre les disparités de taux de succès et les difficultés rencontrées par les plaignants</a:t>
            </a:r>
          </a:p>
        </p:txBody>
      </p:sp>
      <p:sp>
        <p:nvSpPr>
          <p:cNvPr id="3" name="Sous-titre 2">
            <a:extLst>
              <a:ext uri="{FF2B5EF4-FFF2-40B4-BE49-F238E27FC236}">
                <a16:creationId xmlns:a16="http://schemas.microsoft.com/office/drawing/2014/main" id="{0957428D-D79F-3FE5-B2D2-83EC79254B3C}"/>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3301850910"/>
      </p:ext>
    </p:extLst>
  </p:cSld>
  <p:clrMapOvr>
    <a:masterClrMapping/>
  </p:clrMapOvr>
</p:sld>
</file>

<file path=ppt/theme/theme1.xml><?xml version="1.0" encoding="utf-8"?>
<a:theme xmlns:a="http://schemas.openxmlformats.org/drawingml/2006/main" name="Dividende">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Dividende</Template>
  <TotalTime>1096</TotalTime>
  <Words>5274</Words>
  <Application>Microsoft Macintosh PowerPoint</Application>
  <PresentationFormat>Grand écran</PresentationFormat>
  <Paragraphs>438</Paragraphs>
  <Slides>58</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58</vt:i4>
      </vt:variant>
    </vt:vector>
  </HeadingPairs>
  <TitlesOfParts>
    <vt:vector size="66" baseType="lpstr">
      <vt:lpstr>Calibri</vt:lpstr>
      <vt:lpstr>Courier New</vt:lpstr>
      <vt:lpstr>Gill Sans MT</vt:lpstr>
      <vt:lpstr>Lato-Regular</vt:lpstr>
      <vt:lpstr>Times New Roman</vt:lpstr>
      <vt:lpstr>Wingdings</vt:lpstr>
      <vt:lpstr>Wingdings 2</vt:lpstr>
      <vt:lpstr>Dividende</vt:lpstr>
      <vt:lpstr>Combattre la discrimination par le recours en justice : l’expérience belge en question</vt:lpstr>
      <vt:lpstr>Équipe et financement</vt:lpstr>
      <vt:lpstr>Contexte de la recherche</vt:lpstr>
      <vt:lpstr>Objectifs de la recherche </vt:lpstr>
      <vt:lpstr>Etapes de la recherche</vt:lpstr>
      <vt:lpstr>Programme de la journée </vt:lpstr>
      <vt:lpstr>Programme de la journée </vt:lpstr>
      <vt:lpstr>Programme de la journée </vt:lpstr>
      <vt:lpstr>Iième partie - Comprendre les disparités de taux de succès et les difficultés rencontrées par les plaignants</vt:lpstr>
      <vt:lpstr>Comprendre les disparités de taux de succès et les difficultés rencontrées par les plaignants</vt:lpstr>
      <vt:lpstr>3 ensembles de facteurs explicatifs</vt:lpstr>
      <vt:lpstr>I. l’impact des caractéristiques du litige</vt:lpstr>
      <vt:lpstr>I. L’impact des caractéristiques du litige </vt:lpstr>
      <vt:lpstr>L’Enjeu de la preuve</vt:lpstr>
      <vt:lpstr>L’Enjeu de la preuve</vt:lpstr>
      <vt:lpstr>L’Enjeu de la preuve</vt:lpstr>
      <vt:lpstr>L’Enjeu de la preuve</vt:lpstr>
      <vt:lpstr>L’Enjeu de la preuve</vt:lpstr>
      <vt:lpstr>Interaction entre critère protégé et type de preuve  (jurisprudence juridictions du travail – 2015-2019)</vt:lpstr>
      <vt:lpstr>Interaction entre critère protégé et type de preuve</vt:lpstr>
      <vt:lpstr>Interaction entre critère protégé et type de preuve</vt:lpstr>
      <vt:lpstr>Interaction entre critère protégé et type de preuve</vt:lpstr>
      <vt:lpstr>Interaction entre objet du litige et type de preuve</vt:lpstr>
      <vt:lpstr>Interaction entre objet du litige et type de preuve</vt:lpstr>
      <vt:lpstr>Interaction entre objet du litige et type de preuve</vt:lpstr>
      <vt:lpstr>Impact de la participation d’un « organisme égalité » à l’instance</vt:lpstr>
      <vt:lpstr>Impact de la participation d’un « organisme égalité » à l’instance</vt:lpstr>
      <vt:lpstr>L’impact des caractéristiques du litige : conclusion</vt:lpstr>
      <vt:lpstr>L’impact des caractéristiques du litige : conclusion</vt:lpstr>
      <vt:lpstr>II. L’impact du droit</vt:lpstr>
      <vt:lpstr>II. L’impact du droit</vt:lpstr>
      <vt:lpstr>II. L’impact des normes relatives à la preuve</vt:lpstr>
      <vt:lpstr>II. L’impact des normes relatives à la preuve</vt:lpstr>
      <vt:lpstr>II. L’impact de la définition des motifs de justification</vt:lpstr>
      <vt:lpstr>II. L’impact de la définition des motifs de justification</vt:lpstr>
      <vt:lpstr>II. L’impact de la jurisprudence de la CJUE</vt:lpstr>
      <vt:lpstr>II. L’impact de la jurisprudence de la CJUE</vt:lpstr>
      <vt:lpstr>II. L’impact de la jurisprudence de la CJUE</vt:lpstr>
      <vt:lpstr>II. L’impact du droit : récapitulatif</vt:lpstr>
      <vt:lpstr>III. L’impact du juge</vt:lpstr>
      <vt:lpstr>III. L’impact du juge</vt:lpstr>
      <vt:lpstr>III. L’impact du juge</vt:lpstr>
      <vt:lpstr>1. Le partage de la charge de la preuve : une question de « justice probatoire » ?</vt:lpstr>
      <vt:lpstr>La preuve par présomption : une jurisprudence divisée </vt:lpstr>
      <vt:lpstr>La chronologie des faits comme mode de preuve</vt:lpstr>
      <vt:lpstr>Les données statistiques comme mode de preuve</vt:lpstr>
      <vt:lpstr>Les données statistiques comme mode de preuve</vt:lpstr>
      <vt:lpstr>Les données statistiques comme mode de preuve</vt:lpstr>
      <vt:lpstr>2. La discrimination indirecte </vt:lpstr>
      <vt:lpstr>2. La discrimination indirecte </vt:lpstr>
      <vt:lpstr>2. La discrimination indirecte </vt:lpstr>
      <vt:lpstr>2. La discrimination indirecte </vt:lpstr>
      <vt:lpstr>3. Le licenciement en raison d’absences répétées pour motif médical</vt:lpstr>
      <vt:lpstr>3. Le licenciement en raison d’absences répétées pour motif médical</vt:lpstr>
      <vt:lpstr>3. Le licenciement en raison d’absences répétées pour motif médical</vt:lpstr>
      <vt:lpstr>3. Le licenciement en raison d’absences répétées pour motif médical</vt:lpstr>
      <vt:lpstr>3. Le licenciement en raison d’absences répétées pour motif médical</vt:lpstr>
      <vt:lpstr>L’impact du juge : 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Combattre la discrimination par le recours en justice : </dc:title>
  <dc:creator>Julie Ringelheim</dc:creator>
  <cp:lastModifiedBy>Julie Ringelheim</cp:lastModifiedBy>
  <cp:revision>102</cp:revision>
  <dcterms:created xsi:type="dcterms:W3CDTF">2024-05-21T12:45:49Z</dcterms:created>
  <dcterms:modified xsi:type="dcterms:W3CDTF">2024-05-24T06:29:27Z</dcterms:modified>
</cp:coreProperties>
</file>