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61" r:id="rId6"/>
    <p:sldId id="259" r:id="rId7"/>
    <p:sldId id="262" r:id="rId8"/>
    <p:sldId id="263" r:id="rId9"/>
    <p:sldId id="264" r:id="rId10"/>
    <p:sldId id="265" r:id="rId11"/>
    <p:sldId id="266" r:id="rId12"/>
    <p:sldId id="267" r:id="rId13"/>
    <p:sldId id="268" r:id="rId14"/>
    <p:sldId id="279" r:id="rId15"/>
    <p:sldId id="269" r:id="rId16"/>
    <p:sldId id="270" r:id="rId17"/>
    <p:sldId id="271" r:id="rId18"/>
    <p:sldId id="272" r:id="rId19"/>
    <p:sldId id="273" r:id="rId20"/>
    <p:sldId id="274" r:id="rId21"/>
    <p:sldId id="275" r:id="rId22"/>
    <p:sldId id="276" r:id="rId23"/>
    <p:sldId id="277" r:id="rId24"/>
    <p:sldId id="278" r:id="rId25"/>
    <p:sldId id="280" r:id="rId26"/>
    <p:sldId id="281" r:id="rId27"/>
    <p:sldId id="282" r:id="rId28"/>
    <p:sldId id="283" r:id="rId29"/>
    <p:sldId id="284" r:id="rId30"/>
    <p:sldId id="287" r:id="rId31"/>
    <p:sldId id="285" r:id="rId32"/>
    <p:sldId id="286" r:id="rId33"/>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fr-FR"/>
              <a:t>Modifiez le style du titre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46C117F-5CCF-4837-BE5F-2B92066CAFAF}" type="datetimeFigureOut">
              <a:rPr lang="en-US" dirty="0"/>
              <a:t>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84EB90BD-B6CE-46B7-997F-7313B992CCDC}" type="datetimeFigureOut">
              <a:rPr lang="en-US" dirty="0"/>
              <a:t>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fr-FR"/>
              <a:t>Modifiez le style du titre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DB9D11F-B188-461D-B23F-39381795C052}" type="datetimeFigureOut">
              <a:rPr lang="en-US" dirty="0"/>
              <a:t>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52E6D8D9-55A2-4063-B0F3-121F44549695}" type="datetimeFigureOut">
              <a:rPr lang="en-US" dirty="0"/>
              <a:t>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fr-FR"/>
              <a:t>Modifiez le style du titre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3" name="Date Placeholder 2"/>
          <p:cNvSpPr>
            <a:spLocks noGrp="1"/>
          </p:cNvSpPr>
          <p:nvPr>
            <p:ph type="dt" sz="half" idx="10"/>
          </p:nvPr>
        </p:nvSpPr>
        <p:spPr/>
        <p:txBody>
          <a:bodyPr/>
          <a:lstStyle/>
          <a:p>
            <a:fld id="{D4B24536-994D-4021-A283-9F449C0DB509}" type="datetimeFigureOut">
              <a:rPr lang="en-US" dirty="0"/>
              <a:t>2/8/2023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fr-FR"/>
              <a:t>Modifiez le style du titre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3" name="Date Placeholder 2"/>
          <p:cNvSpPr>
            <a:spLocks noGrp="1"/>
          </p:cNvSpPr>
          <p:nvPr>
            <p:ph type="dt" sz="half" idx="10"/>
          </p:nvPr>
        </p:nvSpPr>
        <p:spPr/>
        <p:txBody>
          <a:bodyPr/>
          <a:lstStyle/>
          <a:p>
            <a:fld id="{3CBBBB78-C96F-47B7-AB17-D852CA960AC9}" type="datetimeFigureOut">
              <a:rPr lang="en-US" dirty="0"/>
              <a:t>2/8/2023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2/8/2023</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fr-FR"/>
              <a:t>Modifiez le style du titre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dirty="0"/>
              <a:t>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fr-FR"/>
              <a:t>Modifiez le style du titre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80322" y="3030008"/>
            <a:ext cx="4698355" cy="2906179"/>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594123" y="3030008"/>
            <a:ext cx="4700059" cy="2906179"/>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2/8/2023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2/8/2023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2/8/2023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dirty="0"/>
              <a:t>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fr-FR"/>
              <a:t>Modifiez le style du titre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dirty="0"/>
              <a:t>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2/8/2023</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myria.be/files/MYRIA_2022_Protection_internationale.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cgra-cgvs.advocate@ibz.fgov.be" TargetMode="External"/><Relationship Id="rId2" Type="http://schemas.openxmlformats.org/officeDocument/2006/relationships/hyperlink" Target="mailto:publiciteadministration@ibz.fgov.b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7.xml"/><Relationship Id="rId4" Type="http://schemas.openxmlformats.org/officeDocument/2006/relationships/image" Target="../media/image8.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s://justice.belgium.be/fr/spf_justice/evenements/tables_rondes_surpopulation_carceral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justice.belgium.be/fr/spf_justice/evenements/tables_rondes_surpopulation_carceral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dofi.ibz.be/fr"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BF99B0-64F7-422A-B845-81FFB1DA3599}"/>
              </a:ext>
            </a:extLst>
          </p:cNvPr>
          <p:cNvSpPr>
            <a:spLocks noGrp="1"/>
          </p:cNvSpPr>
          <p:nvPr>
            <p:ph type="ctrTitle"/>
          </p:nvPr>
        </p:nvSpPr>
        <p:spPr>
          <a:xfrm>
            <a:off x="680322" y="2733709"/>
            <a:ext cx="8144134" cy="1373070"/>
          </a:xfrm>
        </p:spPr>
        <p:txBody>
          <a:bodyPr/>
          <a:lstStyle/>
          <a:p>
            <a:r>
              <a:rPr lang="fr-BE" sz="4400" dirty="0"/>
              <a:t>Le droit des étrangers et l’internement,  regards croisés </a:t>
            </a:r>
          </a:p>
        </p:txBody>
      </p:sp>
      <p:sp>
        <p:nvSpPr>
          <p:cNvPr id="3" name="Sous-titre 2">
            <a:extLst>
              <a:ext uri="{FF2B5EF4-FFF2-40B4-BE49-F238E27FC236}">
                <a16:creationId xmlns:a16="http://schemas.microsoft.com/office/drawing/2014/main" id="{350114A9-EBB4-4F01-B42C-145744E11462}"/>
              </a:ext>
            </a:extLst>
          </p:cNvPr>
          <p:cNvSpPr>
            <a:spLocks noGrp="1"/>
          </p:cNvSpPr>
          <p:nvPr>
            <p:ph type="subTitle" idx="1"/>
          </p:nvPr>
        </p:nvSpPr>
        <p:spPr/>
        <p:txBody>
          <a:bodyPr/>
          <a:lstStyle/>
          <a:p>
            <a:r>
              <a:rPr lang="fr-BE" dirty="0"/>
              <a:t>Formation 9 et 10 février 2023 </a:t>
            </a:r>
          </a:p>
          <a:p>
            <a:r>
              <a:rPr lang="fr-BE" dirty="0"/>
              <a:t> </a:t>
            </a:r>
          </a:p>
        </p:txBody>
      </p:sp>
    </p:spTree>
    <p:extLst>
      <p:ext uri="{BB962C8B-B14F-4D97-AF65-F5344CB8AC3E}">
        <p14:creationId xmlns:p14="http://schemas.microsoft.com/office/powerpoint/2010/main" val="35003838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66FA37-ECE1-4B84-89C5-42872AE71D64}"/>
              </a:ext>
            </a:extLst>
          </p:cNvPr>
          <p:cNvSpPr>
            <a:spLocks noGrp="1"/>
          </p:cNvSpPr>
          <p:nvPr>
            <p:ph type="title"/>
          </p:nvPr>
        </p:nvSpPr>
        <p:spPr/>
        <p:txBody>
          <a:bodyPr/>
          <a:lstStyle/>
          <a:p>
            <a:r>
              <a:rPr lang="fr-BE" dirty="0"/>
              <a:t>1.2. Les acteurs du droit des étrangers </a:t>
            </a:r>
            <a:br>
              <a:rPr lang="fr-BE" dirty="0"/>
            </a:br>
            <a:r>
              <a:rPr lang="fr-BE" sz="2800" dirty="0"/>
              <a:t>Le CGRA </a:t>
            </a:r>
            <a:endParaRPr lang="fr-BE" dirty="0"/>
          </a:p>
        </p:txBody>
      </p:sp>
      <p:sp>
        <p:nvSpPr>
          <p:cNvPr id="3" name="Espace réservé du contenu 2">
            <a:extLst>
              <a:ext uri="{FF2B5EF4-FFF2-40B4-BE49-F238E27FC236}">
                <a16:creationId xmlns:a16="http://schemas.microsoft.com/office/drawing/2014/main" id="{6078C7D6-B271-4A73-BEBC-F8472F0359DE}"/>
              </a:ext>
            </a:extLst>
          </p:cNvPr>
          <p:cNvSpPr>
            <a:spLocks noGrp="1"/>
          </p:cNvSpPr>
          <p:nvPr>
            <p:ph idx="1"/>
          </p:nvPr>
        </p:nvSpPr>
        <p:spPr/>
        <p:txBody>
          <a:bodyPr>
            <a:normAutofit fontScale="85000" lnSpcReduction="10000"/>
          </a:bodyPr>
          <a:lstStyle/>
          <a:p>
            <a:r>
              <a:rPr lang="fr-BE" dirty="0"/>
              <a:t>CGRA est « créé auprès du ministre » et sous la tutelle du </a:t>
            </a:r>
            <a:r>
              <a:rPr lang="fr-FR" dirty="0"/>
              <a:t>Secrétaire d'Etat à l'Asile et la Migration</a:t>
            </a:r>
          </a:p>
          <a:p>
            <a:r>
              <a:rPr lang="fr-FR" dirty="0"/>
              <a:t>Loi consacre son indépendance et son impartialité : « le Commissaire général et ses adjoints prennent leurs décisions et émettent leurs avis en toute indépendance »</a:t>
            </a:r>
          </a:p>
          <a:p>
            <a:r>
              <a:rPr lang="fr-FR" dirty="0"/>
              <a:t>En pratique: on constate une influence du contexte politique et social sur les orientations adoptées par le CGRA</a:t>
            </a:r>
          </a:p>
          <a:p>
            <a:r>
              <a:rPr lang="fr-BE" dirty="0"/>
              <a:t>En pratique: </a:t>
            </a:r>
            <a:r>
              <a:rPr lang="fr-FR" dirty="0"/>
              <a:t>Fin mars 2022, la charge de travail du CGRA était de plus de 16.400 dossiers, ce qui représente un arriéré de plus de 12.200 dossiers (sur base d’une « charge de travail normale » de 4.200 dossiers). En février 2020, avant la pandémie, cet arriéré était de 7.720 dossiers (Source: </a:t>
            </a:r>
            <a:r>
              <a:rPr lang="fr-FR" dirty="0" err="1"/>
              <a:t>Myria</a:t>
            </a:r>
            <a:r>
              <a:rPr lang="fr-FR" dirty="0"/>
              <a:t>, </a:t>
            </a:r>
            <a:r>
              <a:rPr lang="fr-FR" dirty="0">
                <a:hlinkClick r:id="rId2"/>
              </a:rPr>
              <a:t>https://www.myria.be/files/MYRIA_2022_Protection_internationale.pdf</a:t>
            </a:r>
            <a:r>
              <a:rPr lang="fr-FR" dirty="0"/>
              <a:t> )</a:t>
            </a:r>
            <a:endParaRPr lang="fr-BE" dirty="0"/>
          </a:p>
        </p:txBody>
      </p:sp>
    </p:spTree>
    <p:extLst>
      <p:ext uri="{BB962C8B-B14F-4D97-AF65-F5344CB8AC3E}">
        <p14:creationId xmlns:p14="http://schemas.microsoft.com/office/powerpoint/2010/main" val="1085536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35ACD3-62AC-4492-B8BB-D1196DADD759}"/>
              </a:ext>
            </a:extLst>
          </p:cNvPr>
          <p:cNvSpPr>
            <a:spLocks noGrp="1"/>
          </p:cNvSpPr>
          <p:nvPr>
            <p:ph type="title"/>
          </p:nvPr>
        </p:nvSpPr>
        <p:spPr/>
        <p:txBody>
          <a:bodyPr/>
          <a:lstStyle/>
          <a:p>
            <a:r>
              <a:rPr lang="fr-BE" dirty="0"/>
              <a:t>1.2. Les acteurs du droit des étrangers </a:t>
            </a:r>
            <a:br>
              <a:rPr lang="fr-BE" dirty="0"/>
            </a:br>
            <a:r>
              <a:rPr lang="fr-BE" sz="2800" dirty="0"/>
              <a:t>Le Conseil du contentieux des étrangers</a:t>
            </a:r>
            <a:endParaRPr lang="fr-BE" dirty="0"/>
          </a:p>
        </p:txBody>
      </p:sp>
      <p:sp>
        <p:nvSpPr>
          <p:cNvPr id="3" name="Espace réservé du contenu 2">
            <a:extLst>
              <a:ext uri="{FF2B5EF4-FFF2-40B4-BE49-F238E27FC236}">
                <a16:creationId xmlns:a16="http://schemas.microsoft.com/office/drawing/2014/main" id="{7EBC4656-3B9A-43B4-9AB3-F61B8F10F347}"/>
              </a:ext>
            </a:extLst>
          </p:cNvPr>
          <p:cNvSpPr>
            <a:spLocks noGrp="1"/>
          </p:cNvSpPr>
          <p:nvPr>
            <p:ph idx="1"/>
          </p:nvPr>
        </p:nvSpPr>
        <p:spPr/>
        <p:txBody>
          <a:bodyPr/>
          <a:lstStyle/>
          <a:p>
            <a:pPr>
              <a:buFont typeface="Wingdings" panose="05000000000000000000" pitchFamily="2" charset="2"/>
              <a:buChar char="Ø"/>
            </a:pPr>
            <a:r>
              <a:rPr lang="fr-BE" dirty="0"/>
              <a:t>Le Conseil du contentieux des étrangers </a:t>
            </a:r>
          </a:p>
          <a:p>
            <a:pPr marL="0" indent="0">
              <a:buNone/>
            </a:pPr>
            <a:r>
              <a:rPr lang="fr-BE" b="1" dirty="0"/>
              <a:t>Juridiction </a:t>
            </a:r>
            <a:r>
              <a:rPr lang="fr-BE" dirty="0"/>
              <a:t>(=/ CGRA et OE) administrative seule compétente pour connaître des recours introduits à l’encontre de décisions individuelles prises en application des lois sur l’accès au territoire, le séjour, l’établissement et l’éloignement des étrangers </a:t>
            </a:r>
          </a:p>
          <a:p>
            <a:pPr marL="0" indent="0">
              <a:buNone/>
            </a:pPr>
            <a:endParaRPr lang="fr-BE" dirty="0"/>
          </a:p>
          <a:p>
            <a:pPr marL="0" indent="0">
              <a:buNone/>
            </a:pPr>
            <a:r>
              <a:rPr lang="fr-BE" b="1" dirty="0"/>
              <a:t>Double compétence : </a:t>
            </a:r>
            <a:r>
              <a:rPr lang="fr-BE" dirty="0"/>
              <a:t>peut statuer en PLEIN CONTENTIEUX ou en ANNULATION selon la matière </a:t>
            </a:r>
            <a:endParaRPr lang="fr-BE" b="1" dirty="0"/>
          </a:p>
        </p:txBody>
      </p:sp>
    </p:spTree>
    <p:extLst>
      <p:ext uri="{BB962C8B-B14F-4D97-AF65-F5344CB8AC3E}">
        <p14:creationId xmlns:p14="http://schemas.microsoft.com/office/powerpoint/2010/main" val="3422159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66DB81-4756-4786-9172-80A9774BB966}"/>
              </a:ext>
            </a:extLst>
          </p:cNvPr>
          <p:cNvSpPr>
            <a:spLocks noGrp="1"/>
          </p:cNvSpPr>
          <p:nvPr>
            <p:ph type="title"/>
          </p:nvPr>
        </p:nvSpPr>
        <p:spPr/>
        <p:txBody>
          <a:bodyPr/>
          <a:lstStyle/>
          <a:p>
            <a:r>
              <a:rPr lang="fr-BE" dirty="0"/>
              <a:t>1.2. Les acteurs du droit des étrangers</a:t>
            </a:r>
            <a:br>
              <a:rPr lang="fr-BE" dirty="0"/>
            </a:br>
            <a:r>
              <a:rPr lang="fr-BE" sz="2800" dirty="0"/>
              <a:t>Le Conseil du contentieux des étrangers</a:t>
            </a:r>
            <a:endParaRPr lang="fr-BE" dirty="0"/>
          </a:p>
        </p:txBody>
      </p:sp>
      <p:sp>
        <p:nvSpPr>
          <p:cNvPr id="3" name="Espace réservé du contenu 2">
            <a:extLst>
              <a:ext uri="{FF2B5EF4-FFF2-40B4-BE49-F238E27FC236}">
                <a16:creationId xmlns:a16="http://schemas.microsoft.com/office/drawing/2014/main" id="{9F17936F-E881-4B19-ACD5-948A26A9FF10}"/>
              </a:ext>
            </a:extLst>
          </p:cNvPr>
          <p:cNvSpPr>
            <a:spLocks noGrp="1"/>
          </p:cNvSpPr>
          <p:nvPr>
            <p:ph idx="1"/>
          </p:nvPr>
        </p:nvSpPr>
        <p:spPr>
          <a:xfrm>
            <a:off x="680321" y="2336873"/>
            <a:ext cx="9613861" cy="3599316"/>
          </a:xfrm>
        </p:spPr>
        <p:txBody>
          <a:bodyPr>
            <a:normAutofit fontScale="92500" lnSpcReduction="10000"/>
          </a:bodyPr>
          <a:lstStyle/>
          <a:p>
            <a:r>
              <a:rPr lang="fr-BE" dirty="0"/>
              <a:t>En PLEIN CONTENTIEUX: uniquement en ce qui concerne les procédures en matière de protection internationale (contre décisions du CGRA) </a:t>
            </a:r>
          </a:p>
          <a:p>
            <a:pPr lvl="1">
              <a:buFont typeface="Wingdings" panose="05000000000000000000" pitchFamily="2" charset="2"/>
              <a:buChar char="v"/>
            </a:pPr>
            <a:r>
              <a:rPr lang="fr-BE" dirty="0"/>
              <a:t>	Rejet du recours</a:t>
            </a:r>
          </a:p>
          <a:p>
            <a:pPr lvl="1">
              <a:buFont typeface="Wingdings" panose="05000000000000000000" pitchFamily="2" charset="2"/>
              <a:buChar char="v"/>
            </a:pPr>
            <a:r>
              <a:rPr lang="fr-BE" dirty="0"/>
              <a:t>   Annulation =&gt; renvoi du dossier au CGRA pour un nouvel examen </a:t>
            </a:r>
          </a:p>
          <a:p>
            <a:pPr lvl="1">
              <a:buFont typeface="Wingdings" panose="05000000000000000000" pitchFamily="2" charset="2"/>
              <a:buChar char="v"/>
            </a:pPr>
            <a:r>
              <a:rPr lang="fr-BE" dirty="0"/>
              <a:t>   Reconnaissance de la qualité de réfugié ou de la protection subsidiaire </a:t>
            </a:r>
          </a:p>
          <a:p>
            <a:pPr marL="457200" lvl="1" indent="0">
              <a:buNone/>
            </a:pPr>
            <a:endParaRPr lang="fr-BE" dirty="0"/>
          </a:p>
          <a:p>
            <a:r>
              <a:rPr lang="fr-BE" dirty="0"/>
              <a:t>En ANNULATION : CCE assure un contrôle de légalité pour toutes les autres procédures (séjour, compétence de l’Office des étrangers ) = ne peut pas prendre de décision à la place de l’administration !</a:t>
            </a:r>
          </a:p>
          <a:p>
            <a:pPr lvl="1">
              <a:buFont typeface="Wingdings" panose="05000000000000000000" pitchFamily="2" charset="2"/>
              <a:buChar char="v"/>
            </a:pPr>
            <a:r>
              <a:rPr lang="fr-BE" dirty="0"/>
              <a:t>   Rejet du recours </a:t>
            </a:r>
          </a:p>
          <a:p>
            <a:pPr lvl="1">
              <a:buFont typeface="Wingdings" panose="05000000000000000000" pitchFamily="2" charset="2"/>
              <a:buChar char="v"/>
            </a:pPr>
            <a:r>
              <a:rPr lang="fr-BE" dirty="0"/>
              <a:t>   Annulation =&gt; renvoi du dossier vers l’Office des étrangers (problème du « ping-pong » 9ter)</a:t>
            </a:r>
          </a:p>
          <a:p>
            <a:endParaRPr lang="fr-BE" dirty="0"/>
          </a:p>
        </p:txBody>
      </p:sp>
    </p:spTree>
    <p:extLst>
      <p:ext uri="{BB962C8B-B14F-4D97-AF65-F5344CB8AC3E}">
        <p14:creationId xmlns:p14="http://schemas.microsoft.com/office/powerpoint/2010/main" val="1027772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351E6D-AB4C-4544-9822-2DDA89615166}"/>
              </a:ext>
            </a:extLst>
          </p:cNvPr>
          <p:cNvSpPr>
            <a:spLocks noGrp="1"/>
          </p:cNvSpPr>
          <p:nvPr>
            <p:ph type="title"/>
          </p:nvPr>
        </p:nvSpPr>
        <p:spPr/>
        <p:txBody>
          <a:bodyPr/>
          <a:lstStyle/>
          <a:p>
            <a:r>
              <a:rPr lang="fr-BE" dirty="0"/>
              <a:t>1.2. Les acteurs du droit des étrangers</a:t>
            </a:r>
            <a:br>
              <a:rPr lang="fr-BE" dirty="0"/>
            </a:br>
            <a:r>
              <a:rPr lang="fr-BE" sz="2800" dirty="0"/>
              <a:t>Le Conseil d’Etat et juridictions d’instruction</a:t>
            </a:r>
            <a:endParaRPr lang="fr-BE" dirty="0"/>
          </a:p>
        </p:txBody>
      </p:sp>
      <p:sp>
        <p:nvSpPr>
          <p:cNvPr id="3" name="Espace réservé du contenu 2">
            <a:extLst>
              <a:ext uri="{FF2B5EF4-FFF2-40B4-BE49-F238E27FC236}">
                <a16:creationId xmlns:a16="http://schemas.microsoft.com/office/drawing/2014/main" id="{3857B83C-8507-4B38-84B9-7F59F4659390}"/>
              </a:ext>
            </a:extLst>
          </p:cNvPr>
          <p:cNvSpPr>
            <a:spLocks noGrp="1"/>
          </p:cNvSpPr>
          <p:nvPr>
            <p:ph idx="1"/>
          </p:nvPr>
        </p:nvSpPr>
        <p:spPr/>
        <p:txBody>
          <a:bodyPr/>
          <a:lstStyle/>
          <a:p>
            <a:pPr>
              <a:buFont typeface="Wingdings" panose="05000000000000000000" pitchFamily="2" charset="2"/>
              <a:buChar char="Ø"/>
            </a:pPr>
            <a:r>
              <a:rPr lang="fr-BE" dirty="0"/>
              <a:t> Le </a:t>
            </a:r>
            <a:r>
              <a:rPr lang="fr-BE" b="1" dirty="0"/>
              <a:t>Conseil d’Etat </a:t>
            </a:r>
          </a:p>
          <a:p>
            <a:r>
              <a:rPr lang="fr-BE" dirty="0"/>
              <a:t>Statue en cassation administrative = ultime recours </a:t>
            </a:r>
          </a:p>
          <a:p>
            <a:r>
              <a:rPr lang="fr-BE" dirty="0"/>
              <a:t>Vérifie la légalité des décisions du CCE =&gt; TRÈS technique </a:t>
            </a:r>
          </a:p>
          <a:p>
            <a:pPr>
              <a:buFont typeface="Wingdings" panose="05000000000000000000" pitchFamily="2" charset="2"/>
              <a:buChar char="Ø"/>
            </a:pPr>
            <a:r>
              <a:rPr lang="fr-BE" dirty="0"/>
              <a:t> Acteur à la marge mais parfois essentiel: </a:t>
            </a:r>
            <a:r>
              <a:rPr lang="fr-BE" b="1" dirty="0"/>
              <a:t>juridictions d’instruction </a:t>
            </a:r>
            <a:r>
              <a:rPr lang="fr-BE" dirty="0"/>
              <a:t>(CC, CMA =&gt; juridictions pénales) : compétentes pour contrôler la légalité de la détention administrative des étrangers – le CCE n’est PAS compétent </a:t>
            </a:r>
          </a:p>
          <a:p>
            <a:pPr marL="0" indent="0">
              <a:buNone/>
            </a:pPr>
            <a:r>
              <a:rPr lang="fr-BE" dirty="0"/>
              <a:t>	Problème: juridictions d’instruction peu familiarisées avec la 	matière </a:t>
            </a:r>
          </a:p>
          <a:p>
            <a:pPr marL="0" indent="0">
              <a:buNone/>
            </a:pPr>
            <a:endParaRPr lang="fr-BE" dirty="0"/>
          </a:p>
          <a:p>
            <a:pPr>
              <a:buFont typeface="Wingdings" panose="05000000000000000000" pitchFamily="2" charset="2"/>
              <a:buChar char="Ø"/>
            </a:pPr>
            <a:endParaRPr lang="fr-BE" dirty="0"/>
          </a:p>
          <a:p>
            <a:pPr marL="0" indent="0">
              <a:buNone/>
            </a:pPr>
            <a:endParaRPr lang="fr-BE" dirty="0"/>
          </a:p>
        </p:txBody>
      </p:sp>
    </p:spTree>
    <p:extLst>
      <p:ext uri="{BB962C8B-B14F-4D97-AF65-F5344CB8AC3E}">
        <p14:creationId xmlns:p14="http://schemas.microsoft.com/office/powerpoint/2010/main" val="1164226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30D916-3D23-482F-A23D-F0493A2561CF}"/>
              </a:ext>
            </a:extLst>
          </p:cNvPr>
          <p:cNvSpPr>
            <a:spLocks noGrp="1"/>
          </p:cNvSpPr>
          <p:nvPr>
            <p:ph type="title"/>
          </p:nvPr>
        </p:nvSpPr>
        <p:spPr/>
        <p:txBody>
          <a:bodyPr/>
          <a:lstStyle/>
          <a:p>
            <a:r>
              <a:rPr lang="fr-BE" dirty="0"/>
              <a:t>1.2. Les acteurs du droit des étrangers</a:t>
            </a:r>
            <a:br>
              <a:rPr lang="fr-BE" dirty="0"/>
            </a:br>
            <a:r>
              <a:rPr lang="fr-BE" sz="2800" dirty="0"/>
              <a:t>Accueil et aide sociale</a:t>
            </a:r>
            <a:endParaRPr lang="fr-BE" dirty="0"/>
          </a:p>
        </p:txBody>
      </p:sp>
      <p:sp>
        <p:nvSpPr>
          <p:cNvPr id="3" name="Espace réservé du contenu 2">
            <a:extLst>
              <a:ext uri="{FF2B5EF4-FFF2-40B4-BE49-F238E27FC236}">
                <a16:creationId xmlns:a16="http://schemas.microsoft.com/office/drawing/2014/main" id="{C6D0F143-3BC4-4BBD-BA9E-58596AFC1BED}"/>
              </a:ext>
            </a:extLst>
          </p:cNvPr>
          <p:cNvSpPr>
            <a:spLocks noGrp="1"/>
          </p:cNvSpPr>
          <p:nvPr>
            <p:ph idx="1"/>
          </p:nvPr>
        </p:nvSpPr>
        <p:spPr/>
        <p:txBody>
          <a:bodyPr/>
          <a:lstStyle/>
          <a:p>
            <a:pPr>
              <a:buFont typeface="Wingdings" panose="05000000000000000000" pitchFamily="2" charset="2"/>
              <a:buChar char="Ø"/>
            </a:pPr>
            <a:r>
              <a:rPr lang="fr-BE" dirty="0"/>
              <a:t>Procédures connexes au statut administratif de l’étranger :</a:t>
            </a:r>
          </a:p>
          <a:p>
            <a:pPr>
              <a:buFont typeface="Wingdings" panose="05000000000000000000" pitchFamily="2" charset="2"/>
              <a:buChar char="§"/>
            </a:pPr>
            <a:r>
              <a:rPr lang="fr-BE" dirty="0"/>
              <a:t>CPAS : demandes d’aide sociale – possible dans certains cas </a:t>
            </a:r>
          </a:p>
          <a:p>
            <a:pPr>
              <a:buFont typeface="Wingdings" panose="05000000000000000000" pitchFamily="2" charset="2"/>
              <a:buChar char="§"/>
            </a:pPr>
            <a:r>
              <a:rPr lang="fr-BE" dirty="0"/>
              <a:t>Agence </a:t>
            </a:r>
            <a:r>
              <a:rPr lang="fr-BE" dirty="0" err="1"/>
              <a:t>Fedasil</a:t>
            </a:r>
            <a:r>
              <a:rPr lang="fr-BE" dirty="0"/>
              <a:t> : droit à l’accueil des demandeurs de protection international (institution en crise)</a:t>
            </a:r>
          </a:p>
          <a:p>
            <a:pPr>
              <a:buFont typeface="Wingdings" panose="05000000000000000000" pitchFamily="2" charset="2"/>
              <a:buChar char="§"/>
            </a:pPr>
            <a:r>
              <a:rPr lang="fr-BE" dirty="0"/>
              <a:t>Tribunaux du travail et Cour du travail : instances de recours contre les décisions du CPAS et de l’Agence </a:t>
            </a:r>
            <a:r>
              <a:rPr lang="fr-BE" dirty="0" err="1"/>
              <a:t>Fedasil</a:t>
            </a:r>
            <a:r>
              <a:rPr lang="fr-BE" dirty="0"/>
              <a:t> </a:t>
            </a:r>
          </a:p>
        </p:txBody>
      </p:sp>
    </p:spTree>
    <p:extLst>
      <p:ext uri="{BB962C8B-B14F-4D97-AF65-F5344CB8AC3E}">
        <p14:creationId xmlns:p14="http://schemas.microsoft.com/office/powerpoint/2010/main" val="1078045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5471C2-F7F8-4F1C-AD85-7A5414C03941}"/>
              </a:ext>
            </a:extLst>
          </p:cNvPr>
          <p:cNvSpPr>
            <a:spLocks noGrp="1"/>
          </p:cNvSpPr>
          <p:nvPr>
            <p:ph type="title"/>
          </p:nvPr>
        </p:nvSpPr>
        <p:spPr/>
        <p:txBody>
          <a:bodyPr/>
          <a:lstStyle/>
          <a:p>
            <a:r>
              <a:rPr lang="fr-BE" dirty="0"/>
              <a:t>1.3. Les principes </a:t>
            </a:r>
          </a:p>
        </p:txBody>
      </p:sp>
      <p:sp>
        <p:nvSpPr>
          <p:cNvPr id="3" name="Espace réservé du contenu 2">
            <a:extLst>
              <a:ext uri="{FF2B5EF4-FFF2-40B4-BE49-F238E27FC236}">
                <a16:creationId xmlns:a16="http://schemas.microsoft.com/office/drawing/2014/main" id="{FEF740FD-411E-433A-A7F4-8C3FFFC6BDA3}"/>
              </a:ext>
            </a:extLst>
          </p:cNvPr>
          <p:cNvSpPr>
            <a:spLocks noGrp="1"/>
          </p:cNvSpPr>
          <p:nvPr>
            <p:ph idx="1"/>
          </p:nvPr>
        </p:nvSpPr>
        <p:spPr/>
        <p:txBody>
          <a:bodyPr>
            <a:normAutofit lnSpcReduction="10000"/>
          </a:bodyPr>
          <a:lstStyle/>
          <a:p>
            <a:r>
              <a:rPr lang="fr-BE" dirty="0"/>
              <a:t>Le droit des étrangers: branche du droit qui régit la situation de l’étranger par rapport à l’Etat sur le territoire duquel il se trouve ou auquel il veut accéder </a:t>
            </a:r>
          </a:p>
          <a:p>
            <a:r>
              <a:rPr lang="fr-BE" dirty="0"/>
              <a:t>Focus sur le statut administratif =&gt; procédures de droit administratif : ensemble de règles juridiques qui régissent l’organisation, les attributions et les modalités de fonctionnement des structures administratives d’un Etat. </a:t>
            </a:r>
          </a:p>
          <a:p>
            <a:r>
              <a:rPr lang="fr-BE" dirty="0"/>
              <a:t>Droit administratif est destiné à régir l’activité administrative, censée poursuivre la satisfaction de besoins considérés d’intérêt général =&gt; intérêt général de réguler l’immigration </a:t>
            </a:r>
          </a:p>
        </p:txBody>
      </p:sp>
    </p:spTree>
    <p:extLst>
      <p:ext uri="{BB962C8B-B14F-4D97-AF65-F5344CB8AC3E}">
        <p14:creationId xmlns:p14="http://schemas.microsoft.com/office/powerpoint/2010/main" val="500093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0C0458-A2A3-4294-A003-544BABAA69F6}"/>
              </a:ext>
            </a:extLst>
          </p:cNvPr>
          <p:cNvSpPr>
            <a:spLocks noGrp="1"/>
          </p:cNvSpPr>
          <p:nvPr>
            <p:ph type="title"/>
          </p:nvPr>
        </p:nvSpPr>
        <p:spPr/>
        <p:txBody>
          <a:bodyPr/>
          <a:lstStyle/>
          <a:p>
            <a:r>
              <a:rPr lang="fr-BE" dirty="0"/>
              <a:t>1.3. Les principes </a:t>
            </a:r>
          </a:p>
        </p:txBody>
      </p:sp>
      <p:sp>
        <p:nvSpPr>
          <p:cNvPr id="3" name="Espace réservé du contenu 2">
            <a:extLst>
              <a:ext uri="{FF2B5EF4-FFF2-40B4-BE49-F238E27FC236}">
                <a16:creationId xmlns:a16="http://schemas.microsoft.com/office/drawing/2014/main" id="{A8AB9521-DD0B-4BA3-9EBF-4C466A506E07}"/>
              </a:ext>
            </a:extLst>
          </p:cNvPr>
          <p:cNvSpPr>
            <a:spLocks noGrp="1"/>
          </p:cNvSpPr>
          <p:nvPr>
            <p:ph idx="1"/>
          </p:nvPr>
        </p:nvSpPr>
        <p:spPr/>
        <p:txBody>
          <a:bodyPr>
            <a:normAutofit lnSpcReduction="10000"/>
          </a:bodyPr>
          <a:lstStyle/>
          <a:p>
            <a:r>
              <a:rPr lang="fr-BE" dirty="0"/>
              <a:t>L’étape de la prise de décision est centrale </a:t>
            </a:r>
          </a:p>
          <a:p>
            <a:r>
              <a:rPr lang="fr-BE" dirty="0"/>
              <a:t>Administration censée poursuivre l’intérêt général – large marge de manœuvre, en principe pas de décision à la place de l’administration</a:t>
            </a:r>
          </a:p>
          <a:p>
            <a:r>
              <a:rPr lang="fr-BE" dirty="0"/>
              <a:t>Ce qui suit la prise de décision n’est qu’un contrôle de légalité (sauf asile) =&gt; ne pas rater le coche!</a:t>
            </a:r>
          </a:p>
          <a:p>
            <a:r>
              <a:rPr lang="fr-BE" dirty="0"/>
              <a:t>Ce qui en découle: importance d’informer l’administration de manière précise et complète sur la situation – en principe, une fois la décision prise, plus de possibilité de faire valoir de nouveaux éléments (mais exceptions en matière de 9ter)</a:t>
            </a:r>
          </a:p>
        </p:txBody>
      </p:sp>
    </p:spTree>
    <p:extLst>
      <p:ext uri="{BB962C8B-B14F-4D97-AF65-F5344CB8AC3E}">
        <p14:creationId xmlns:p14="http://schemas.microsoft.com/office/powerpoint/2010/main" val="3327217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49E588-5549-479F-9CF9-5CD4B68211C3}"/>
              </a:ext>
            </a:extLst>
          </p:cNvPr>
          <p:cNvSpPr>
            <a:spLocks noGrp="1"/>
          </p:cNvSpPr>
          <p:nvPr>
            <p:ph type="title"/>
          </p:nvPr>
        </p:nvSpPr>
        <p:spPr/>
        <p:txBody>
          <a:bodyPr/>
          <a:lstStyle/>
          <a:p>
            <a:r>
              <a:rPr lang="fr-BE" dirty="0"/>
              <a:t>1.3. Les principes</a:t>
            </a:r>
            <a:br>
              <a:rPr lang="fr-BE" dirty="0"/>
            </a:br>
            <a:r>
              <a:rPr lang="fr-BE" sz="2000" dirty="0"/>
              <a:t>Notions de base - procédure</a:t>
            </a:r>
            <a:endParaRPr lang="fr-BE" dirty="0"/>
          </a:p>
        </p:txBody>
      </p:sp>
      <p:sp>
        <p:nvSpPr>
          <p:cNvPr id="3" name="Espace réservé du contenu 2">
            <a:extLst>
              <a:ext uri="{FF2B5EF4-FFF2-40B4-BE49-F238E27FC236}">
                <a16:creationId xmlns:a16="http://schemas.microsoft.com/office/drawing/2014/main" id="{D0164F5A-DF7C-4DDA-937B-D0E73C053ADB}"/>
              </a:ext>
            </a:extLst>
          </p:cNvPr>
          <p:cNvSpPr>
            <a:spLocks noGrp="1"/>
          </p:cNvSpPr>
          <p:nvPr>
            <p:ph idx="1"/>
          </p:nvPr>
        </p:nvSpPr>
        <p:spPr/>
        <p:txBody>
          <a:bodyPr>
            <a:normAutofit lnSpcReduction="10000"/>
          </a:bodyPr>
          <a:lstStyle/>
          <a:p>
            <a:pPr>
              <a:buFont typeface="Wingdings" panose="05000000000000000000" pitchFamily="2" charset="2"/>
              <a:buChar char="v"/>
            </a:pPr>
            <a:r>
              <a:rPr lang="fr-BE" u="sng" dirty="0"/>
              <a:t>Motivation adéquate</a:t>
            </a:r>
            <a:r>
              <a:rPr lang="fr-BE" dirty="0"/>
              <a:t>: toute décision administrative doit être motivée de manière à ce que le destinataire puisse comprendre le raisonnement de l’administration en droit et en fait </a:t>
            </a:r>
          </a:p>
          <a:p>
            <a:pPr>
              <a:buFont typeface="Wingdings" panose="05000000000000000000" pitchFamily="2" charset="2"/>
              <a:buChar char="v"/>
            </a:pPr>
            <a:r>
              <a:rPr lang="fr-BE" u="sng" dirty="0"/>
              <a:t>Notification</a:t>
            </a:r>
            <a:r>
              <a:rPr lang="fr-BE" dirty="0"/>
              <a:t> : prise de connaissance de la décision par la personne concernée (recommandé, en personne via la commune, …). Fait courir les délais de recours</a:t>
            </a:r>
          </a:p>
          <a:p>
            <a:pPr>
              <a:buFont typeface="Wingdings" panose="05000000000000000000" pitchFamily="2" charset="2"/>
              <a:buChar char="v"/>
            </a:pPr>
            <a:r>
              <a:rPr lang="fr-BE" u="sng" dirty="0"/>
              <a:t>Retrait </a:t>
            </a:r>
            <a:r>
              <a:rPr lang="fr-BE" dirty="0"/>
              <a:t>: administration peut toujours décider de retirer une décision (lorsqu’elle est créatrice de droits, certaines conditions) =&gt; parfois, l’administration revoit sa copie après introduction d’un recours)</a:t>
            </a:r>
            <a:endParaRPr lang="fr-BE" u="sng" dirty="0"/>
          </a:p>
          <a:p>
            <a:pPr marL="0" indent="0">
              <a:buNone/>
            </a:pPr>
            <a:endParaRPr lang="fr-BE" dirty="0"/>
          </a:p>
          <a:p>
            <a:pPr>
              <a:buFont typeface="Wingdings" panose="05000000000000000000" pitchFamily="2" charset="2"/>
              <a:buChar char="v"/>
            </a:pPr>
            <a:endParaRPr lang="fr-BE" dirty="0"/>
          </a:p>
        </p:txBody>
      </p:sp>
    </p:spTree>
    <p:extLst>
      <p:ext uri="{BB962C8B-B14F-4D97-AF65-F5344CB8AC3E}">
        <p14:creationId xmlns:p14="http://schemas.microsoft.com/office/powerpoint/2010/main" val="3998273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348183-5C44-4F8F-BAC0-F0BABFF71F59}"/>
              </a:ext>
            </a:extLst>
          </p:cNvPr>
          <p:cNvSpPr>
            <a:spLocks noGrp="1"/>
          </p:cNvSpPr>
          <p:nvPr>
            <p:ph type="title"/>
          </p:nvPr>
        </p:nvSpPr>
        <p:spPr/>
        <p:txBody>
          <a:bodyPr/>
          <a:lstStyle/>
          <a:p>
            <a:r>
              <a:rPr lang="fr-BE" dirty="0"/>
              <a:t>1.3. Les principes</a:t>
            </a:r>
            <a:br>
              <a:rPr lang="fr-BE" dirty="0"/>
            </a:br>
            <a:r>
              <a:rPr lang="fr-BE" sz="2400" dirty="0"/>
              <a:t>Notions de base - procédure</a:t>
            </a:r>
            <a:endParaRPr lang="fr-BE" dirty="0"/>
          </a:p>
        </p:txBody>
      </p:sp>
      <p:sp>
        <p:nvSpPr>
          <p:cNvPr id="3" name="Espace réservé du contenu 2">
            <a:extLst>
              <a:ext uri="{FF2B5EF4-FFF2-40B4-BE49-F238E27FC236}">
                <a16:creationId xmlns:a16="http://schemas.microsoft.com/office/drawing/2014/main" id="{A9A334BF-BE66-4861-B314-D615ACFBDA99}"/>
              </a:ext>
            </a:extLst>
          </p:cNvPr>
          <p:cNvSpPr>
            <a:spLocks noGrp="1"/>
          </p:cNvSpPr>
          <p:nvPr>
            <p:ph idx="1"/>
          </p:nvPr>
        </p:nvSpPr>
        <p:spPr/>
        <p:txBody>
          <a:bodyPr/>
          <a:lstStyle/>
          <a:p>
            <a:pPr>
              <a:buFont typeface="Wingdings" panose="05000000000000000000" pitchFamily="2" charset="2"/>
              <a:buChar char="v"/>
            </a:pPr>
            <a:r>
              <a:rPr lang="fr-BE" dirty="0"/>
              <a:t>Publicité de l’administration: toute personne justifiant d’un intérêt a le droit de consulter un document administratif d’une autorité administrative fédérale et de recevoir une copie du document (demandes: OE - </a:t>
            </a:r>
            <a:r>
              <a:rPr lang="nl-NL" dirty="0">
                <a:hlinkClick r:id="rId2"/>
              </a:rPr>
              <a:t>publiciteadministration@ibz.fgov.be</a:t>
            </a:r>
            <a:r>
              <a:rPr lang="nl-NL" dirty="0"/>
              <a:t> – CGRA </a:t>
            </a:r>
            <a:r>
              <a:rPr lang="nl-NL" dirty="0">
                <a:hlinkClick r:id="rId3"/>
              </a:rPr>
              <a:t>cgra-cgvs.advocate@ibz.fgov.be</a:t>
            </a:r>
            <a:r>
              <a:rPr lang="nl-NL" dirty="0"/>
              <a:t> )</a:t>
            </a:r>
          </a:p>
          <a:p>
            <a:pPr>
              <a:buFont typeface="Wingdings" panose="05000000000000000000" pitchFamily="2" charset="2"/>
              <a:buChar char="v"/>
            </a:pPr>
            <a:r>
              <a:rPr lang="nl-NL" dirty="0"/>
              <a:t>Droit </a:t>
            </a:r>
            <a:r>
              <a:rPr lang="nl-NL" dirty="0" err="1"/>
              <a:t>d’être</a:t>
            </a:r>
            <a:r>
              <a:rPr lang="nl-NL" dirty="0"/>
              <a:t> </a:t>
            </a:r>
            <a:r>
              <a:rPr lang="nl-NL" dirty="0" err="1"/>
              <a:t>entendu</a:t>
            </a:r>
            <a:r>
              <a:rPr lang="nl-NL" dirty="0"/>
              <a:t>: </a:t>
            </a:r>
            <a:r>
              <a:rPr lang="nl-NL" dirty="0" err="1"/>
              <a:t>lorsque</a:t>
            </a:r>
            <a:r>
              <a:rPr lang="nl-NL" dirty="0"/>
              <a:t> </a:t>
            </a:r>
            <a:r>
              <a:rPr lang="nl-NL" dirty="0" err="1"/>
              <a:t>l’administration</a:t>
            </a:r>
            <a:r>
              <a:rPr lang="nl-NL" dirty="0"/>
              <a:t> </a:t>
            </a:r>
            <a:r>
              <a:rPr lang="nl-NL" dirty="0" err="1"/>
              <a:t>envisage</a:t>
            </a:r>
            <a:r>
              <a:rPr lang="nl-NL" dirty="0"/>
              <a:t> de </a:t>
            </a:r>
            <a:r>
              <a:rPr lang="nl-NL" dirty="0" err="1"/>
              <a:t>prendre</a:t>
            </a:r>
            <a:r>
              <a:rPr lang="nl-NL" dirty="0"/>
              <a:t> </a:t>
            </a:r>
            <a:r>
              <a:rPr lang="nl-NL" dirty="0" err="1"/>
              <a:t>une</a:t>
            </a:r>
            <a:r>
              <a:rPr lang="nl-NL" dirty="0"/>
              <a:t> </a:t>
            </a:r>
            <a:r>
              <a:rPr lang="nl-NL" dirty="0" err="1"/>
              <a:t>décision</a:t>
            </a:r>
            <a:r>
              <a:rPr lang="nl-NL" dirty="0"/>
              <a:t> (pas </a:t>
            </a:r>
            <a:r>
              <a:rPr lang="nl-NL" dirty="0" err="1"/>
              <a:t>sur</a:t>
            </a:r>
            <a:r>
              <a:rPr lang="nl-NL" dirty="0"/>
              <a:t> </a:t>
            </a:r>
            <a:r>
              <a:rPr lang="nl-NL" dirty="0" err="1"/>
              <a:t>demande</a:t>
            </a:r>
            <a:r>
              <a:rPr lang="nl-NL" dirty="0"/>
              <a:t>), elle </a:t>
            </a:r>
            <a:r>
              <a:rPr lang="nl-NL" dirty="0" err="1"/>
              <a:t>doit</a:t>
            </a:r>
            <a:r>
              <a:rPr lang="nl-NL" dirty="0"/>
              <a:t> </a:t>
            </a:r>
            <a:r>
              <a:rPr lang="nl-NL" dirty="0" err="1"/>
              <a:t>permettre</a:t>
            </a:r>
            <a:r>
              <a:rPr lang="nl-NL" dirty="0"/>
              <a:t> à </a:t>
            </a:r>
            <a:r>
              <a:rPr lang="nl-NL" dirty="0" err="1"/>
              <a:t>l’intéressé</a:t>
            </a:r>
            <a:r>
              <a:rPr lang="nl-NL" dirty="0"/>
              <a:t> de faire </a:t>
            </a:r>
            <a:r>
              <a:rPr lang="nl-NL" dirty="0" err="1"/>
              <a:t>valoir</a:t>
            </a:r>
            <a:r>
              <a:rPr lang="nl-NL" dirty="0"/>
              <a:t> </a:t>
            </a:r>
            <a:r>
              <a:rPr lang="nl-NL" dirty="0" err="1"/>
              <a:t>ses</a:t>
            </a:r>
            <a:r>
              <a:rPr lang="nl-NL" dirty="0"/>
              <a:t> </a:t>
            </a:r>
            <a:r>
              <a:rPr lang="nl-NL" dirty="0" err="1"/>
              <a:t>arguments</a:t>
            </a:r>
            <a:r>
              <a:rPr lang="nl-NL" dirty="0"/>
              <a:t> </a:t>
            </a:r>
            <a:r>
              <a:rPr lang="nl-NL" dirty="0" err="1"/>
              <a:t>avant</a:t>
            </a:r>
            <a:r>
              <a:rPr lang="nl-NL" dirty="0"/>
              <a:t> de la </a:t>
            </a:r>
            <a:r>
              <a:rPr lang="nl-NL" dirty="0" err="1"/>
              <a:t>prendre</a:t>
            </a:r>
            <a:r>
              <a:rPr lang="nl-NL" dirty="0"/>
              <a:t> =&gt; “formulaire </a:t>
            </a:r>
            <a:r>
              <a:rPr lang="nl-NL" dirty="0" err="1"/>
              <a:t>droit</a:t>
            </a:r>
            <a:r>
              <a:rPr lang="nl-NL" dirty="0"/>
              <a:t> </a:t>
            </a:r>
            <a:r>
              <a:rPr lang="nl-NL" dirty="0" err="1"/>
              <a:t>d’être</a:t>
            </a:r>
            <a:r>
              <a:rPr lang="nl-NL" dirty="0"/>
              <a:t> </a:t>
            </a:r>
            <a:r>
              <a:rPr lang="nl-NL" dirty="0" err="1"/>
              <a:t>entendu</a:t>
            </a:r>
            <a:r>
              <a:rPr lang="nl-NL" dirty="0"/>
              <a:t>” de </a:t>
            </a:r>
            <a:r>
              <a:rPr lang="nl-NL" dirty="0" err="1"/>
              <a:t>l’OE</a:t>
            </a:r>
            <a:r>
              <a:rPr lang="nl-NL" dirty="0"/>
              <a:t> </a:t>
            </a:r>
            <a:r>
              <a:rPr lang="nl-NL" dirty="0" err="1"/>
              <a:t>envoyés</a:t>
            </a:r>
            <a:r>
              <a:rPr lang="nl-NL" dirty="0"/>
              <a:t> en prison et dans </a:t>
            </a:r>
            <a:r>
              <a:rPr lang="nl-NL" dirty="0" err="1"/>
              <a:t>certaines</a:t>
            </a:r>
            <a:r>
              <a:rPr lang="nl-NL" dirty="0"/>
              <a:t> </a:t>
            </a:r>
            <a:r>
              <a:rPr lang="nl-NL" dirty="0" err="1"/>
              <a:t>institutions</a:t>
            </a:r>
            <a:r>
              <a:rPr lang="nl-NL" dirty="0"/>
              <a:t> </a:t>
            </a:r>
            <a:endParaRPr lang="fr-BE" dirty="0"/>
          </a:p>
          <a:p>
            <a:endParaRPr lang="fr-BE" dirty="0"/>
          </a:p>
        </p:txBody>
      </p:sp>
    </p:spTree>
    <p:extLst>
      <p:ext uri="{BB962C8B-B14F-4D97-AF65-F5344CB8AC3E}">
        <p14:creationId xmlns:p14="http://schemas.microsoft.com/office/powerpoint/2010/main" val="25128463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D4C1DDC6-465F-461B-9261-28D61A8B3204}"/>
              </a:ext>
            </a:extLst>
          </p:cNvPr>
          <p:cNvPicPr>
            <a:picLocks noChangeAspect="1"/>
          </p:cNvPicPr>
          <p:nvPr/>
        </p:nvPicPr>
        <p:blipFill>
          <a:blip r:embed="rId2"/>
          <a:stretch>
            <a:fillRect/>
          </a:stretch>
        </p:blipFill>
        <p:spPr>
          <a:xfrm>
            <a:off x="1319753" y="329938"/>
            <a:ext cx="4223208" cy="6061435"/>
          </a:xfrm>
          <a:prstGeom prst="rect">
            <a:avLst/>
          </a:prstGeom>
        </p:spPr>
      </p:pic>
      <p:pic>
        <p:nvPicPr>
          <p:cNvPr id="3" name="Image 2">
            <a:extLst>
              <a:ext uri="{FF2B5EF4-FFF2-40B4-BE49-F238E27FC236}">
                <a16:creationId xmlns:a16="http://schemas.microsoft.com/office/drawing/2014/main" id="{5F8F7BB3-047E-4DE3-963A-978BC30BF858}"/>
              </a:ext>
            </a:extLst>
          </p:cNvPr>
          <p:cNvPicPr>
            <a:picLocks noChangeAspect="1"/>
          </p:cNvPicPr>
          <p:nvPr/>
        </p:nvPicPr>
        <p:blipFill>
          <a:blip r:embed="rId3"/>
          <a:stretch>
            <a:fillRect/>
          </a:stretch>
        </p:blipFill>
        <p:spPr>
          <a:xfrm>
            <a:off x="5542961" y="329938"/>
            <a:ext cx="4260915" cy="6061435"/>
          </a:xfrm>
          <a:prstGeom prst="rect">
            <a:avLst/>
          </a:prstGeom>
        </p:spPr>
      </p:pic>
    </p:spTree>
    <p:extLst>
      <p:ext uri="{BB962C8B-B14F-4D97-AF65-F5344CB8AC3E}">
        <p14:creationId xmlns:p14="http://schemas.microsoft.com/office/powerpoint/2010/main" val="951188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6597F1-1825-4661-BD80-F9372D66D3F8}"/>
              </a:ext>
            </a:extLst>
          </p:cNvPr>
          <p:cNvSpPr>
            <a:spLocks noGrp="1"/>
          </p:cNvSpPr>
          <p:nvPr>
            <p:ph type="title"/>
          </p:nvPr>
        </p:nvSpPr>
        <p:spPr/>
        <p:txBody>
          <a:bodyPr/>
          <a:lstStyle/>
          <a:p>
            <a:r>
              <a:rPr lang="fr-BE" dirty="0"/>
              <a:t>1.2. Les acteurs du droit des étrangers </a:t>
            </a:r>
            <a:br>
              <a:rPr lang="fr-BE" dirty="0"/>
            </a:br>
            <a:r>
              <a:rPr lang="fr-BE" sz="2800" dirty="0"/>
              <a:t>L’étranger</a:t>
            </a:r>
            <a:endParaRPr lang="fr-BE" dirty="0"/>
          </a:p>
        </p:txBody>
      </p:sp>
      <p:sp>
        <p:nvSpPr>
          <p:cNvPr id="3" name="Espace réservé du contenu 2">
            <a:extLst>
              <a:ext uri="{FF2B5EF4-FFF2-40B4-BE49-F238E27FC236}">
                <a16:creationId xmlns:a16="http://schemas.microsoft.com/office/drawing/2014/main" id="{5C071668-1FBF-43F2-8FC7-47683E65867D}"/>
              </a:ext>
            </a:extLst>
          </p:cNvPr>
          <p:cNvSpPr>
            <a:spLocks noGrp="1"/>
          </p:cNvSpPr>
          <p:nvPr>
            <p:ph idx="1"/>
          </p:nvPr>
        </p:nvSpPr>
        <p:spPr/>
        <p:txBody>
          <a:bodyPr>
            <a:normAutofit lnSpcReduction="10000"/>
          </a:bodyPr>
          <a:lstStyle/>
          <a:p>
            <a:r>
              <a:rPr lang="fr-BE" dirty="0"/>
              <a:t>Le premier concerné : </a:t>
            </a:r>
            <a:r>
              <a:rPr lang="fr-BE" b="1" u="sng" dirty="0"/>
              <a:t>l’étranger </a:t>
            </a:r>
          </a:p>
          <a:p>
            <a:r>
              <a:rPr lang="fr-BE" dirty="0"/>
              <a:t>Étranger ?  Art. 1, 1° L 15.12.1980 « </a:t>
            </a:r>
            <a:r>
              <a:rPr lang="fr-FR" dirty="0"/>
              <a:t>étranger : quiconque ne fournit pas la preuve qu'il possède la nationalité belge »</a:t>
            </a:r>
          </a:p>
          <a:p>
            <a:r>
              <a:rPr lang="fr-FR" dirty="0"/>
              <a:t>Définition en négatif du national, exclusion de la collectivité des nationaux – va de pair avec des </a:t>
            </a:r>
            <a:r>
              <a:rPr lang="fr-BE" dirty="0"/>
              <a:t>droits qui sont diminués, qui sont moins importants et moins stables que ceux des nationaux </a:t>
            </a:r>
          </a:p>
          <a:p>
            <a:r>
              <a:rPr lang="fr-BE" dirty="0"/>
              <a:t>Droit des étrangers est principalement un droit </a:t>
            </a:r>
            <a:r>
              <a:rPr lang="fr-BE" i="1" dirty="0"/>
              <a:t>d’exclusion =&gt; </a:t>
            </a:r>
            <a:r>
              <a:rPr lang="fr-BE" dirty="0"/>
              <a:t>Principe = pas d’accès au territoire SAUF exception ou droit prévu par une convention internationale (citoyen UE, RF, réfugié)</a:t>
            </a:r>
          </a:p>
          <a:p>
            <a:r>
              <a:rPr lang="fr-BE" dirty="0"/>
              <a:t>Catégories hiérarchisées au sein de la notion d’étranger</a:t>
            </a:r>
          </a:p>
          <a:p>
            <a:endParaRPr lang="fr-BE" dirty="0"/>
          </a:p>
        </p:txBody>
      </p:sp>
    </p:spTree>
    <p:extLst>
      <p:ext uri="{BB962C8B-B14F-4D97-AF65-F5344CB8AC3E}">
        <p14:creationId xmlns:p14="http://schemas.microsoft.com/office/powerpoint/2010/main" val="2140710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F42126-C425-473A-853F-12659A8B68CF}"/>
              </a:ext>
            </a:extLst>
          </p:cNvPr>
          <p:cNvSpPr>
            <a:spLocks noGrp="1"/>
          </p:cNvSpPr>
          <p:nvPr>
            <p:ph type="title"/>
          </p:nvPr>
        </p:nvSpPr>
        <p:spPr/>
        <p:txBody>
          <a:bodyPr/>
          <a:lstStyle/>
          <a:p>
            <a:r>
              <a:rPr lang="fr-BE" dirty="0"/>
              <a:t>1.3. Les principes </a:t>
            </a:r>
            <a:br>
              <a:rPr lang="fr-BE" dirty="0"/>
            </a:br>
            <a:r>
              <a:rPr lang="fr-BE" sz="2400" dirty="0"/>
              <a:t>Notions de base - procédure</a:t>
            </a:r>
            <a:endParaRPr lang="fr-BE" dirty="0"/>
          </a:p>
        </p:txBody>
      </p:sp>
      <p:sp>
        <p:nvSpPr>
          <p:cNvPr id="3" name="Espace réservé du contenu 2">
            <a:extLst>
              <a:ext uri="{FF2B5EF4-FFF2-40B4-BE49-F238E27FC236}">
                <a16:creationId xmlns:a16="http://schemas.microsoft.com/office/drawing/2014/main" id="{D287C1CC-EB94-4664-893E-E2FC79A85A04}"/>
              </a:ext>
            </a:extLst>
          </p:cNvPr>
          <p:cNvSpPr>
            <a:spLocks noGrp="1"/>
          </p:cNvSpPr>
          <p:nvPr>
            <p:ph idx="1"/>
          </p:nvPr>
        </p:nvSpPr>
        <p:spPr/>
        <p:txBody>
          <a:bodyPr/>
          <a:lstStyle/>
          <a:p>
            <a:r>
              <a:rPr lang="fr-BE" dirty="0"/>
              <a:t>Lorsque réception de ce questionnaire : ne pas se contenter de la vie familiale et médicale, mais argumenter aussi par rapport à la dangerosité / faits commis ! </a:t>
            </a:r>
          </a:p>
          <a:p>
            <a:r>
              <a:rPr lang="fr-BE" dirty="0"/>
              <a:t>Questions posées ne visent pas tout, peuvent induire en erreur. </a:t>
            </a:r>
          </a:p>
        </p:txBody>
      </p:sp>
    </p:spTree>
    <p:extLst>
      <p:ext uri="{BB962C8B-B14F-4D97-AF65-F5344CB8AC3E}">
        <p14:creationId xmlns:p14="http://schemas.microsoft.com/office/powerpoint/2010/main" val="3233955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3175C7F0-AC2D-4C4C-A36E-A353D3C8B8C6}"/>
              </a:ext>
            </a:extLst>
          </p:cNvPr>
          <p:cNvPicPr>
            <a:picLocks noChangeAspect="1"/>
          </p:cNvPicPr>
          <p:nvPr/>
        </p:nvPicPr>
        <p:blipFill>
          <a:blip r:embed="rId2"/>
          <a:stretch>
            <a:fillRect/>
          </a:stretch>
        </p:blipFill>
        <p:spPr>
          <a:xfrm>
            <a:off x="1282045" y="86132"/>
            <a:ext cx="8550111" cy="2044268"/>
          </a:xfrm>
          <a:prstGeom prst="rect">
            <a:avLst/>
          </a:prstGeom>
        </p:spPr>
      </p:pic>
      <p:pic>
        <p:nvPicPr>
          <p:cNvPr id="6" name="Image 5">
            <a:extLst>
              <a:ext uri="{FF2B5EF4-FFF2-40B4-BE49-F238E27FC236}">
                <a16:creationId xmlns:a16="http://schemas.microsoft.com/office/drawing/2014/main" id="{E09EF60F-9C3C-4C73-9707-5E131ADD765A}"/>
              </a:ext>
            </a:extLst>
          </p:cNvPr>
          <p:cNvPicPr>
            <a:picLocks noChangeAspect="1"/>
          </p:cNvPicPr>
          <p:nvPr/>
        </p:nvPicPr>
        <p:blipFill>
          <a:blip r:embed="rId3"/>
          <a:stretch>
            <a:fillRect/>
          </a:stretch>
        </p:blipFill>
        <p:spPr>
          <a:xfrm>
            <a:off x="1282045" y="2054985"/>
            <a:ext cx="8550111" cy="2044267"/>
          </a:xfrm>
          <a:prstGeom prst="rect">
            <a:avLst/>
          </a:prstGeom>
        </p:spPr>
      </p:pic>
      <p:pic>
        <p:nvPicPr>
          <p:cNvPr id="7" name="Image 6">
            <a:extLst>
              <a:ext uri="{FF2B5EF4-FFF2-40B4-BE49-F238E27FC236}">
                <a16:creationId xmlns:a16="http://schemas.microsoft.com/office/drawing/2014/main" id="{93D37341-AA88-4383-9D9E-4E1AE3C6E376}"/>
              </a:ext>
            </a:extLst>
          </p:cNvPr>
          <p:cNvPicPr>
            <a:picLocks noChangeAspect="1"/>
          </p:cNvPicPr>
          <p:nvPr/>
        </p:nvPicPr>
        <p:blipFill>
          <a:blip r:embed="rId4"/>
          <a:stretch>
            <a:fillRect/>
          </a:stretch>
        </p:blipFill>
        <p:spPr>
          <a:xfrm>
            <a:off x="1282048" y="4099252"/>
            <a:ext cx="8550108" cy="2044267"/>
          </a:xfrm>
          <a:prstGeom prst="rect">
            <a:avLst/>
          </a:prstGeom>
        </p:spPr>
      </p:pic>
    </p:spTree>
    <p:extLst>
      <p:ext uri="{BB962C8B-B14F-4D97-AF65-F5344CB8AC3E}">
        <p14:creationId xmlns:p14="http://schemas.microsoft.com/office/powerpoint/2010/main" val="40246287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lèche : courbe vers le haut 11">
            <a:extLst>
              <a:ext uri="{FF2B5EF4-FFF2-40B4-BE49-F238E27FC236}">
                <a16:creationId xmlns:a16="http://schemas.microsoft.com/office/drawing/2014/main" id="{1570AD30-AE77-4076-8E38-73A0AA34CB2F}"/>
              </a:ext>
            </a:extLst>
          </p:cNvPr>
          <p:cNvSpPr/>
          <p:nvPr/>
        </p:nvSpPr>
        <p:spPr>
          <a:xfrm>
            <a:off x="1300899" y="5303520"/>
            <a:ext cx="2397341" cy="589488"/>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solidFill>
                <a:schemeClr val="tx1"/>
              </a:solidFill>
            </a:endParaRPr>
          </a:p>
        </p:txBody>
      </p:sp>
      <p:sp>
        <p:nvSpPr>
          <p:cNvPr id="9" name="Ellipse 8">
            <a:extLst>
              <a:ext uri="{FF2B5EF4-FFF2-40B4-BE49-F238E27FC236}">
                <a16:creationId xmlns:a16="http://schemas.microsoft.com/office/drawing/2014/main" id="{E8232342-8FC4-4979-8730-8B98E68592B4}"/>
              </a:ext>
            </a:extLst>
          </p:cNvPr>
          <p:cNvSpPr/>
          <p:nvPr/>
        </p:nvSpPr>
        <p:spPr>
          <a:xfrm>
            <a:off x="8559538" y="685591"/>
            <a:ext cx="2356701" cy="4112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Flèche : virage 10">
            <a:extLst>
              <a:ext uri="{FF2B5EF4-FFF2-40B4-BE49-F238E27FC236}">
                <a16:creationId xmlns:a16="http://schemas.microsoft.com/office/drawing/2014/main" id="{0D51BC5E-7DAE-450F-9CF1-97FAE60B18D3}"/>
              </a:ext>
            </a:extLst>
          </p:cNvPr>
          <p:cNvSpPr/>
          <p:nvPr/>
        </p:nvSpPr>
        <p:spPr>
          <a:xfrm rot="5400000">
            <a:off x="8121559" y="1934904"/>
            <a:ext cx="1690854" cy="680197"/>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3" name="Flèche : droite 2">
            <a:extLst>
              <a:ext uri="{FF2B5EF4-FFF2-40B4-BE49-F238E27FC236}">
                <a16:creationId xmlns:a16="http://schemas.microsoft.com/office/drawing/2014/main" id="{2354857B-48E3-4876-B40B-2D2F247CADE9}"/>
              </a:ext>
            </a:extLst>
          </p:cNvPr>
          <p:cNvSpPr/>
          <p:nvPr/>
        </p:nvSpPr>
        <p:spPr>
          <a:xfrm>
            <a:off x="1178351" y="4718534"/>
            <a:ext cx="9275975" cy="4996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ZoneTexte 1">
            <a:extLst>
              <a:ext uri="{FF2B5EF4-FFF2-40B4-BE49-F238E27FC236}">
                <a16:creationId xmlns:a16="http://schemas.microsoft.com/office/drawing/2014/main" id="{9AACD474-C7FF-4354-A8B0-679975D01461}"/>
              </a:ext>
            </a:extLst>
          </p:cNvPr>
          <p:cNvSpPr txBox="1"/>
          <p:nvPr/>
        </p:nvSpPr>
        <p:spPr>
          <a:xfrm>
            <a:off x="914400" y="264160"/>
            <a:ext cx="9643621" cy="6340197"/>
          </a:xfrm>
          <a:prstGeom prst="rect">
            <a:avLst/>
          </a:prstGeom>
          <a:noFill/>
        </p:spPr>
        <p:txBody>
          <a:bodyPr wrap="square" rtlCol="0">
            <a:spAutoFit/>
          </a:bodyPr>
          <a:lstStyle/>
          <a:p>
            <a:r>
              <a:rPr lang="fr-BE" sz="2400" b="1" u="sng" dirty="0"/>
              <a:t>Procédure protection internationale (première demande)</a:t>
            </a:r>
          </a:p>
          <a:p>
            <a:r>
              <a:rPr lang="fr-BE" dirty="0"/>
              <a:t>																			CE </a:t>
            </a:r>
          </a:p>
          <a:p>
            <a:r>
              <a:rPr lang="fr-BE" dirty="0"/>
              <a:t>																       </a:t>
            </a:r>
            <a:r>
              <a:rPr lang="fr-BE" sz="1400" dirty="0"/>
              <a:t>Eventuelle cassation</a:t>
            </a:r>
            <a:endParaRPr lang="fr-BE" dirty="0"/>
          </a:p>
          <a:p>
            <a:r>
              <a:rPr lang="fr-BE" dirty="0"/>
              <a:t>                                                                  CCE (plein contentieux)</a:t>
            </a:r>
          </a:p>
          <a:p>
            <a:r>
              <a:rPr lang="fr-BE" dirty="0"/>
              <a:t>                                                                      Reconnaissance</a:t>
            </a:r>
          </a:p>
          <a:p>
            <a:r>
              <a:rPr lang="fr-BE" dirty="0"/>
              <a:t>									          Rejet                                    Annulation</a:t>
            </a:r>
          </a:p>
          <a:p>
            <a:r>
              <a:rPr lang="fr-BE" dirty="0"/>
              <a:t>									          Annulation							</a:t>
            </a:r>
          </a:p>
          <a:p>
            <a:r>
              <a:rPr lang="fr-BE" dirty="0"/>
              <a:t>	 										</a:t>
            </a:r>
          </a:p>
          <a:p>
            <a:endParaRPr lang="fr-BE" sz="1600" dirty="0"/>
          </a:p>
          <a:p>
            <a:endParaRPr lang="fr-BE" sz="1600" dirty="0"/>
          </a:p>
          <a:p>
            <a:r>
              <a:rPr lang="fr-BE" sz="1600" dirty="0"/>
              <a:t>OE : enregistrement,    CGRA : reconnaissance				CGRA - Nouvelle décision   vérification                     ou refus 								 Reconnaissance  			</a:t>
            </a:r>
          </a:p>
          <a:p>
            <a:r>
              <a:rPr lang="fr-BE" sz="1600" dirty="0"/>
              <a:t>de la compétence 				   							 Refus (nouveau recours possible)              				</a:t>
            </a:r>
            <a:r>
              <a:rPr lang="fr-BE" dirty="0"/>
              <a:t>                            										</a:t>
            </a:r>
            <a:r>
              <a:rPr lang="fr-BE" sz="1400" dirty="0"/>
              <a:t>														</a:t>
            </a:r>
            <a:endParaRPr lang="fr-BE" dirty="0"/>
          </a:p>
          <a:p>
            <a:r>
              <a:rPr lang="fr-BE" dirty="0"/>
              <a:t>								Carte orange (séjour temporaire) </a:t>
            </a:r>
          </a:p>
          <a:p>
            <a:r>
              <a:rPr lang="fr-BE" dirty="0"/>
              <a:t>								pendant toute la durée de la procédure </a:t>
            </a:r>
          </a:p>
          <a:p>
            <a:r>
              <a:rPr lang="fr-BE" dirty="0"/>
              <a:t>   								(sauf recours en cassation contre arrêt rejet CCE)</a:t>
            </a:r>
          </a:p>
          <a:p>
            <a:r>
              <a:rPr lang="fr-BE" dirty="0"/>
              <a:t>								+ droit à l’accueil (hébergement, soins de santé…)</a:t>
            </a:r>
          </a:p>
          <a:p>
            <a:endParaRPr lang="fr-BE" dirty="0"/>
          </a:p>
          <a:p>
            <a:r>
              <a:rPr lang="fr-BE" dirty="0"/>
              <a:t>OE transmet le dossier au CGRA </a:t>
            </a:r>
          </a:p>
          <a:p>
            <a:r>
              <a:rPr lang="fr-BE" dirty="0"/>
              <a:t>      pour examen au fond 						</a:t>
            </a:r>
            <a:r>
              <a:rPr lang="fr-BE" sz="1400" dirty="0"/>
              <a:t>Remarque: en cas de deuxième demande, </a:t>
            </a:r>
          </a:p>
          <a:p>
            <a:r>
              <a:rPr lang="fr-BE" sz="1400" dirty="0"/>
              <a:t>											étape supplémentaire de la recevabilité </a:t>
            </a:r>
          </a:p>
        </p:txBody>
      </p:sp>
      <p:sp>
        <p:nvSpPr>
          <p:cNvPr id="4" name="Flèche : haut 3">
            <a:extLst>
              <a:ext uri="{FF2B5EF4-FFF2-40B4-BE49-F238E27FC236}">
                <a16:creationId xmlns:a16="http://schemas.microsoft.com/office/drawing/2014/main" id="{AB096283-E222-49E0-9A1F-1A3801E7D7C5}"/>
              </a:ext>
            </a:extLst>
          </p:cNvPr>
          <p:cNvSpPr/>
          <p:nvPr/>
        </p:nvSpPr>
        <p:spPr>
          <a:xfrm>
            <a:off x="1178351" y="4119513"/>
            <a:ext cx="245096" cy="37707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 name="Flèche : haut 4">
            <a:extLst>
              <a:ext uri="{FF2B5EF4-FFF2-40B4-BE49-F238E27FC236}">
                <a16:creationId xmlns:a16="http://schemas.microsoft.com/office/drawing/2014/main" id="{6D685E5A-0AB5-4FDF-A7B4-7FFD5B6B6687}"/>
              </a:ext>
            </a:extLst>
          </p:cNvPr>
          <p:cNvSpPr/>
          <p:nvPr/>
        </p:nvSpPr>
        <p:spPr>
          <a:xfrm>
            <a:off x="3374797" y="4124645"/>
            <a:ext cx="245096" cy="37707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Flèche : virage 5">
            <a:extLst>
              <a:ext uri="{FF2B5EF4-FFF2-40B4-BE49-F238E27FC236}">
                <a16:creationId xmlns:a16="http://schemas.microsoft.com/office/drawing/2014/main" id="{DA58D934-55AF-4F27-9450-801C5DBBF77E}"/>
              </a:ext>
            </a:extLst>
          </p:cNvPr>
          <p:cNvSpPr/>
          <p:nvPr/>
        </p:nvSpPr>
        <p:spPr>
          <a:xfrm>
            <a:off x="4276207" y="1639845"/>
            <a:ext cx="1178351" cy="1270314"/>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cxnSp>
        <p:nvCxnSpPr>
          <p:cNvPr id="8" name="Connecteur droit avec flèche 7">
            <a:extLst>
              <a:ext uri="{FF2B5EF4-FFF2-40B4-BE49-F238E27FC236}">
                <a16:creationId xmlns:a16="http://schemas.microsoft.com/office/drawing/2014/main" id="{D0A117C1-4A75-4492-A161-C9A53E42115F}"/>
              </a:ext>
            </a:extLst>
          </p:cNvPr>
          <p:cNvCxnSpPr/>
          <p:nvPr/>
        </p:nvCxnSpPr>
        <p:spPr>
          <a:xfrm flipV="1">
            <a:off x="6551629" y="891200"/>
            <a:ext cx="1941921" cy="3110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9203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èche : droite 1">
            <a:extLst>
              <a:ext uri="{FF2B5EF4-FFF2-40B4-BE49-F238E27FC236}">
                <a16:creationId xmlns:a16="http://schemas.microsoft.com/office/drawing/2014/main" id="{1BE91FB9-C2FB-42F9-9BEE-CE8C525A9FF3}"/>
              </a:ext>
            </a:extLst>
          </p:cNvPr>
          <p:cNvSpPr/>
          <p:nvPr/>
        </p:nvSpPr>
        <p:spPr>
          <a:xfrm>
            <a:off x="725864" y="5656082"/>
            <a:ext cx="11029361" cy="5882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 name="Organigramme : Procédé 2">
            <a:extLst>
              <a:ext uri="{FF2B5EF4-FFF2-40B4-BE49-F238E27FC236}">
                <a16:creationId xmlns:a16="http://schemas.microsoft.com/office/drawing/2014/main" id="{30F1AD98-6B60-4C5E-9F3C-BA3DCAD65CE6}"/>
              </a:ext>
            </a:extLst>
          </p:cNvPr>
          <p:cNvSpPr/>
          <p:nvPr/>
        </p:nvSpPr>
        <p:spPr>
          <a:xfrm>
            <a:off x="1899920" y="1676400"/>
            <a:ext cx="45719" cy="4571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 name="ZoneTexte 3">
            <a:extLst>
              <a:ext uri="{FF2B5EF4-FFF2-40B4-BE49-F238E27FC236}">
                <a16:creationId xmlns:a16="http://schemas.microsoft.com/office/drawing/2014/main" id="{17048C42-53A3-4BC9-A7B8-8D88F23130D1}"/>
              </a:ext>
            </a:extLst>
          </p:cNvPr>
          <p:cNvSpPr txBox="1"/>
          <p:nvPr/>
        </p:nvSpPr>
        <p:spPr>
          <a:xfrm>
            <a:off x="60960" y="613638"/>
            <a:ext cx="11338560" cy="6678751"/>
          </a:xfrm>
          <a:prstGeom prst="rect">
            <a:avLst/>
          </a:prstGeom>
          <a:noFill/>
        </p:spPr>
        <p:txBody>
          <a:bodyPr wrap="square" rtlCol="0">
            <a:spAutoFit/>
          </a:bodyPr>
          <a:lstStyle/>
          <a:p>
            <a:r>
              <a:rPr lang="fr-BE" sz="3200" b="1" u="sng" dirty="0"/>
              <a:t>Procédure de séjour (schéma) </a:t>
            </a:r>
          </a:p>
          <a:p>
            <a:r>
              <a:rPr lang="fr-BE" dirty="0"/>
              <a:t>                                                                                                                                                Si CE casse </a:t>
            </a:r>
          </a:p>
          <a:p>
            <a:r>
              <a:rPr lang="fr-BE" dirty="0"/>
              <a:t>                                                              Eventuelle </a:t>
            </a:r>
          </a:p>
          <a:p>
            <a:r>
              <a:rPr lang="fr-BE" dirty="0"/>
              <a:t>                                                               cassation</a:t>
            </a:r>
          </a:p>
          <a:p>
            <a:endParaRPr lang="fr-BE" dirty="0"/>
          </a:p>
          <a:p>
            <a:r>
              <a:rPr lang="fr-BE" dirty="0"/>
              <a:t>             </a:t>
            </a:r>
          </a:p>
          <a:p>
            <a:r>
              <a:rPr lang="fr-BE" dirty="0"/>
              <a:t>                               RECOURS</a:t>
            </a:r>
          </a:p>
          <a:p>
            <a:r>
              <a:rPr lang="fr-BE" dirty="0"/>
              <a:t>                                                                                                                        ANNULATION</a:t>
            </a:r>
          </a:p>
          <a:p>
            <a:r>
              <a:rPr lang="fr-BE" dirty="0"/>
              <a:t>            </a:t>
            </a:r>
          </a:p>
          <a:p>
            <a:endParaRPr lang="fr-BE" dirty="0"/>
          </a:p>
          <a:p>
            <a:endParaRPr lang="fr-BE" dirty="0"/>
          </a:p>
          <a:p>
            <a:endParaRPr lang="fr-BE" dirty="0"/>
          </a:p>
          <a:p>
            <a:endParaRPr lang="fr-BE" dirty="0"/>
          </a:p>
          <a:p>
            <a:endParaRPr lang="fr-BE" dirty="0"/>
          </a:p>
          <a:p>
            <a:endParaRPr lang="fr-BE" dirty="0"/>
          </a:p>
          <a:p>
            <a:endParaRPr lang="fr-BE" dirty="0"/>
          </a:p>
          <a:p>
            <a:endParaRPr lang="fr-BE" dirty="0"/>
          </a:p>
          <a:p>
            <a:r>
              <a:rPr lang="fr-BE" dirty="0"/>
              <a:t>						Droit à une annexe 35 pendant certaines procédures,</a:t>
            </a:r>
          </a:p>
          <a:p>
            <a:r>
              <a:rPr lang="fr-BE" dirty="0"/>
              <a:t>								MAIS pas toutes (art 39/79 L 15.12.1980)</a:t>
            </a:r>
          </a:p>
          <a:p>
            <a:r>
              <a:rPr lang="fr-BE" dirty="0"/>
              <a:t>									Annexe 35 = statut hybride</a:t>
            </a:r>
          </a:p>
          <a:p>
            <a:r>
              <a:rPr lang="fr-BE" dirty="0"/>
              <a:t>									</a:t>
            </a:r>
          </a:p>
          <a:p>
            <a:endParaRPr lang="fr-BE" dirty="0"/>
          </a:p>
          <a:p>
            <a:endParaRPr lang="fr-BE" dirty="0"/>
          </a:p>
        </p:txBody>
      </p:sp>
      <p:sp>
        <p:nvSpPr>
          <p:cNvPr id="5" name="Organigramme : Procédé 4">
            <a:extLst>
              <a:ext uri="{FF2B5EF4-FFF2-40B4-BE49-F238E27FC236}">
                <a16:creationId xmlns:a16="http://schemas.microsoft.com/office/drawing/2014/main" id="{28C091B7-199A-4A8B-8568-4DF5F17B0941}"/>
              </a:ext>
            </a:extLst>
          </p:cNvPr>
          <p:cNvSpPr/>
          <p:nvPr/>
        </p:nvSpPr>
        <p:spPr>
          <a:xfrm>
            <a:off x="792480" y="2987040"/>
            <a:ext cx="2072640" cy="1112521"/>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OE prend une décision (demande de séjour ou retrait) </a:t>
            </a:r>
          </a:p>
        </p:txBody>
      </p:sp>
      <p:sp>
        <p:nvSpPr>
          <p:cNvPr id="7" name="Organigramme : Procédé 6">
            <a:extLst>
              <a:ext uri="{FF2B5EF4-FFF2-40B4-BE49-F238E27FC236}">
                <a16:creationId xmlns:a16="http://schemas.microsoft.com/office/drawing/2014/main" id="{03CB16BD-59EB-4DC4-AD11-6F2FC002081C}"/>
              </a:ext>
            </a:extLst>
          </p:cNvPr>
          <p:cNvSpPr/>
          <p:nvPr/>
        </p:nvSpPr>
        <p:spPr>
          <a:xfrm>
            <a:off x="4124960" y="2243455"/>
            <a:ext cx="2606041" cy="143256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Conseil du contentieux                         des étrangers                               </a:t>
            </a:r>
          </a:p>
          <a:p>
            <a:pPr algn="ctr"/>
            <a:r>
              <a:rPr lang="fr-BE" dirty="0"/>
              <a:t>(statue en annulation)</a:t>
            </a:r>
          </a:p>
        </p:txBody>
      </p:sp>
      <p:sp>
        <p:nvSpPr>
          <p:cNvPr id="9" name="Flèche : virage 8">
            <a:extLst>
              <a:ext uri="{FF2B5EF4-FFF2-40B4-BE49-F238E27FC236}">
                <a16:creationId xmlns:a16="http://schemas.microsoft.com/office/drawing/2014/main" id="{23F6FFD8-0C87-46B7-904B-93297BA26458}"/>
              </a:ext>
            </a:extLst>
          </p:cNvPr>
          <p:cNvSpPr/>
          <p:nvPr/>
        </p:nvSpPr>
        <p:spPr>
          <a:xfrm>
            <a:off x="2987040" y="2687320"/>
            <a:ext cx="985520" cy="74168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0" name="Organigramme : Procédé 9">
            <a:extLst>
              <a:ext uri="{FF2B5EF4-FFF2-40B4-BE49-F238E27FC236}">
                <a16:creationId xmlns:a16="http://schemas.microsoft.com/office/drawing/2014/main" id="{30A437D7-C942-4A91-87B0-F9C738F545F4}"/>
              </a:ext>
            </a:extLst>
          </p:cNvPr>
          <p:cNvSpPr/>
          <p:nvPr/>
        </p:nvSpPr>
        <p:spPr>
          <a:xfrm>
            <a:off x="7162800" y="1076960"/>
            <a:ext cx="2113280" cy="125984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Conseil d’Etat </a:t>
            </a:r>
          </a:p>
          <a:p>
            <a:pPr algn="ctr"/>
            <a:r>
              <a:rPr lang="fr-BE" dirty="0"/>
              <a:t>(cassation administrative)</a:t>
            </a:r>
          </a:p>
        </p:txBody>
      </p:sp>
      <p:sp>
        <p:nvSpPr>
          <p:cNvPr id="11" name="Flèche : virage 10">
            <a:extLst>
              <a:ext uri="{FF2B5EF4-FFF2-40B4-BE49-F238E27FC236}">
                <a16:creationId xmlns:a16="http://schemas.microsoft.com/office/drawing/2014/main" id="{67F65790-3B21-48E8-8943-E86F62F06579}"/>
              </a:ext>
            </a:extLst>
          </p:cNvPr>
          <p:cNvSpPr/>
          <p:nvPr/>
        </p:nvSpPr>
        <p:spPr>
          <a:xfrm>
            <a:off x="6167120" y="1442720"/>
            <a:ext cx="822960" cy="69088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2" name="Flèche : virage 11">
            <a:extLst>
              <a:ext uri="{FF2B5EF4-FFF2-40B4-BE49-F238E27FC236}">
                <a16:creationId xmlns:a16="http://schemas.microsoft.com/office/drawing/2014/main" id="{CF63306B-18FA-4AB8-A0BC-70D1851E362D}"/>
              </a:ext>
            </a:extLst>
          </p:cNvPr>
          <p:cNvSpPr/>
          <p:nvPr/>
        </p:nvSpPr>
        <p:spPr>
          <a:xfrm rot="5400000">
            <a:off x="9655810" y="1289050"/>
            <a:ext cx="713740" cy="124968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3" name="Organigramme : Procédé 12">
            <a:extLst>
              <a:ext uri="{FF2B5EF4-FFF2-40B4-BE49-F238E27FC236}">
                <a16:creationId xmlns:a16="http://schemas.microsoft.com/office/drawing/2014/main" id="{37B48D81-7AE1-46BA-B28D-7FBD3FECCD4D}"/>
              </a:ext>
            </a:extLst>
          </p:cNvPr>
          <p:cNvSpPr/>
          <p:nvPr/>
        </p:nvSpPr>
        <p:spPr>
          <a:xfrm>
            <a:off x="7162800" y="3891281"/>
            <a:ext cx="2326640" cy="139192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Nouvel examen du dossier par l’OE</a:t>
            </a:r>
          </a:p>
        </p:txBody>
      </p:sp>
      <p:sp>
        <p:nvSpPr>
          <p:cNvPr id="14" name="Flèche : virage 13">
            <a:extLst>
              <a:ext uri="{FF2B5EF4-FFF2-40B4-BE49-F238E27FC236}">
                <a16:creationId xmlns:a16="http://schemas.microsoft.com/office/drawing/2014/main" id="{91DCC2EF-ABB3-4881-9431-C991FBD05E19}"/>
              </a:ext>
            </a:extLst>
          </p:cNvPr>
          <p:cNvSpPr/>
          <p:nvPr/>
        </p:nvSpPr>
        <p:spPr>
          <a:xfrm rot="5400000">
            <a:off x="7410450" y="2599690"/>
            <a:ext cx="713740" cy="124968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5" name="Organigramme : Procédé 14">
            <a:extLst>
              <a:ext uri="{FF2B5EF4-FFF2-40B4-BE49-F238E27FC236}">
                <a16:creationId xmlns:a16="http://schemas.microsoft.com/office/drawing/2014/main" id="{149C2210-8E0B-4F70-BB25-0F1804913964}"/>
              </a:ext>
            </a:extLst>
          </p:cNvPr>
          <p:cNvSpPr/>
          <p:nvPr/>
        </p:nvSpPr>
        <p:spPr>
          <a:xfrm>
            <a:off x="9916160" y="2373312"/>
            <a:ext cx="1991360" cy="120808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Renvoi au CCE pour nouvelle décision </a:t>
            </a:r>
          </a:p>
        </p:txBody>
      </p:sp>
    </p:spTree>
    <p:extLst>
      <p:ext uri="{BB962C8B-B14F-4D97-AF65-F5344CB8AC3E}">
        <p14:creationId xmlns:p14="http://schemas.microsoft.com/office/powerpoint/2010/main" val="807477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F643DE-C0CF-4B79-9851-A0A283E74C2F}"/>
              </a:ext>
            </a:extLst>
          </p:cNvPr>
          <p:cNvSpPr>
            <a:spLocks noGrp="1"/>
          </p:cNvSpPr>
          <p:nvPr>
            <p:ph type="title"/>
          </p:nvPr>
        </p:nvSpPr>
        <p:spPr/>
        <p:txBody>
          <a:bodyPr/>
          <a:lstStyle/>
          <a:p>
            <a:r>
              <a:rPr lang="fr-BE" dirty="0"/>
              <a:t>1.3. Les principes	</a:t>
            </a:r>
          </a:p>
        </p:txBody>
      </p:sp>
      <p:sp>
        <p:nvSpPr>
          <p:cNvPr id="3" name="Espace réservé du contenu 2">
            <a:extLst>
              <a:ext uri="{FF2B5EF4-FFF2-40B4-BE49-F238E27FC236}">
                <a16:creationId xmlns:a16="http://schemas.microsoft.com/office/drawing/2014/main" id="{D977AD3C-6D6A-40C6-8667-B1EBCD0AEF99}"/>
              </a:ext>
            </a:extLst>
          </p:cNvPr>
          <p:cNvSpPr>
            <a:spLocks noGrp="1"/>
          </p:cNvSpPr>
          <p:nvPr>
            <p:ph idx="1"/>
          </p:nvPr>
        </p:nvSpPr>
        <p:spPr/>
        <p:txBody>
          <a:bodyPr/>
          <a:lstStyle/>
          <a:p>
            <a:r>
              <a:rPr lang="fr-BE" dirty="0"/>
              <a:t>Problème du « ping-pong » en matière de 9ter (séjour médical) : contrôle de légalité implique que CCE ne peut pas prendre de décision à la place de l’OE </a:t>
            </a:r>
          </a:p>
          <a:p>
            <a:r>
              <a:rPr lang="fr-BE" dirty="0"/>
              <a:t>Jeu des annulations – réexamens – nouvelle décision négative peut durer des années – pas de fin légalement prévue </a:t>
            </a:r>
          </a:p>
          <a:p>
            <a:r>
              <a:rPr lang="fr-BE" dirty="0"/>
              <a:t>Dans certaines situations extrêmes: possibilité d’une action en responsabilité contre l’Etat belge (commission d’une faute et demande d’indemnisation) et/ou plainte au médiateur fédéral </a:t>
            </a:r>
          </a:p>
        </p:txBody>
      </p:sp>
    </p:spTree>
    <p:extLst>
      <p:ext uri="{BB962C8B-B14F-4D97-AF65-F5344CB8AC3E}">
        <p14:creationId xmlns:p14="http://schemas.microsoft.com/office/powerpoint/2010/main" val="28548244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D6CC3F-3CF0-4B41-937C-6C1E5E6D8634}"/>
              </a:ext>
            </a:extLst>
          </p:cNvPr>
          <p:cNvSpPr>
            <a:spLocks noGrp="1"/>
          </p:cNvSpPr>
          <p:nvPr>
            <p:ph type="title"/>
          </p:nvPr>
        </p:nvSpPr>
        <p:spPr/>
        <p:txBody>
          <a:bodyPr/>
          <a:lstStyle/>
          <a:p>
            <a:r>
              <a:rPr lang="fr-BE" dirty="0"/>
              <a:t>1.3. Les principes </a:t>
            </a:r>
            <a:br>
              <a:rPr lang="fr-BE" dirty="0"/>
            </a:br>
            <a:r>
              <a:rPr lang="fr-BE" sz="2800" dirty="0"/>
              <a:t>Droits fondamentaux</a:t>
            </a:r>
            <a:endParaRPr lang="fr-BE" dirty="0"/>
          </a:p>
        </p:txBody>
      </p:sp>
      <p:sp>
        <p:nvSpPr>
          <p:cNvPr id="3" name="Espace réservé du contenu 2">
            <a:extLst>
              <a:ext uri="{FF2B5EF4-FFF2-40B4-BE49-F238E27FC236}">
                <a16:creationId xmlns:a16="http://schemas.microsoft.com/office/drawing/2014/main" id="{7D6D65BE-48BD-4AB1-9860-245FBD9F5F86}"/>
              </a:ext>
            </a:extLst>
          </p:cNvPr>
          <p:cNvSpPr>
            <a:spLocks noGrp="1"/>
          </p:cNvSpPr>
          <p:nvPr>
            <p:ph idx="1"/>
          </p:nvPr>
        </p:nvSpPr>
        <p:spPr/>
        <p:txBody>
          <a:bodyPr>
            <a:normAutofit/>
          </a:bodyPr>
          <a:lstStyle/>
          <a:p>
            <a:pPr>
              <a:buFont typeface="Wingdings" panose="05000000000000000000" pitchFamily="2" charset="2"/>
              <a:buChar char="v"/>
            </a:pPr>
            <a:r>
              <a:rPr lang="fr-BE" dirty="0"/>
              <a:t>Principe de non-refoulement : consacré par diverses conventions (</a:t>
            </a:r>
            <a:r>
              <a:rPr lang="nl-NL" dirty="0"/>
              <a:t>art. 3 de la </a:t>
            </a:r>
            <a:r>
              <a:rPr lang="fr-BE" dirty="0"/>
              <a:t>Convention contre la torture et autres peines ou traitements cruels, inhumains ou dégradants du 10 décembre 1984  (CAT), </a:t>
            </a:r>
            <a:r>
              <a:rPr lang="fr-FR" dirty="0"/>
              <a:t>Art. 19 § 2 Charte des droits fondamentaux de l’UE, art. 3 CEDH, etc.) </a:t>
            </a:r>
          </a:p>
          <a:p>
            <a:pPr marL="457200" lvl="1" indent="0">
              <a:buNone/>
            </a:pPr>
            <a:r>
              <a:rPr lang="fr-FR" dirty="0"/>
              <a:t>Interdiction pour la Belgique de renvoyer une personne vers le territoire d’un Etat s’il existe des risques sérieux que cette personne soit soumise à de la torture, des traitements inhumains ou dégradants </a:t>
            </a:r>
          </a:p>
          <a:p>
            <a:pPr marL="457200" lvl="1" indent="0">
              <a:buNone/>
            </a:pPr>
            <a:r>
              <a:rPr lang="fr-BE" dirty="0"/>
              <a:t>État de santé et inaccessibilité des soins font partie des éléments qui peuvent être invoqués pour l’application du principe de non refoulement </a:t>
            </a:r>
          </a:p>
          <a:p>
            <a:pPr marL="0" indent="0">
              <a:buNone/>
            </a:pPr>
            <a:endParaRPr lang="fr-BE" dirty="0"/>
          </a:p>
        </p:txBody>
      </p:sp>
    </p:spTree>
    <p:extLst>
      <p:ext uri="{BB962C8B-B14F-4D97-AF65-F5344CB8AC3E}">
        <p14:creationId xmlns:p14="http://schemas.microsoft.com/office/powerpoint/2010/main" val="30690377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032E9D-927E-4224-843E-8E1C9C4D78B6}"/>
              </a:ext>
            </a:extLst>
          </p:cNvPr>
          <p:cNvSpPr>
            <a:spLocks noGrp="1"/>
          </p:cNvSpPr>
          <p:nvPr>
            <p:ph type="title"/>
          </p:nvPr>
        </p:nvSpPr>
        <p:spPr/>
        <p:txBody>
          <a:bodyPr/>
          <a:lstStyle/>
          <a:p>
            <a:r>
              <a:rPr lang="fr-BE" dirty="0"/>
              <a:t>1.3. Les principes </a:t>
            </a:r>
            <a:br>
              <a:rPr lang="fr-BE" dirty="0"/>
            </a:br>
            <a:r>
              <a:rPr lang="fr-BE" sz="2800" dirty="0"/>
              <a:t>Droits fondamentaux </a:t>
            </a:r>
            <a:endParaRPr lang="fr-BE" dirty="0"/>
          </a:p>
        </p:txBody>
      </p:sp>
      <p:sp>
        <p:nvSpPr>
          <p:cNvPr id="3" name="Espace réservé du contenu 2">
            <a:extLst>
              <a:ext uri="{FF2B5EF4-FFF2-40B4-BE49-F238E27FC236}">
                <a16:creationId xmlns:a16="http://schemas.microsoft.com/office/drawing/2014/main" id="{8F73BFCF-7512-478F-BB84-F9B48F78B803}"/>
              </a:ext>
            </a:extLst>
          </p:cNvPr>
          <p:cNvSpPr>
            <a:spLocks noGrp="1"/>
          </p:cNvSpPr>
          <p:nvPr>
            <p:ph idx="1"/>
          </p:nvPr>
        </p:nvSpPr>
        <p:spPr/>
        <p:txBody>
          <a:bodyPr>
            <a:normAutofit fontScale="92500" lnSpcReduction="20000"/>
          </a:bodyPr>
          <a:lstStyle/>
          <a:p>
            <a:pPr marL="0" indent="0">
              <a:buNone/>
            </a:pPr>
            <a:r>
              <a:rPr lang="fr-BE" dirty="0"/>
              <a:t>INTERDICTION ABSOLUE ! </a:t>
            </a:r>
          </a:p>
          <a:p>
            <a:pPr marL="0" indent="0">
              <a:buNone/>
            </a:pPr>
            <a:r>
              <a:rPr lang="fr-FR" dirty="0"/>
              <a:t>Pas d’exception ni de dérogation</a:t>
            </a:r>
          </a:p>
          <a:p>
            <a:pPr marL="0" indent="0">
              <a:buNone/>
            </a:pPr>
            <a:r>
              <a:rPr lang="fr-FR" dirty="0"/>
              <a:t>Pas d’influence du comportement de l’étranger</a:t>
            </a:r>
          </a:p>
          <a:p>
            <a:pPr marL="0" indent="0">
              <a:buNone/>
            </a:pPr>
            <a:r>
              <a:rPr lang="fr-FR" dirty="0"/>
              <a:t>Pas de mise en balance des intérêts </a:t>
            </a:r>
          </a:p>
          <a:p>
            <a:pPr marL="0" indent="0">
              <a:buNone/>
            </a:pPr>
            <a:endParaRPr lang="fr-FR" dirty="0"/>
          </a:p>
          <a:p>
            <a:pPr marL="0" indent="0">
              <a:buNone/>
            </a:pPr>
            <a:r>
              <a:rPr lang="fr-FR" dirty="0"/>
              <a:t>Le risque sérieux doit être démontré de manière concrète et étayée par l’</a:t>
            </a:r>
            <a:r>
              <a:rPr lang="fr-FR" dirty="0" err="1"/>
              <a:t>étranger.ère</a:t>
            </a:r>
            <a:r>
              <a:rPr lang="fr-FR" dirty="0"/>
              <a:t> =&gt; très grande importance des informations fournies sur la situation personnelle de l’</a:t>
            </a:r>
            <a:r>
              <a:rPr lang="fr-FR" dirty="0" err="1"/>
              <a:t>intéressé.e</a:t>
            </a:r>
            <a:r>
              <a:rPr lang="fr-FR" dirty="0"/>
              <a:t>!</a:t>
            </a:r>
          </a:p>
          <a:p>
            <a:pPr marL="0" indent="0">
              <a:buNone/>
            </a:pPr>
            <a:endParaRPr lang="fr-FR" dirty="0"/>
          </a:p>
          <a:p>
            <a:pPr marL="0" indent="0">
              <a:buNone/>
            </a:pPr>
            <a:r>
              <a:rPr lang="fr-FR" dirty="0"/>
              <a:t>Si risque sérieux démontré =&gt; renversement de la charge de la preuve </a:t>
            </a:r>
          </a:p>
          <a:p>
            <a:endParaRPr lang="fr-BE" dirty="0"/>
          </a:p>
        </p:txBody>
      </p:sp>
    </p:spTree>
    <p:extLst>
      <p:ext uri="{BB962C8B-B14F-4D97-AF65-F5344CB8AC3E}">
        <p14:creationId xmlns:p14="http://schemas.microsoft.com/office/powerpoint/2010/main" val="17325563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7AD905-0A80-4649-86FF-C0D8EDA314FE}"/>
              </a:ext>
            </a:extLst>
          </p:cNvPr>
          <p:cNvSpPr>
            <a:spLocks noGrp="1"/>
          </p:cNvSpPr>
          <p:nvPr>
            <p:ph type="title"/>
          </p:nvPr>
        </p:nvSpPr>
        <p:spPr/>
        <p:txBody>
          <a:bodyPr/>
          <a:lstStyle/>
          <a:p>
            <a:r>
              <a:rPr lang="fr-BE" dirty="0"/>
              <a:t>1.3. Les principes</a:t>
            </a:r>
            <a:br>
              <a:rPr lang="fr-BE" dirty="0"/>
            </a:br>
            <a:r>
              <a:rPr lang="fr-BE" sz="2800" dirty="0"/>
              <a:t>Droits fondamentaux</a:t>
            </a:r>
            <a:endParaRPr lang="fr-BE" dirty="0"/>
          </a:p>
        </p:txBody>
      </p:sp>
      <p:sp>
        <p:nvSpPr>
          <p:cNvPr id="3" name="Espace réservé du contenu 2">
            <a:extLst>
              <a:ext uri="{FF2B5EF4-FFF2-40B4-BE49-F238E27FC236}">
                <a16:creationId xmlns:a16="http://schemas.microsoft.com/office/drawing/2014/main" id="{AF5FB29B-F06E-494A-8B0E-D269BDF231A8}"/>
              </a:ext>
            </a:extLst>
          </p:cNvPr>
          <p:cNvSpPr>
            <a:spLocks noGrp="1"/>
          </p:cNvSpPr>
          <p:nvPr>
            <p:ph idx="1"/>
          </p:nvPr>
        </p:nvSpPr>
        <p:spPr/>
        <p:txBody>
          <a:bodyPr/>
          <a:lstStyle/>
          <a:p>
            <a:pPr>
              <a:buFont typeface="Wingdings" panose="05000000000000000000" pitchFamily="2" charset="2"/>
              <a:buChar char="v"/>
            </a:pPr>
            <a:r>
              <a:rPr lang="fr-BE" dirty="0"/>
              <a:t> Droit au respect de la vie privée et familiale </a:t>
            </a:r>
          </a:p>
          <a:p>
            <a:pPr marL="0" indent="0">
              <a:buNone/>
            </a:pPr>
            <a:r>
              <a:rPr lang="fr-BE" dirty="0"/>
              <a:t>	Pas un droit absolu (&gt;&lt; non-refoulement)</a:t>
            </a:r>
          </a:p>
          <a:p>
            <a:pPr marL="0" indent="0">
              <a:buNone/>
            </a:pPr>
            <a:r>
              <a:rPr lang="fr-BE" dirty="0"/>
              <a:t>	Importance d’une mise en balance tenant compte de tous les 	intérêts en présence</a:t>
            </a:r>
          </a:p>
          <a:p>
            <a:pPr marL="0" indent="0">
              <a:buNone/>
            </a:pPr>
            <a:r>
              <a:rPr lang="fr-BE" dirty="0"/>
              <a:t>	Protection plus forte si vie familiale pendant séjour légal</a:t>
            </a:r>
          </a:p>
          <a:p>
            <a:pPr marL="0" indent="0">
              <a:buNone/>
            </a:pPr>
            <a:r>
              <a:rPr lang="fr-BE" dirty="0"/>
              <a:t>	Prise en compte de l’intérêt de l’enfant </a:t>
            </a:r>
          </a:p>
          <a:p>
            <a:pPr marL="0" indent="0">
              <a:buNone/>
            </a:pPr>
            <a:r>
              <a:rPr lang="fr-BE" dirty="0"/>
              <a:t>=&gt; Importance d’informations concrètes et étayées !</a:t>
            </a:r>
          </a:p>
        </p:txBody>
      </p:sp>
    </p:spTree>
    <p:extLst>
      <p:ext uri="{BB962C8B-B14F-4D97-AF65-F5344CB8AC3E}">
        <p14:creationId xmlns:p14="http://schemas.microsoft.com/office/powerpoint/2010/main" val="29393670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06506E-75C5-4964-A3BF-663CDFAC97D5}"/>
              </a:ext>
            </a:extLst>
          </p:cNvPr>
          <p:cNvSpPr>
            <a:spLocks noGrp="1"/>
          </p:cNvSpPr>
          <p:nvPr>
            <p:ph type="title"/>
          </p:nvPr>
        </p:nvSpPr>
        <p:spPr/>
        <p:txBody>
          <a:bodyPr/>
          <a:lstStyle/>
          <a:p>
            <a:r>
              <a:rPr lang="fr-BE" dirty="0"/>
              <a:t>1.3. Les principes</a:t>
            </a:r>
            <a:br>
              <a:rPr lang="fr-BE" dirty="0"/>
            </a:br>
            <a:r>
              <a:rPr lang="fr-BE" sz="2800" dirty="0"/>
              <a:t>Droits fondamentaux </a:t>
            </a:r>
            <a:endParaRPr lang="fr-BE" dirty="0"/>
          </a:p>
        </p:txBody>
      </p:sp>
      <p:sp>
        <p:nvSpPr>
          <p:cNvPr id="3" name="Espace réservé du contenu 2">
            <a:extLst>
              <a:ext uri="{FF2B5EF4-FFF2-40B4-BE49-F238E27FC236}">
                <a16:creationId xmlns:a16="http://schemas.microsoft.com/office/drawing/2014/main" id="{44D9EC56-5118-4F9A-B090-256DCDE21D44}"/>
              </a:ext>
            </a:extLst>
          </p:cNvPr>
          <p:cNvSpPr>
            <a:spLocks noGrp="1"/>
          </p:cNvSpPr>
          <p:nvPr>
            <p:ph idx="1"/>
          </p:nvPr>
        </p:nvSpPr>
        <p:spPr/>
        <p:txBody>
          <a:bodyPr>
            <a:normAutofit fontScale="55000" lnSpcReduction="20000"/>
          </a:bodyPr>
          <a:lstStyle/>
          <a:p>
            <a:pPr>
              <a:buFont typeface="Wingdings" panose="05000000000000000000" pitchFamily="2" charset="2"/>
              <a:buChar char="v"/>
            </a:pPr>
            <a:r>
              <a:rPr lang="fr-BE" sz="3800" dirty="0"/>
              <a:t>Interdiction de la discrimination sur base de la nationalité / statut de séjour: </a:t>
            </a:r>
            <a:endParaRPr lang="fr-FR" sz="3800" dirty="0"/>
          </a:p>
          <a:p>
            <a:pPr marL="0" indent="0">
              <a:buNone/>
            </a:pPr>
            <a:r>
              <a:rPr lang="fr-FR" sz="2900" dirty="0"/>
              <a:t>«  90.  Une différence est discriminatoire si elle ne repose pas sur une justification objective et raisonnable, c’est-à-dire si elle ne poursuit pas un but légitime ou s’il n’y a pas un rapport raisonnable de proportionnalité entre les moyens employés et le but visé. La notion de discrimination au sens de l’article 14 englobe également les cas dans lesquels un individu ou un groupe se voit, sans justification adéquate, moins bien traité qu’un autre, même si la Convention ne requiert pas le traitement plus favorable (…).</a:t>
            </a:r>
          </a:p>
          <a:p>
            <a:pPr marL="0" indent="0">
              <a:buNone/>
            </a:pPr>
            <a:r>
              <a:rPr lang="fr-FR" sz="2900" dirty="0"/>
              <a:t>103.  la Cour a déjà admis qu’une différence de traitement pouvait consister en un effet préjudiciable disproportionné occasionné par une politique ou une mesure qui, bien que formulée de manière neutre, opère une discrimination à l’égard d’un groupe (voir, par exemple, Hugh Jordan c. Royaume-Uni, no 24746/94, § 154, 4 mai 2001). Une telle situation s’analyse en une « discrimination indirecte » qui n’exige pas nécessairement qu’il y ait une intention discriminatoire (D.H. et autres c. République tchèque, précité, § 184). » </a:t>
            </a:r>
          </a:p>
          <a:p>
            <a:pPr marL="0" indent="0">
              <a:buNone/>
            </a:pPr>
            <a:r>
              <a:rPr lang="fr-FR" sz="2900" dirty="0"/>
              <a:t>CEDH (GC), </a:t>
            </a:r>
            <a:r>
              <a:rPr lang="fr-FR" sz="2900" dirty="0" err="1"/>
              <a:t>Biao</a:t>
            </a:r>
            <a:r>
              <a:rPr lang="fr-FR" sz="2900" dirty="0"/>
              <a:t> c. Danemark, 24 mai 2016.</a:t>
            </a:r>
          </a:p>
          <a:p>
            <a:pPr>
              <a:buFont typeface="Wingdings" panose="05000000000000000000" pitchFamily="2" charset="2"/>
              <a:buChar char="v"/>
            </a:pPr>
            <a:endParaRPr lang="fr-BE" dirty="0"/>
          </a:p>
        </p:txBody>
      </p:sp>
    </p:spTree>
    <p:extLst>
      <p:ext uri="{BB962C8B-B14F-4D97-AF65-F5344CB8AC3E}">
        <p14:creationId xmlns:p14="http://schemas.microsoft.com/office/powerpoint/2010/main" val="19501016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F3893B-C96E-4545-8C87-20F5966C0709}"/>
              </a:ext>
            </a:extLst>
          </p:cNvPr>
          <p:cNvSpPr>
            <a:spLocks noGrp="1"/>
          </p:cNvSpPr>
          <p:nvPr>
            <p:ph type="title"/>
          </p:nvPr>
        </p:nvSpPr>
        <p:spPr/>
        <p:txBody>
          <a:bodyPr/>
          <a:lstStyle/>
          <a:p>
            <a:r>
              <a:rPr lang="fr-BE" dirty="0"/>
              <a:t>1.3. Les principes</a:t>
            </a:r>
            <a:br>
              <a:rPr lang="fr-BE" dirty="0"/>
            </a:br>
            <a:r>
              <a:rPr lang="fr-BE" sz="2800" dirty="0"/>
              <a:t>Droits fondamentaux </a:t>
            </a:r>
            <a:endParaRPr lang="fr-BE" dirty="0"/>
          </a:p>
        </p:txBody>
      </p:sp>
      <p:sp>
        <p:nvSpPr>
          <p:cNvPr id="3" name="Espace réservé du contenu 2">
            <a:extLst>
              <a:ext uri="{FF2B5EF4-FFF2-40B4-BE49-F238E27FC236}">
                <a16:creationId xmlns:a16="http://schemas.microsoft.com/office/drawing/2014/main" id="{66230BA4-C0B4-4A8D-8805-FF5B447818D5}"/>
              </a:ext>
            </a:extLst>
          </p:cNvPr>
          <p:cNvSpPr>
            <a:spLocks noGrp="1"/>
          </p:cNvSpPr>
          <p:nvPr>
            <p:ph idx="1"/>
          </p:nvPr>
        </p:nvSpPr>
        <p:spPr/>
        <p:txBody>
          <a:bodyPr>
            <a:normAutofit lnSpcReduction="10000"/>
          </a:bodyPr>
          <a:lstStyle/>
          <a:p>
            <a:pPr marL="0" indent="0">
              <a:buNone/>
            </a:pPr>
            <a:r>
              <a:rPr lang="fr-FR" dirty="0"/>
              <a:t>« B.49.3. En ne permettant pas à la chambre de protection sociale d’examiner, au regard de la situation administrative, familiale et  sociale concrète de l’étranger demandeur, s’il est justifié de lui refuser la modalité qu’il sollicite au motif qu’il ressort d’un avis de l’Office des étrangers qu’il n’est pas autorisé ou habilité à séjourner sur le territoire, le législateur a pris une mesure disproportionnée. »</a:t>
            </a:r>
          </a:p>
          <a:p>
            <a:pPr marL="0" indent="0">
              <a:buNone/>
            </a:pPr>
            <a:endParaRPr lang="fr-FR" dirty="0"/>
          </a:p>
          <a:p>
            <a:pPr marL="0" indent="0">
              <a:buNone/>
            </a:pPr>
            <a:r>
              <a:rPr lang="fr-FR" dirty="0"/>
              <a:t>C. </a:t>
            </a:r>
            <a:r>
              <a:rPr lang="fr-FR" dirty="0" err="1"/>
              <a:t>Const</a:t>
            </a:r>
            <a:r>
              <a:rPr lang="fr-FR" dirty="0"/>
              <a:t>., arrêt 80/2018 du 28 juin 2018 – annulation dispositions légales qui excluaient internés étrangers des PS, congés, LE etc. </a:t>
            </a:r>
            <a:endParaRPr lang="fr-BE" dirty="0"/>
          </a:p>
        </p:txBody>
      </p:sp>
    </p:spTree>
    <p:extLst>
      <p:ext uri="{BB962C8B-B14F-4D97-AF65-F5344CB8AC3E}">
        <p14:creationId xmlns:p14="http://schemas.microsoft.com/office/powerpoint/2010/main" val="800907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1A1172-61BB-4F5E-BD3F-5EA14708080D}"/>
              </a:ext>
            </a:extLst>
          </p:cNvPr>
          <p:cNvSpPr>
            <a:spLocks noGrp="1"/>
          </p:cNvSpPr>
          <p:nvPr>
            <p:ph type="title"/>
          </p:nvPr>
        </p:nvSpPr>
        <p:spPr/>
        <p:txBody>
          <a:bodyPr/>
          <a:lstStyle/>
          <a:p>
            <a:r>
              <a:rPr lang="fr-BE" dirty="0"/>
              <a:t>2.1. Les acteurs du droit des étrangers</a:t>
            </a:r>
            <a:br>
              <a:rPr lang="fr-BE" dirty="0"/>
            </a:br>
            <a:r>
              <a:rPr lang="fr-BE" sz="2800" dirty="0"/>
              <a:t>L’étranger</a:t>
            </a:r>
            <a:endParaRPr lang="fr-BE" dirty="0"/>
          </a:p>
        </p:txBody>
      </p:sp>
      <p:sp>
        <p:nvSpPr>
          <p:cNvPr id="3" name="Espace réservé du contenu 2">
            <a:extLst>
              <a:ext uri="{FF2B5EF4-FFF2-40B4-BE49-F238E27FC236}">
                <a16:creationId xmlns:a16="http://schemas.microsoft.com/office/drawing/2014/main" id="{A80E890B-04BD-4CCE-B811-C45EA408107B}"/>
              </a:ext>
            </a:extLst>
          </p:cNvPr>
          <p:cNvSpPr>
            <a:spLocks noGrp="1"/>
          </p:cNvSpPr>
          <p:nvPr>
            <p:ph idx="1"/>
          </p:nvPr>
        </p:nvSpPr>
        <p:spPr/>
        <p:txBody>
          <a:bodyPr>
            <a:normAutofit fontScale="92500" lnSpcReduction="10000"/>
          </a:bodyPr>
          <a:lstStyle/>
          <a:p>
            <a:r>
              <a:rPr lang="fr-BE" dirty="0"/>
              <a:t>Etranger =/ notion d’immigré: suppose qu’une </a:t>
            </a:r>
            <a:r>
              <a:rPr lang="fr-BE" i="1" dirty="0"/>
              <a:t>migration </a:t>
            </a:r>
            <a:r>
              <a:rPr lang="fr-BE" dirty="0"/>
              <a:t>ait eu lieu, donc que la personne concernée soit née dans un autre pays mais qu’à un moment de sa vie, elle ait fait le voyage vers la Belgique et qu’elle s’y soit installée </a:t>
            </a:r>
          </a:p>
          <a:p>
            <a:r>
              <a:rPr lang="fr-BE" dirty="0"/>
              <a:t>Etranger =/ personnes </a:t>
            </a:r>
            <a:r>
              <a:rPr lang="fr-BE" u="sng" dirty="0"/>
              <a:t>d’origine étrangère: </a:t>
            </a:r>
            <a:r>
              <a:rPr lang="fr-BE" dirty="0"/>
              <a:t>personnes </a:t>
            </a:r>
            <a:r>
              <a:rPr lang="fr-BE" u="sng" dirty="0"/>
              <a:t>nées en Belgique</a:t>
            </a:r>
            <a:r>
              <a:rPr lang="fr-BE" dirty="0"/>
              <a:t>, avec une </a:t>
            </a:r>
            <a:r>
              <a:rPr lang="fr-BE" u="sng" dirty="0"/>
              <a:t>nationalité étrangère</a:t>
            </a:r>
            <a:r>
              <a:rPr lang="fr-BE" dirty="0"/>
              <a:t>, et qui par la suite ont acquis la nationalité belge - souvent les personnes qu’on désigne être issues d’immigration de 2</a:t>
            </a:r>
            <a:r>
              <a:rPr lang="fr-BE" baseline="30000" dirty="0"/>
              <a:t>ème</a:t>
            </a:r>
            <a:r>
              <a:rPr lang="fr-BE" dirty="0"/>
              <a:t> ou 3</a:t>
            </a:r>
            <a:r>
              <a:rPr lang="fr-BE" baseline="30000" dirty="0"/>
              <a:t>ème</a:t>
            </a:r>
            <a:r>
              <a:rPr lang="fr-BE" dirty="0"/>
              <a:t> génération.</a:t>
            </a:r>
          </a:p>
          <a:p>
            <a:r>
              <a:rPr lang="fr-BE" dirty="0"/>
              <a:t>Etranger =/ réfugié : un réfugié est un étranger, mais tous les étrangers ne sont pas des réfugiés – notion de réfugié découle de la Convention de Genève, personne qui s’est vue reconnaître l’asile en vertu de cette Convention. </a:t>
            </a:r>
          </a:p>
          <a:p>
            <a:endParaRPr lang="fr-BE" dirty="0"/>
          </a:p>
        </p:txBody>
      </p:sp>
    </p:spTree>
    <p:extLst>
      <p:ext uri="{BB962C8B-B14F-4D97-AF65-F5344CB8AC3E}">
        <p14:creationId xmlns:p14="http://schemas.microsoft.com/office/powerpoint/2010/main" val="32003152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ECA68C-EE18-46AA-9033-E8157C993312}"/>
              </a:ext>
            </a:extLst>
          </p:cNvPr>
          <p:cNvSpPr>
            <a:spLocks noGrp="1"/>
          </p:cNvSpPr>
          <p:nvPr>
            <p:ph type="title"/>
          </p:nvPr>
        </p:nvSpPr>
        <p:spPr/>
        <p:txBody>
          <a:bodyPr/>
          <a:lstStyle/>
          <a:p>
            <a:r>
              <a:rPr lang="fr-BE" dirty="0"/>
              <a:t>1.3. Les principes </a:t>
            </a:r>
            <a:br>
              <a:rPr lang="fr-BE" dirty="0"/>
            </a:br>
            <a:r>
              <a:rPr lang="fr-BE" sz="2800" dirty="0"/>
              <a:t>Droits fondamentaux </a:t>
            </a:r>
            <a:endParaRPr lang="fr-BE" dirty="0"/>
          </a:p>
        </p:txBody>
      </p:sp>
      <p:sp>
        <p:nvSpPr>
          <p:cNvPr id="3" name="Espace réservé du contenu 2">
            <a:extLst>
              <a:ext uri="{FF2B5EF4-FFF2-40B4-BE49-F238E27FC236}">
                <a16:creationId xmlns:a16="http://schemas.microsoft.com/office/drawing/2014/main" id="{514A2529-511B-4C69-AEF7-EB9E5717C1B7}"/>
              </a:ext>
            </a:extLst>
          </p:cNvPr>
          <p:cNvSpPr>
            <a:spLocks noGrp="1"/>
          </p:cNvSpPr>
          <p:nvPr>
            <p:ph idx="1"/>
          </p:nvPr>
        </p:nvSpPr>
        <p:spPr/>
        <p:txBody>
          <a:bodyPr>
            <a:normAutofit fontScale="85000" lnSpcReduction="20000"/>
          </a:bodyPr>
          <a:lstStyle/>
          <a:p>
            <a:endParaRPr lang="fr-BE" dirty="0"/>
          </a:p>
          <a:p>
            <a:r>
              <a:rPr lang="fr-FR" dirty="0"/>
              <a:t>PIDCP, art. 14.1 : «Tous sont égaux devant les tribunaux et les cours de justice.» + art. 26</a:t>
            </a:r>
          </a:p>
          <a:p>
            <a:r>
              <a:rPr lang="fr-FR" dirty="0"/>
              <a:t>•Charte des droits fondamentaux de l’UE (art. 20 et 21): «toutes les personnes sont égales en droit»+ interdiction de la discrimination</a:t>
            </a:r>
          </a:p>
          <a:p>
            <a:r>
              <a:rPr lang="fr-FR" dirty="0"/>
              <a:t>•Convention internationale sur l’élimination de toutes les formes de discrimination raciale faite à New York le 7 mars 1966, art. 5 : «les Etats parties s’engagent à interdire et à éliminer la discrimination raciale sous toutes ses formes et à garantir le droit de chacun à l’égalité devant la loi sans distinction de race, de couleur ou d’origine nationale ou ethnique, notamment dans la jouissance […du] droit à un traitement égal devant les tribunaux et tout autre organe administrant la justice.» </a:t>
            </a:r>
          </a:p>
          <a:p>
            <a:r>
              <a:rPr lang="fr-FR" dirty="0"/>
              <a:t>•Art. 10, 11 et 191 Constitution </a:t>
            </a:r>
          </a:p>
          <a:p>
            <a:pPr marL="0" indent="0">
              <a:buNone/>
            </a:pPr>
            <a:endParaRPr lang="fr-BE" dirty="0"/>
          </a:p>
        </p:txBody>
      </p:sp>
    </p:spTree>
    <p:extLst>
      <p:ext uri="{BB962C8B-B14F-4D97-AF65-F5344CB8AC3E}">
        <p14:creationId xmlns:p14="http://schemas.microsoft.com/office/powerpoint/2010/main" val="10312692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DC5CA6-46B1-4428-8E63-C54558B71AA1}"/>
              </a:ext>
            </a:extLst>
          </p:cNvPr>
          <p:cNvSpPr>
            <a:spLocks noGrp="1"/>
          </p:cNvSpPr>
          <p:nvPr>
            <p:ph type="title"/>
          </p:nvPr>
        </p:nvSpPr>
        <p:spPr/>
        <p:txBody>
          <a:bodyPr/>
          <a:lstStyle/>
          <a:p>
            <a:r>
              <a:rPr lang="fr-BE" dirty="0"/>
              <a:t>1.3. Les principes </a:t>
            </a:r>
            <a:br>
              <a:rPr lang="fr-BE" dirty="0"/>
            </a:br>
            <a:r>
              <a:rPr lang="fr-BE" sz="2800" dirty="0"/>
              <a:t>Droits fondamentaux </a:t>
            </a:r>
            <a:endParaRPr lang="fr-BE" dirty="0"/>
          </a:p>
        </p:txBody>
      </p:sp>
      <p:sp>
        <p:nvSpPr>
          <p:cNvPr id="3" name="Espace réservé du contenu 2">
            <a:extLst>
              <a:ext uri="{FF2B5EF4-FFF2-40B4-BE49-F238E27FC236}">
                <a16:creationId xmlns:a16="http://schemas.microsoft.com/office/drawing/2014/main" id="{958C2583-A9E4-4ED0-BEC7-9A765CC97FD7}"/>
              </a:ext>
            </a:extLst>
          </p:cNvPr>
          <p:cNvSpPr>
            <a:spLocks noGrp="1"/>
          </p:cNvSpPr>
          <p:nvPr>
            <p:ph idx="1"/>
          </p:nvPr>
        </p:nvSpPr>
        <p:spPr/>
        <p:txBody>
          <a:bodyPr/>
          <a:lstStyle/>
          <a:p>
            <a:r>
              <a:rPr lang="fr-BE" dirty="0"/>
              <a:t>Le seul fait de ne pas avoir droit au séjour n’est pas en soi un motif suffisant – il faut expliquer pourquoi l’absence de séjour constitue une contre indication à l’octroi d’une modalité </a:t>
            </a:r>
          </a:p>
          <a:p>
            <a:endParaRPr lang="fr-BE" dirty="0"/>
          </a:p>
        </p:txBody>
      </p:sp>
    </p:spTree>
    <p:extLst>
      <p:ext uri="{BB962C8B-B14F-4D97-AF65-F5344CB8AC3E}">
        <p14:creationId xmlns:p14="http://schemas.microsoft.com/office/powerpoint/2010/main" val="22959160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87F227-A91C-4CB3-9C9C-7C0CCCCDFF2C}"/>
              </a:ext>
            </a:extLst>
          </p:cNvPr>
          <p:cNvSpPr>
            <a:spLocks noGrp="1"/>
          </p:cNvSpPr>
          <p:nvPr>
            <p:ph type="ctrTitle"/>
          </p:nvPr>
        </p:nvSpPr>
        <p:spPr/>
        <p:txBody>
          <a:bodyPr/>
          <a:lstStyle/>
          <a:p>
            <a:r>
              <a:rPr lang="fr-BE" dirty="0"/>
              <a:t>Merci pour votre attention !</a:t>
            </a:r>
          </a:p>
        </p:txBody>
      </p:sp>
      <p:sp>
        <p:nvSpPr>
          <p:cNvPr id="3" name="Sous-titre 2">
            <a:extLst>
              <a:ext uri="{FF2B5EF4-FFF2-40B4-BE49-F238E27FC236}">
                <a16:creationId xmlns:a16="http://schemas.microsoft.com/office/drawing/2014/main" id="{A44B0601-960C-4486-9CD6-098038AB2003}"/>
              </a:ext>
            </a:extLst>
          </p:cNvPr>
          <p:cNvSpPr>
            <a:spLocks noGrp="1"/>
          </p:cNvSpPr>
          <p:nvPr>
            <p:ph type="subTitle" idx="1"/>
          </p:nvPr>
        </p:nvSpPr>
        <p:spPr/>
        <p:txBody>
          <a:bodyPr/>
          <a:lstStyle/>
          <a:p>
            <a:endParaRPr lang="fr-BE"/>
          </a:p>
        </p:txBody>
      </p:sp>
    </p:spTree>
    <p:extLst>
      <p:ext uri="{BB962C8B-B14F-4D97-AF65-F5344CB8AC3E}">
        <p14:creationId xmlns:p14="http://schemas.microsoft.com/office/powerpoint/2010/main" val="3805009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62CD9D-54C7-4677-ADAC-1BAD6ECFE103}"/>
              </a:ext>
            </a:extLst>
          </p:cNvPr>
          <p:cNvSpPr>
            <a:spLocks noGrp="1"/>
          </p:cNvSpPr>
          <p:nvPr>
            <p:ph type="title"/>
          </p:nvPr>
        </p:nvSpPr>
        <p:spPr/>
        <p:txBody>
          <a:bodyPr/>
          <a:lstStyle/>
          <a:p>
            <a:r>
              <a:rPr lang="fr-BE" dirty="0"/>
              <a:t>2.1. Les acteurs du droit des étrangers</a:t>
            </a:r>
            <a:br>
              <a:rPr lang="fr-BE" dirty="0"/>
            </a:br>
            <a:r>
              <a:rPr lang="fr-BE" sz="2800" dirty="0"/>
              <a:t>L’étranger</a:t>
            </a:r>
            <a:endParaRPr lang="fr-BE" dirty="0"/>
          </a:p>
        </p:txBody>
      </p:sp>
      <p:sp>
        <p:nvSpPr>
          <p:cNvPr id="3" name="Espace réservé du contenu 2">
            <a:extLst>
              <a:ext uri="{FF2B5EF4-FFF2-40B4-BE49-F238E27FC236}">
                <a16:creationId xmlns:a16="http://schemas.microsoft.com/office/drawing/2014/main" id="{3B7BD7BF-334D-4E2F-8F9C-CDE44E8A818B}"/>
              </a:ext>
            </a:extLst>
          </p:cNvPr>
          <p:cNvSpPr>
            <a:spLocks noGrp="1"/>
          </p:cNvSpPr>
          <p:nvPr>
            <p:ph idx="1"/>
          </p:nvPr>
        </p:nvSpPr>
        <p:spPr/>
        <p:txBody>
          <a:bodyPr>
            <a:normAutofit fontScale="92500" lnSpcReduction="10000"/>
          </a:bodyPr>
          <a:lstStyle/>
          <a:p>
            <a:r>
              <a:rPr lang="fr-BE" dirty="0"/>
              <a:t>Combien d’étrangers dans les prisons belges? </a:t>
            </a:r>
          </a:p>
          <a:p>
            <a:r>
              <a:rPr lang="fr-BE" dirty="0"/>
              <a:t>4739 </a:t>
            </a:r>
            <a:r>
              <a:rPr lang="fr-BE" dirty="0" err="1"/>
              <a:t>détenu.e.s</a:t>
            </a:r>
            <a:r>
              <a:rPr lang="fr-BE" dirty="0"/>
              <a:t> </a:t>
            </a:r>
            <a:r>
              <a:rPr lang="fr-BE" dirty="0" err="1"/>
              <a:t>étrangers.ères</a:t>
            </a:r>
            <a:r>
              <a:rPr lang="fr-BE" dirty="0"/>
              <a:t> (1395 avec droit au séjour, 3344 sans droit au séjour) au 25.11.2022 (=&gt; 41 %) (ordre de grandeur : 13 % étrangers population belge dans son ensemble)</a:t>
            </a:r>
          </a:p>
          <a:p>
            <a:r>
              <a:rPr lang="fr-BE" dirty="0"/>
              <a:t>6418 </a:t>
            </a:r>
            <a:r>
              <a:rPr lang="fr-BE" dirty="0" err="1"/>
              <a:t>détenu.e.s</a:t>
            </a:r>
            <a:r>
              <a:rPr lang="fr-BE" dirty="0"/>
              <a:t> belges</a:t>
            </a:r>
          </a:p>
          <a:p>
            <a:r>
              <a:rPr lang="fr-BE" dirty="0"/>
              <a:t>172 dont on ignorait encore le statut, et 1 en situation inconnue</a:t>
            </a:r>
          </a:p>
          <a:p>
            <a:pPr marL="0" indent="0">
              <a:buNone/>
            </a:pPr>
            <a:endParaRPr lang="fr-BE" dirty="0"/>
          </a:p>
          <a:p>
            <a:pPr marL="0" indent="0">
              <a:buNone/>
            </a:pPr>
            <a:r>
              <a:rPr lang="fr-BE" dirty="0"/>
              <a:t>(source: quatrième table ronde </a:t>
            </a:r>
            <a:r>
              <a:rPr lang="fr-FR" dirty="0"/>
              <a:t>vendredi 16 décembre sur le thème des détenus sans droit de séjour, </a:t>
            </a:r>
            <a:r>
              <a:rPr lang="fr-FR" dirty="0">
                <a:hlinkClick r:id="rId2"/>
              </a:rPr>
              <a:t>Tables rondes 'Surpopulation carcérale' - Service public </a:t>
            </a:r>
            <a:r>
              <a:rPr lang="fr-FR" dirty="0" err="1">
                <a:hlinkClick r:id="rId2"/>
              </a:rPr>
              <a:t>federal</a:t>
            </a:r>
            <a:r>
              <a:rPr lang="fr-FR" dirty="0">
                <a:hlinkClick r:id="rId2"/>
              </a:rPr>
              <a:t> Justice (belgium.be)</a:t>
            </a:r>
            <a:r>
              <a:rPr lang="fr-FR" dirty="0"/>
              <a:t>) </a:t>
            </a:r>
            <a:endParaRPr lang="fr-BE" dirty="0"/>
          </a:p>
        </p:txBody>
      </p:sp>
    </p:spTree>
    <p:extLst>
      <p:ext uri="{BB962C8B-B14F-4D97-AF65-F5344CB8AC3E}">
        <p14:creationId xmlns:p14="http://schemas.microsoft.com/office/powerpoint/2010/main" val="3884661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5EEAAE-C369-44F8-9D89-A39CE7354209}"/>
              </a:ext>
            </a:extLst>
          </p:cNvPr>
          <p:cNvSpPr>
            <a:spLocks noGrp="1"/>
          </p:cNvSpPr>
          <p:nvPr>
            <p:ph type="title"/>
          </p:nvPr>
        </p:nvSpPr>
        <p:spPr/>
        <p:txBody>
          <a:bodyPr/>
          <a:lstStyle/>
          <a:p>
            <a:r>
              <a:rPr lang="fr-BE" dirty="0"/>
              <a:t>2.1. Les acteurs du droit des étrangers</a:t>
            </a:r>
            <a:br>
              <a:rPr lang="fr-BE" dirty="0"/>
            </a:br>
            <a:r>
              <a:rPr lang="fr-BE" sz="2800" dirty="0"/>
              <a:t>L’étranger</a:t>
            </a:r>
            <a:endParaRPr lang="fr-BE" dirty="0"/>
          </a:p>
        </p:txBody>
      </p:sp>
      <p:sp>
        <p:nvSpPr>
          <p:cNvPr id="3" name="Espace réservé du contenu 2">
            <a:extLst>
              <a:ext uri="{FF2B5EF4-FFF2-40B4-BE49-F238E27FC236}">
                <a16:creationId xmlns:a16="http://schemas.microsoft.com/office/drawing/2014/main" id="{CDC16C1C-3E45-46A8-9376-8A502C59854E}"/>
              </a:ext>
            </a:extLst>
          </p:cNvPr>
          <p:cNvSpPr>
            <a:spLocks noGrp="1"/>
          </p:cNvSpPr>
          <p:nvPr>
            <p:ph idx="1"/>
          </p:nvPr>
        </p:nvSpPr>
        <p:spPr/>
        <p:txBody>
          <a:bodyPr/>
          <a:lstStyle/>
          <a:p>
            <a:r>
              <a:rPr lang="fr-BE" dirty="0"/>
              <a:t>Combien d’internés étrangers? Chiffre non disponible</a:t>
            </a:r>
          </a:p>
          <a:p>
            <a:r>
              <a:rPr lang="fr-BE" dirty="0"/>
              <a:t>Combien d’internés sans droit au séjour? 145 internés sans droit de séjour début 2022 </a:t>
            </a:r>
            <a:r>
              <a:rPr lang="fr-BE" u="sng" dirty="0"/>
              <a:t>au sein des annexes et lieux de placement</a:t>
            </a:r>
          </a:p>
          <a:p>
            <a:r>
              <a:rPr lang="fr-BE" dirty="0"/>
              <a:t>Ordre de grandeur: au total 3933 personnes internées en juin 2022</a:t>
            </a:r>
          </a:p>
          <a:p>
            <a:pPr marL="0" indent="0">
              <a:buNone/>
            </a:pPr>
            <a:r>
              <a:rPr lang="fr-BE" dirty="0"/>
              <a:t>(Source: table ronde internement, vendredi 21 octobre 2022, </a:t>
            </a:r>
            <a:r>
              <a:rPr lang="fr-FR" dirty="0">
                <a:hlinkClick r:id="rId2"/>
              </a:rPr>
              <a:t>Tables rondes 'Surpopulation carcérale' - Service public </a:t>
            </a:r>
            <a:r>
              <a:rPr lang="fr-FR" dirty="0" err="1">
                <a:hlinkClick r:id="rId2"/>
              </a:rPr>
              <a:t>federal</a:t>
            </a:r>
            <a:r>
              <a:rPr lang="fr-FR" dirty="0">
                <a:hlinkClick r:id="rId2"/>
              </a:rPr>
              <a:t> Justice (belgium.be)</a:t>
            </a:r>
            <a:r>
              <a:rPr lang="fr-FR" dirty="0"/>
              <a:t> ) </a:t>
            </a:r>
            <a:r>
              <a:rPr lang="fr-BE" dirty="0"/>
              <a:t> </a:t>
            </a:r>
          </a:p>
        </p:txBody>
      </p:sp>
    </p:spTree>
    <p:extLst>
      <p:ext uri="{BB962C8B-B14F-4D97-AF65-F5344CB8AC3E}">
        <p14:creationId xmlns:p14="http://schemas.microsoft.com/office/powerpoint/2010/main" val="2703555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EFC960-A77A-4B6F-B57C-EC19DABBDC63}"/>
              </a:ext>
            </a:extLst>
          </p:cNvPr>
          <p:cNvSpPr>
            <a:spLocks noGrp="1"/>
          </p:cNvSpPr>
          <p:nvPr>
            <p:ph type="title"/>
          </p:nvPr>
        </p:nvSpPr>
        <p:spPr>
          <a:xfrm>
            <a:off x="680320" y="753228"/>
            <a:ext cx="9613861" cy="1080938"/>
          </a:xfrm>
        </p:spPr>
        <p:txBody>
          <a:bodyPr/>
          <a:lstStyle/>
          <a:p>
            <a:r>
              <a:rPr lang="fr-BE" dirty="0"/>
              <a:t>1.2. Les acteurs du droit des étrangers</a:t>
            </a:r>
            <a:br>
              <a:rPr lang="fr-BE" dirty="0"/>
            </a:br>
            <a:r>
              <a:rPr lang="fr-BE" sz="2800" dirty="0"/>
              <a:t>L’office des étrangers</a:t>
            </a:r>
            <a:endParaRPr lang="fr-BE" dirty="0"/>
          </a:p>
        </p:txBody>
      </p:sp>
      <p:sp>
        <p:nvSpPr>
          <p:cNvPr id="3" name="Espace réservé du contenu 2">
            <a:extLst>
              <a:ext uri="{FF2B5EF4-FFF2-40B4-BE49-F238E27FC236}">
                <a16:creationId xmlns:a16="http://schemas.microsoft.com/office/drawing/2014/main" id="{863D12F7-04D6-4244-B75C-469C5175414D}"/>
              </a:ext>
            </a:extLst>
          </p:cNvPr>
          <p:cNvSpPr>
            <a:spLocks noGrp="1"/>
          </p:cNvSpPr>
          <p:nvPr>
            <p:ph idx="1"/>
          </p:nvPr>
        </p:nvSpPr>
        <p:spPr/>
        <p:txBody>
          <a:bodyPr>
            <a:normAutofit fontScale="92500"/>
          </a:bodyPr>
          <a:lstStyle/>
          <a:p>
            <a:r>
              <a:rPr lang="fr-BE" dirty="0"/>
              <a:t>Différents types de procédures, différentes </a:t>
            </a:r>
            <a:r>
              <a:rPr lang="fr-BE" b="1" u="sng" dirty="0"/>
              <a:t>instances</a:t>
            </a:r>
            <a:r>
              <a:rPr lang="fr-BE" dirty="0"/>
              <a:t> en fonction de procédure :</a:t>
            </a:r>
          </a:p>
          <a:p>
            <a:pPr marL="0" indent="0">
              <a:buNone/>
            </a:pPr>
            <a:r>
              <a:rPr lang="fr-BE" dirty="0"/>
              <a:t>	Office des étrangers, CGRA, CCE, CE + acteurs « à la marge »: 	juridictions d’instruction (CC, CMA), CPAS, </a:t>
            </a:r>
            <a:r>
              <a:rPr lang="fr-BE" dirty="0" err="1"/>
              <a:t>Fedasil</a:t>
            </a:r>
            <a:r>
              <a:rPr lang="fr-BE" dirty="0"/>
              <a:t>, tribunal du 	travail</a:t>
            </a:r>
          </a:p>
          <a:p>
            <a:pPr marL="0" indent="0">
              <a:buNone/>
            </a:pPr>
            <a:endParaRPr lang="fr-BE" dirty="0"/>
          </a:p>
          <a:p>
            <a:pPr>
              <a:buFont typeface="Wingdings" panose="05000000000000000000" pitchFamily="2" charset="2"/>
              <a:buChar char="Ø"/>
            </a:pPr>
            <a:r>
              <a:rPr lang="fr-BE" b="1" u="sng" dirty="0"/>
              <a:t>L’Office des étrangers</a:t>
            </a:r>
            <a:r>
              <a:rPr lang="fr-BE" dirty="0"/>
              <a:t> : administration qui gère le séjour des étrangers en Belgique. Administration sous la tutelle du ministre de l’Intérieur =&gt; depuis des années, ministre adjoint d’un secrétaire d’Etat à l’Asile et la Migration (actuellement: Nicole  de Moor, CD&amp;V)</a:t>
            </a:r>
          </a:p>
          <a:p>
            <a:pPr marL="0" indent="0">
              <a:buNone/>
            </a:pPr>
            <a:endParaRPr lang="fr-BE" b="1" u="sng" dirty="0"/>
          </a:p>
          <a:p>
            <a:pPr marL="0" indent="0">
              <a:buNone/>
            </a:pPr>
            <a:endParaRPr lang="fr-BE" b="1" u="sng" dirty="0"/>
          </a:p>
          <a:p>
            <a:pPr>
              <a:buFont typeface="Wingdings" panose="05000000000000000000" pitchFamily="2" charset="2"/>
              <a:buChar char="Ø"/>
            </a:pPr>
            <a:endParaRPr lang="fr-BE" b="1" u="sng" dirty="0"/>
          </a:p>
        </p:txBody>
      </p:sp>
    </p:spTree>
    <p:extLst>
      <p:ext uri="{BB962C8B-B14F-4D97-AF65-F5344CB8AC3E}">
        <p14:creationId xmlns:p14="http://schemas.microsoft.com/office/powerpoint/2010/main" val="2766676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922755-9034-4815-B228-B642A51C3539}"/>
              </a:ext>
            </a:extLst>
          </p:cNvPr>
          <p:cNvSpPr>
            <a:spLocks noGrp="1"/>
          </p:cNvSpPr>
          <p:nvPr>
            <p:ph type="title"/>
          </p:nvPr>
        </p:nvSpPr>
        <p:spPr/>
        <p:txBody>
          <a:bodyPr/>
          <a:lstStyle/>
          <a:p>
            <a:r>
              <a:rPr lang="fr-BE" dirty="0"/>
              <a:t>1.2. Les acteurs du droit des étrangers</a:t>
            </a:r>
            <a:br>
              <a:rPr lang="fr-BE" dirty="0"/>
            </a:br>
            <a:r>
              <a:rPr lang="fr-BE" sz="2800" dirty="0"/>
              <a:t>L’office des étrangers</a:t>
            </a:r>
            <a:endParaRPr lang="fr-BE" dirty="0"/>
          </a:p>
        </p:txBody>
      </p:sp>
      <p:sp>
        <p:nvSpPr>
          <p:cNvPr id="3" name="Espace réservé du contenu 2">
            <a:extLst>
              <a:ext uri="{FF2B5EF4-FFF2-40B4-BE49-F238E27FC236}">
                <a16:creationId xmlns:a16="http://schemas.microsoft.com/office/drawing/2014/main" id="{AD5B8290-9B85-4F00-BB6A-4B5BBFB5BC10}"/>
              </a:ext>
            </a:extLst>
          </p:cNvPr>
          <p:cNvSpPr>
            <a:spLocks noGrp="1"/>
          </p:cNvSpPr>
          <p:nvPr>
            <p:ph idx="1"/>
          </p:nvPr>
        </p:nvSpPr>
        <p:spPr/>
        <p:txBody>
          <a:bodyPr>
            <a:normAutofit lnSpcReduction="10000"/>
          </a:bodyPr>
          <a:lstStyle/>
          <a:p>
            <a:pPr marL="0" indent="0">
              <a:buNone/>
            </a:pPr>
            <a:r>
              <a:rPr lang="fr-BE" dirty="0"/>
              <a:t>L’Office des étrangers est compétent </a:t>
            </a:r>
          </a:p>
          <a:p>
            <a:r>
              <a:rPr lang="fr-BE" dirty="0"/>
              <a:t>Pour traiter les demandes de séjour et d’accès au territoire introduites depuis l’étranger (visa, demande de séjour étudiant, regroupement familial…)</a:t>
            </a:r>
          </a:p>
          <a:p>
            <a:r>
              <a:rPr lang="fr-BE" dirty="0"/>
              <a:t>Pour traiter les demandes de séjour introduites depuis le territoire belge (demandes 9</a:t>
            </a:r>
            <a:r>
              <a:rPr lang="fr-BE" i="1" dirty="0"/>
              <a:t>ter</a:t>
            </a:r>
            <a:r>
              <a:rPr lang="fr-BE" dirty="0"/>
              <a:t>, demandes 9</a:t>
            </a:r>
            <a:r>
              <a:rPr lang="fr-BE" i="1" dirty="0"/>
              <a:t>bis, </a:t>
            </a:r>
            <a:r>
              <a:rPr lang="fr-BE" dirty="0"/>
              <a:t>regroupement familial… ) </a:t>
            </a:r>
          </a:p>
          <a:p>
            <a:r>
              <a:rPr lang="fr-BE" dirty="0"/>
              <a:t>Pour enregistrer les demandes de protection internationale (=demande d’asile) et vérifier la compétence de la Belgique pour traiter la demande de protection </a:t>
            </a:r>
          </a:p>
          <a:p>
            <a:r>
              <a:rPr lang="fr-BE" dirty="0"/>
              <a:t>Pour ordonner la détention administrative d’un étranger </a:t>
            </a:r>
          </a:p>
        </p:txBody>
      </p:sp>
    </p:spTree>
    <p:extLst>
      <p:ext uri="{BB962C8B-B14F-4D97-AF65-F5344CB8AC3E}">
        <p14:creationId xmlns:p14="http://schemas.microsoft.com/office/powerpoint/2010/main" val="3331580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BDA0DB-0837-4433-A3EA-676A4A98EE59}"/>
              </a:ext>
            </a:extLst>
          </p:cNvPr>
          <p:cNvSpPr>
            <a:spLocks noGrp="1"/>
          </p:cNvSpPr>
          <p:nvPr>
            <p:ph type="title"/>
          </p:nvPr>
        </p:nvSpPr>
        <p:spPr/>
        <p:txBody>
          <a:bodyPr/>
          <a:lstStyle/>
          <a:p>
            <a:r>
              <a:rPr lang="fr-BE" dirty="0"/>
              <a:t>1.2. Les acteurs du droit des étrangers</a:t>
            </a:r>
            <a:br>
              <a:rPr lang="fr-BE" dirty="0"/>
            </a:br>
            <a:r>
              <a:rPr lang="fr-BE" sz="2800" dirty="0"/>
              <a:t>L’office des étrangers</a:t>
            </a:r>
            <a:endParaRPr lang="fr-BE" dirty="0"/>
          </a:p>
        </p:txBody>
      </p:sp>
      <p:sp>
        <p:nvSpPr>
          <p:cNvPr id="3" name="Espace réservé du contenu 2">
            <a:extLst>
              <a:ext uri="{FF2B5EF4-FFF2-40B4-BE49-F238E27FC236}">
                <a16:creationId xmlns:a16="http://schemas.microsoft.com/office/drawing/2014/main" id="{BF709542-AC54-4B49-A258-2183BD9E8842}"/>
              </a:ext>
            </a:extLst>
          </p:cNvPr>
          <p:cNvSpPr>
            <a:spLocks noGrp="1"/>
          </p:cNvSpPr>
          <p:nvPr>
            <p:ph idx="1"/>
          </p:nvPr>
        </p:nvSpPr>
        <p:spPr/>
        <p:txBody>
          <a:bodyPr>
            <a:normAutofit lnSpcReduction="10000"/>
          </a:bodyPr>
          <a:lstStyle/>
          <a:p>
            <a:r>
              <a:rPr lang="fr-BE" dirty="0"/>
              <a:t>Collaboration étroite entre administration pénitentiaire et Office des étrangers =&gt; échange d’informations, si passage par la case prison, Office des étrangers en est informé et risque de suites </a:t>
            </a:r>
          </a:p>
          <a:p>
            <a:r>
              <a:rPr lang="fr-BE" dirty="0"/>
              <a:t>Différentes section au sein de l’Office des étrangers – difficultés plus ou moins importantes pour les contacter </a:t>
            </a:r>
          </a:p>
          <a:p>
            <a:r>
              <a:rPr lang="fr-BE" dirty="0"/>
              <a:t>Liste de numéros et adresses mails utiles (annexe)</a:t>
            </a:r>
          </a:p>
          <a:p>
            <a:r>
              <a:rPr lang="fr-BE" dirty="0"/>
              <a:t>Informations peuvent être approximatives, induire en erreur, parfois erronées =&gt; attention à toujours vérifier auprès d’un avocat </a:t>
            </a:r>
            <a:r>
              <a:rPr lang="fr-BE" dirty="0" err="1"/>
              <a:t>étrangériste</a:t>
            </a:r>
            <a:r>
              <a:rPr lang="fr-BE" dirty="0"/>
              <a:t> </a:t>
            </a:r>
          </a:p>
          <a:p>
            <a:r>
              <a:rPr lang="fr-BE" dirty="0"/>
              <a:t>Informations utiles sur site web: </a:t>
            </a:r>
            <a:r>
              <a:rPr lang="fr-BE" dirty="0">
                <a:hlinkClick r:id="rId2"/>
              </a:rPr>
              <a:t>https://dofi.ibz.be/fr</a:t>
            </a:r>
            <a:r>
              <a:rPr lang="fr-BE" dirty="0"/>
              <a:t> </a:t>
            </a:r>
          </a:p>
        </p:txBody>
      </p:sp>
    </p:spTree>
    <p:extLst>
      <p:ext uri="{BB962C8B-B14F-4D97-AF65-F5344CB8AC3E}">
        <p14:creationId xmlns:p14="http://schemas.microsoft.com/office/powerpoint/2010/main" val="1272959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253856-82BE-4F94-878D-8BEAE3501A28}"/>
              </a:ext>
            </a:extLst>
          </p:cNvPr>
          <p:cNvSpPr>
            <a:spLocks noGrp="1"/>
          </p:cNvSpPr>
          <p:nvPr>
            <p:ph type="title"/>
          </p:nvPr>
        </p:nvSpPr>
        <p:spPr/>
        <p:txBody>
          <a:bodyPr/>
          <a:lstStyle/>
          <a:p>
            <a:r>
              <a:rPr lang="fr-BE" dirty="0"/>
              <a:t>1.2. Les acteurs du droit des étrangers </a:t>
            </a:r>
            <a:br>
              <a:rPr lang="fr-BE" dirty="0"/>
            </a:br>
            <a:r>
              <a:rPr lang="fr-BE" sz="2800" dirty="0"/>
              <a:t>Le CGRA </a:t>
            </a:r>
            <a:endParaRPr lang="fr-BE" dirty="0"/>
          </a:p>
        </p:txBody>
      </p:sp>
      <p:sp>
        <p:nvSpPr>
          <p:cNvPr id="3" name="Espace réservé du contenu 2">
            <a:extLst>
              <a:ext uri="{FF2B5EF4-FFF2-40B4-BE49-F238E27FC236}">
                <a16:creationId xmlns:a16="http://schemas.microsoft.com/office/drawing/2014/main" id="{599224D5-1914-4F3B-8A1B-9A9CCC2084FD}"/>
              </a:ext>
            </a:extLst>
          </p:cNvPr>
          <p:cNvSpPr>
            <a:spLocks noGrp="1"/>
          </p:cNvSpPr>
          <p:nvPr>
            <p:ph idx="1"/>
          </p:nvPr>
        </p:nvSpPr>
        <p:spPr/>
        <p:txBody>
          <a:bodyPr/>
          <a:lstStyle/>
          <a:p>
            <a:pPr>
              <a:buFont typeface="Wingdings" panose="05000000000000000000" pitchFamily="2" charset="2"/>
              <a:buChar char="Ø"/>
            </a:pPr>
            <a:r>
              <a:rPr lang="fr-BE" dirty="0"/>
              <a:t> Deuxième institution importante: le CGRA (Commissariat général aux réfugiés et aux apatrides)</a:t>
            </a:r>
          </a:p>
          <a:p>
            <a:pPr marL="0" indent="0">
              <a:buNone/>
            </a:pPr>
            <a:r>
              <a:rPr lang="fr-BE" dirty="0"/>
              <a:t>Institution compétente en première instance pour reconnaître ou refuser de reconnaître la qualité de réfugié, ainsi que pour octroyer ou refuser le statut de protection subsidiaire =&gt; connaît uniquement des demandes de protection internationale, ne s’occupe pas du séjour </a:t>
            </a:r>
          </a:p>
          <a:p>
            <a:pPr marL="0" indent="0">
              <a:buNone/>
            </a:pPr>
            <a:r>
              <a:rPr lang="fr-BE" dirty="0"/>
              <a:t>Compétent également pour ce qui concerne le retrait ou l’abrogation du statut de réfugié. </a:t>
            </a:r>
          </a:p>
          <a:p>
            <a:pPr marL="0" indent="0">
              <a:buNone/>
            </a:pPr>
            <a:endParaRPr lang="fr-BE" dirty="0"/>
          </a:p>
        </p:txBody>
      </p:sp>
    </p:spTree>
    <p:extLst>
      <p:ext uri="{BB962C8B-B14F-4D97-AF65-F5344CB8AC3E}">
        <p14:creationId xmlns:p14="http://schemas.microsoft.com/office/powerpoint/2010/main" val="2678337328"/>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Berlin</Template>
  <TotalTime>994</TotalTime>
  <Words>3093</Words>
  <Application>Microsoft Office PowerPoint</Application>
  <PresentationFormat>Grand écran</PresentationFormat>
  <Paragraphs>187</Paragraphs>
  <Slides>32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32</vt:i4>
      </vt:variant>
    </vt:vector>
  </HeadingPairs>
  <TitlesOfParts>
    <vt:vector size="36" baseType="lpstr">
      <vt:lpstr>Arial</vt:lpstr>
      <vt:lpstr>Trebuchet MS</vt:lpstr>
      <vt:lpstr>Wingdings</vt:lpstr>
      <vt:lpstr>Berlin</vt:lpstr>
      <vt:lpstr>Le droit des étrangers et l’internement,  regards croisés </vt:lpstr>
      <vt:lpstr>1.2. Les acteurs du droit des étrangers  L’étranger</vt:lpstr>
      <vt:lpstr>2.1. Les acteurs du droit des étrangers L’étranger</vt:lpstr>
      <vt:lpstr>2.1. Les acteurs du droit des étrangers L’étranger</vt:lpstr>
      <vt:lpstr>2.1. Les acteurs du droit des étrangers L’étranger</vt:lpstr>
      <vt:lpstr>1.2. Les acteurs du droit des étrangers L’office des étrangers</vt:lpstr>
      <vt:lpstr>1.2. Les acteurs du droit des étrangers L’office des étrangers</vt:lpstr>
      <vt:lpstr>1.2. Les acteurs du droit des étrangers L’office des étrangers</vt:lpstr>
      <vt:lpstr>1.2. Les acteurs du droit des étrangers  Le CGRA </vt:lpstr>
      <vt:lpstr>1.2. Les acteurs du droit des étrangers  Le CGRA </vt:lpstr>
      <vt:lpstr>1.2. Les acteurs du droit des étrangers  Le Conseil du contentieux des étrangers</vt:lpstr>
      <vt:lpstr>1.2. Les acteurs du droit des étrangers Le Conseil du contentieux des étrangers</vt:lpstr>
      <vt:lpstr>1.2. Les acteurs du droit des étrangers Le Conseil d’Etat et juridictions d’instruction</vt:lpstr>
      <vt:lpstr>1.2. Les acteurs du droit des étrangers Accueil et aide sociale</vt:lpstr>
      <vt:lpstr>1.3. Les principes </vt:lpstr>
      <vt:lpstr>1.3. Les principes </vt:lpstr>
      <vt:lpstr>1.3. Les principes Notions de base - procédure</vt:lpstr>
      <vt:lpstr>1.3. Les principes Notions de base - procédure</vt:lpstr>
      <vt:lpstr>Présentation PowerPoint</vt:lpstr>
      <vt:lpstr>1.3. Les principes  Notions de base - procédure</vt:lpstr>
      <vt:lpstr>Présentation PowerPoint</vt:lpstr>
      <vt:lpstr>Présentation PowerPoint</vt:lpstr>
      <vt:lpstr>Présentation PowerPoint</vt:lpstr>
      <vt:lpstr>1.3. Les principes </vt:lpstr>
      <vt:lpstr>1.3. Les principes  Droits fondamentaux</vt:lpstr>
      <vt:lpstr>1.3. Les principes  Droits fondamentaux </vt:lpstr>
      <vt:lpstr>1.3. Les principes Droits fondamentaux</vt:lpstr>
      <vt:lpstr>1.3. Les principes Droits fondamentaux </vt:lpstr>
      <vt:lpstr>1.3. Les principes Droits fondamentaux </vt:lpstr>
      <vt:lpstr>1.3. Les principes  Droits fondamentaux </vt:lpstr>
      <vt:lpstr>1.3. Les principes  Droits fondamentaux </vt:lpstr>
      <vt:lpstr>Merci pour votre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droit des étrangers et l’internement,  regards croisés</dc:title>
  <dc:creator>Agathe De Brouwer</dc:creator>
  <cp:lastModifiedBy>Agathe De Brouwer</cp:lastModifiedBy>
  <cp:revision>49</cp:revision>
  <cp:lastPrinted>2023-02-08T17:34:59Z</cp:lastPrinted>
  <dcterms:created xsi:type="dcterms:W3CDTF">2023-02-07T08:50:26Z</dcterms:created>
  <dcterms:modified xsi:type="dcterms:W3CDTF">2023-02-08T17:36:59Z</dcterms:modified>
</cp:coreProperties>
</file>