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B5F2E-AD3A-4D6C-ABAE-0ABFE41A3EEF}" type="datetimeFigureOut">
              <a:rPr lang="fr-BE" smtClean="0"/>
              <a:t>9/07/2013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0F33-0808-4C74-A11D-FA2AE8EE86A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66150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B5F2E-AD3A-4D6C-ABAE-0ABFE41A3EEF}" type="datetimeFigureOut">
              <a:rPr lang="fr-BE" smtClean="0"/>
              <a:t>9/07/2013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0F33-0808-4C74-A11D-FA2AE8EE86A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09292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B5F2E-AD3A-4D6C-ABAE-0ABFE41A3EEF}" type="datetimeFigureOut">
              <a:rPr lang="fr-BE" smtClean="0"/>
              <a:t>9/07/2013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0F33-0808-4C74-A11D-FA2AE8EE86A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10145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B5F2E-AD3A-4D6C-ABAE-0ABFE41A3EEF}" type="datetimeFigureOut">
              <a:rPr lang="fr-BE" smtClean="0"/>
              <a:t>9/07/2013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0F33-0808-4C74-A11D-FA2AE8EE86A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0170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B5F2E-AD3A-4D6C-ABAE-0ABFE41A3EEF}" type="datetimeFigureOut">
              <a:rPr lang="fr-BE" smtClean="0"/>
              <a:t>9/07/2013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0F33-0808-4C74-A11D-FA2AE8EE86A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30750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B5F2E-AD3A-4D6C-ABAE-0ABFE41A3EEF}" type="datetimeFigureOut">
              <a:rPr lang="fr-BE" smtClean="0"/>
              <a:t>9/07/2013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0F33-0808-4C74-A11D-FA2AE8EE86A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8512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B5F2E-AD3A-4D6C-ABAE-0ABFE41A3EEF}" type="datetimeFigureOut">
              <a:rPr lang="fr-BE" smtClean="0"/>
              <a:t>9/07/2013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0F33-0808-4C74-A11D-FA2AE8EE86A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6268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B5F2E-AD3A-4D6C-ABAE-0ABFE41A3EEF}" type="datetimeFigureOut">
              <a:rPr lang="fr-BE" smtClean="0"/>
              <a:t>9/07/2013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0F33-0808-4C74-A11D-FA2AE8EE86A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33594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B5F2E-AD3A-4D6C-ABAE-0ABFE41A3EEF}" type="datetimeFigureOut">
              <a:rPr lang="fr-BE" smtClean="0"/>
              <a:t>9/07/2013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0F33-0808-4C74-A11D-FA2AE8EE86A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821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B5F2E-AD3A-4D6C-ABAE-0ABFE41A3EEF}" type="datetimeFigureOut">
              <a:rPr lang="fr-BE" smtClean="0"/>
              <a:t>9/07/2013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0F33-0808-4C74-A11D-FA2AE8EE86A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05565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B5F2E-AD3A-4D6C-ABAE-0ABFE41A3EEF}" type="datetimeFigureOut">
              <a:rPr lang="fr-BE" smtClean="0"/>
              <a:t>9/07/2013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0F33-0808-4C74-A11D-FA2AE8EE86A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561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B5F2E-AD3A-4D6C-ABAE-0ABFE41A3EEF}" type="datetimeFigureOut">
              <a:rPr lang="fr-BE" smtClean="0"/>
              <a:t>9/07/2013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C0F33-0808-4C74-A11D-FA2AE8EE86A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01058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Jean-Marc Ferry and </a:t>
            </a:r>
            <a:r>
              <a:rPr lang="en-US" b="1" dirty="0" err="1"/>
              <a:t>Jörn</a:t>
            </a:r>
            <a:r>
              <a:rPr lang="en-US" b="1" dirty="0"/>
              <a:t> </a:t>
            </a:r>
            <a:r>
              <a:rPr lang="en-US" b="1" dirty="0" err="1"/>
              <a:t>Rüsen’s</a:t>
            </a:r>
            <a:r>
              <a:rPr lang="en-US" b="1" dirty="0"/>
              <a:t> stances on </a:t>
            </a:r>
            <a:r>
              <a:rPr lang="en-US" b="1" dirty="0" smtClean="0"/>
              <a:t>history and </a:t>
            </a:r>
            <a:r>
              <a:rPr lang="en-US" b="1" dirty="0"/>
              <a:t>on </a:t>
            </a:r>
            <a:r>
              <a:rPr lang="en-US" b="1" dirty="0" smtClean="0"/>
              <a:t>historiography </a:t>
            </a:r>
            <a:r>
              <a:rPr lang="fr-BE" dirty="0"/>
              <a:t/>
            </a:r>
            <a:br>
              <a:rPr lang="fr-BE" dirty="0"/>
            </a:br>
            <a:endParaRPr lang="fr-BE" dirty="0"/>
          </a:p>
        </p:txBody>
      </p:sp>
      <p:sp>
        <p:nvSpPr>
          <p:cNvPr id="4" name="Sous-titr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From a critical perspective to a humanistic </a:t>
            </a:r>
            <a:r>
              <a:rPr lang="en-US" b="1" dirty="0" smtClean="0">
                <a:solidFill>
                  <a:schemeClr val="tx1"/>
                </a:solidFill>
              </a:rPr>
              <a:t>one</a:t>
            </a:r>
          </a:p>
          <a:p>
            <a:pPr algn="r"/>
            <a:r>
              <a:rPr lang="en-US" b="1" dirty="0" smtClean="0">
                <a:solidFill>
                  <a:schemeClr val="tx1"/>
                </a:solidFill>
              </a:rPr>
              <a:t>Geneviève </a:t>
            </a:r>
            <a:r>
              <a:rPr lang="en-US" b="1" dirty="0" err="1" smtClean="0">
                <a:solidFill>
                  <a:schemeClr val="tx1"/>
                </a:solidFill>
              </a:rPr>
              <a:t>Warland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(UCL, Belgium)</a:t>
            </a:r>
            <a:r>
              <a:rPr lang="fr-BE" dirty="0" smtClean="0">
                <a:solidFill>
                  <a:schemeClr val="tx1"/>
                </a:solidFill>
              </a:rPr>
              <a:t/>
            </a:r>
            <a:br>
              <a:rPr lang="fr-BE" dirty="0" smtClean="0">
                <a:solidFill>
                  <a:schemeClr val="tx1"/>
                </a:solidFill>
              </a:rPr>
            </a:br>
            <a:endParaRPr lang="fr-B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91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Jörn</a:t>
            </a:r>
            <a:r>
              <a:rPr lang="fr-BE" dirty="0" smtClean="0"/>
              <a:t> </a:t>
            </a:r>
            <a:r>
              <a:rPr lang="fr-BE" dirty="0" err="1" smtClean="0"/>
              <a:t>Rüsen</a:t>
            </a:r>
            <a:endParaRPr lang="fr-BE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r>
              <a:rPr lang="fr-BE" sz="2000" b="1" dirty="0" smtClean="0"/>
              <a:t>Jean-Marc Ferry</a:t>
            </a:r>
            <a:endParaRPr lang="fr-BE" sz="2000" b="1" dirty="0"/>
          </a:p>
        </p:txBody>
      </p:sp>
      <p:pic>
        <p:nvPicPr>
          <p:cNvPr id="1026" name="Picture 2" descr="C:\Users\Geneviève\Pictures\Photosdivers\thèse\Rues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764704"/>
            <a:ext cx="196215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Geneviève\Pictures\Photosdivers\thèse\Fer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76872"/>
            <a:ext cx="3672000" cy="244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74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Ferry’s pragmatic stance on history: for a public European culture</a:t>
            </a:r>
            <a:r>
              <a:rPr lang="fr-BE" dirty="0"/>
              <a:t/>
            </a:r>
            <a:br>
              <a:rPr lang="fr-BE" dirty="0"/>
            </a:b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Universalistic </a:t>
            </a:r>
            <a:r>
              <a:rPr lang="en-US" dirty="0"/>
              <a:t>foundations of </a:t>
            </a:r>
            <a:r>
              <a:rPr lang="en-US" dirty="0" smtClean="0"/>
              <a:t>Europe: principles of civility, legality and publicness</a:t>
            </a:r>
          </a:p>
          <a:p>
            <a:r>
              <a:rPr lang="en-US" dirty="0" smtClean="0"/>
              <a:t>European history as </a:t>
            </a:r>
            <a:r>
              <a:rPr lang="en-US" dirty="0"/>
              <a:t>a set of positive </a:t>
            </a:r>
            <a:r>
              <a:rPr lang="en-US" dirty="0" smtClean="0"/>
              <a:t>and negative </a:t>
            </a:r>
            <a:r>
              <a:rPr lang="en-US" dirty="0"/>
              <a:t>historical </a:t>
            </a:r>
            <a:r>
              <a:rPr lang="en-US" dirty="0" smtClean="0"/>
              <a:t>experiences</a:t>
            </a:r>
          </a:p>
          <a:p>
            <a:r>
              <a:rPr lang="en-US" dirty="0" smtClean="0"/>
              <a:t>Critical </a:t>
            </a:r>
            <a:r>
              <a:rPr lang="en-US" dirty="0"/>
              <a:t>appropriation of European historical legacies : historical justice and reconstructive ethics as well as postnational education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13535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b="1" dirty="0" err="1" smtClean="0"/>
              <a:t>Ferry’s</a:t>
            </a:r>
            <a:r>
              <a:rPr lang="fr-BE" b="1" dirty="0" smtClean="0"/>
              <a:t> </a:t>
            </a:r>
            <a:r>
              <a:rPr lang="fr-BE" b="1" dirty="0" err="1" smtClean="0"/>
              <a:t>principle</a:t>
            </a:r>
            <a:r>
              <a:rPr lang="fr-BE" b="1" dirty="0" smtClean="0"/>
              <a:t> of </a:t>
            </a:r>
            <a:r>
              <a:rPr lang="fr-BE" b="1" dirty="0" smtClean="0"/>
              <a:t>the </a:t>
            </a:r>
            <a:r>
              <a:rPr lang="en-US" b="1" dirty="0" smtClean="0"/>
              <a:t>self- recognition in </a:t>
            </a:r>
            <a:r>
              <a:rPr lang="en-US" b="1" dirty="0"/>
              <a:t>the other </a:t>
            </a:r>
            <a:endParaRPr lang="fr-BE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Constitution of a European historical consciousness by opening and decentering national memories </a:t>
            </a:r>
          </a:p>
          <a:p>
            <a:r>
              <a:rPr lang="en-US" dirty="0" smtClean="0"/>
              <a:t>Ferry’s </a:t>
            </a:r>
            <a:r>
              <a:rPr lang="en-US" dirty="0"/>
              <a:t>stance on history </a:t>
            </a:r>
            <a:r>
              <a:rPr lang="en-US" dirty="0" smtClean="0"/>
              <a:t>in the European context subordinates </a:t>
            </a:r>
            <a:r>
              <a:rPr lang="en-US" dirty="0"/>
              <a:t>historical study and experience to politics and to ethics by stressing </a:t>
            </a:r>
            <a:r>
              <a:rPr lang="en-US" dirty="0" smtClean="0"/>
              <a:t>norms </a:t>
            </a:r>
            <a:r>
              <a:rPr lang="en-US" dirty="0"/>
              <a:t>and </a:t>
            </a:r>
            <a:r>
              <a:rPr lang="en-US" dirty="0" smtClean="0"/>
              <a:t>values</a:t>
            </a:r>
          </a:p>
          <a:p>
            <a:r>
              <a:rPr lang="en-US" dirty="0" smtClean="0"/>
              <a:t> Holocaust as a categorical imperative for relating to the past and the future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907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Rüsen</a:t>
            </a:r>
            <a:r>
              <a:rPr lang="en-US" b="1" dirty="0"/>
              <a:t> </a:t>
            </a:r>
            <a:r>
              <a:rPr lang="en-US" b="1" dirty="0" smtClean="0"/>
              <a:t>and </a:t>
            </a:r>
            <a:r>
              <a:rPr lang="en-US" b="1" dirty="0"/>
              <a:t>the social function of history against ethnocentrism</a:t>
            </a:r>
            <a:r>
              <a:rPr lang="fr-BE" dirty="0"/>
              <a:t/>
            </a:r>
            <a:br>
              <a:rPr lang="fr-BE" dirty="0"/>
            </a:b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Practical </a:t>
            </a:r>
            <a:r>
              <a:rPr lang="en-US" dirty="0"/>
              <a:t>functions of historical </a:t>
            </a:r>
            <a:r>
              <a:rPr lang="en-US" dirty="0" smtClean="0"/>
              <a:t>knowledge: 1) </a:t>
            </a:r>
            <a:r>
              <a:rPr lang="en-US" dirty="0"/>
              <a:t>to build </a:t>
            </a:r>
            <a:r>
              <a:rPr lang="en-US" dirty="0" smtClean="0"/>
              <a:t>identities; 2</a:t>
            </a:r>
            <a:r>
              <a:rPr lang="en-US" dirty="0"/>
              <a:t>) to criticize ideological uses of history</a:t>
            </a:r>
            <a:endParaRPr lang="en-US" dirty="0" smtClean="0"/>
          </a:p>
          <a:p>
            <a:r>
              <a:rPr lang="en-US" dirty="0" smtClean="0"/>
              <a:t>Historians’ cognitive responsibility: </a:t>
            </a:r>
            <a:r>
              <a:rPr lang="en-US" dirty="0"/>
              <a:t>reflexive </a:t>
            </a:r>
            <a:r>
              <a:rPr lang="en-US" dirty="0" smtClean="0"/>
              <a:t>historiography </a:t>
            </a:r>
          </a:p>
          <a:p>
            <a:r>
              <a:rPr lang="en-US" dirty="0" smtClean="0"/>
              <a:t>Historians’ social responsibility and the fight against ethnocentrism</a:t>
            </a:r>
          </a:p>
          <a:p>
            <a:r>
              <a:rPr lang="en-US" dirty="0" smtClean="0"/>
              <a:t>Constitution </a:t>
            </a:r>
            <a:r>
              <a:rPr lang="en-US" dirty="0"/>
              <a:t>of a European historical consciousness </a:t>
            </a:r>
            <a:r>
              <a:rPr lang="en-US" dirty="0" smtClean="0"/>
              <a:t>by creating common historical patterns and by taking into account the burdens of European history (wars, colonialism)</a:t>
            </a:r>
          </a:p>
        </p:txBody>
      </p:sp>
    </p:spTree>
    <p:extLst>
      <p:ext uri="{BB962C8B-B14F-4D97-AF65-F5344CB8AC3E}">
        <p14:creationId xmlns:p14="http://schemas.microsoft.com/office/powerpoint/2010/main" val="4056027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b="1" dirty="0" err="1" smtClean="0"/>
              <a:t>Rüsen’s</a:t>
            </a:r>
            <a:r>
              <a:rPr lang="fr-BE" b="1" dirty="0" smtClean="0"/>
              <a:t> </a:t>
            </a:r>
            <a:r>
              <a:rPr lang="fr-BE" b="1" dirty="0" err="1" smtClean="0"/>
              <a:t>principle</a:t>
            </a:r>
            <a:r>
              <a:rPr lang="fr-BE" b="1" dirty="0" smtClean="0"/>
              <a:t> of the mutual recognition of </a:t>
            </a:r>
            <a:r>
              <a:rPr lang="fr-BE" b="1" dirty="0" err="1" smtClean="0"/>
              <a:t>differences</a:t>
            </a:r>
            <a:endParaRPr lang="fr-BE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Otherness </a:t>
            </a:r>
            <a:r>
              <a:rPr lang="en-GB" dirty="0"/>
              <a:t>of different cultures as a mirror </a:t>
            </a:r>
            <a:r>
              <a:rPr lang="en-GB" dirty="0" smtClean="0"/>
              <a:t>to </a:t>
            </a:r>
            <a:r>
              <a:rPr lang="en-GB" dirty="0"/>
              <a:t>better understand </a:t>
            </a:r>
            <a:r>
              <a:rPr lang="en-GB" dirty="0" smtClean="0"/>
              <a:t>ourselves; inclusion of otherness </a:t>
            </a:r>
            <a:r>
              <a:rPr lang="fr-BE" dirty="0" smtClean="0"/>
              <a:t>and mutual recognition</a:t>
            </a:r>
          </a:p>
          <a:p>
            <a:r>
              <a:rPr lang="en-US" dirty="0" smtClean="0"/>
              <a:t>Holocaust as “the </a:t>
            </a:r>
            <a:r>
              <a:rPr lang="en-US" dirty="0"/>
              <a:t>most radical experience of crisis in </a:t>
            </a:r>
            <a:r>
              <a:rPr lang="en-US" dirty="0" smtClean="0"/>
              <a:t>history” and as an imperative in the politics of remembering</a:t>
            </a:r>
          </a:p>
          <a:p>
            <a:r>
              <a:rPr lang="en-US" dirty="0" smtClean="0"/>
              <a:t>Intercultural humanism </a:t>
            </a:r>
            <a:r>
              <a:rPr lang="en-US" dirty="0"/>
              <a:t>as a new demand in the global </a:t>
            </a:r>
            <a:r>
              <a:rPr lang="en-US" dirty="0" smtClean="0"/>
              <a:t>age</a:t>
            </a:r>
          </a:p>
          <a:p>
            <a:endParaRPr lang="en-US" dirty="0" smtClean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29779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b="1" dirty="0" err="1" smtClean="0"/>
              <a:t>Ferry’s</a:t>
            </a:r>
            <a:r>
              <a:rPr lang="fr-BE" b="1" dirty="0" smtClean="0"/>
              <a:t> and </a:t>
            </a:r>
            <a:r>
              <a:rPr lang="fr-BE" b="1" dirty="0" err="1" smtClean="0"/>
              <a:t>Rüsen’s</a:t>
            </a:r>
            <a:r>
              <a:rPr lang="fr-BE" b="1" dirty="0" smtClean="0"/>
              <a:t> </a:t>
            </a:r>
            <a:r>
              <a:rPr lang="fr-BE" b="1" dirty="0" err="1" smtClean="0"/>
              <a:t>philosophy</a:t>
            </a:r>
            <a:r>
              <a:rPr lang="fr-BE" b="1" dirty="0" smtClean="0"/>
              <a:t> of </a:t>
            </a:r>
            <a:r>
              <a:rPr lang="fr-BE" b="1" dirty="0" err="1" smtClean="0"/>
              <a:t>history</a:t>
            </a:r>
            <a:endParaRPr lang="fr-BE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sz="3600" dirty="0" err="1" smtClean="0"/>
              <a:t>Modernization</a:t>
            </a:r>
            <a:r>
              <a:rPr lang="fr-BE" sz="3600" dirty="0" smtClean="0"/>
              <a:t> </a:t>
            </a:r>
            <a:r>
              <a:rPr lang="fr-BE" sz="3600" dirty="0" err="1" smtClean="0"/>
              <a:t>process</a:t>
            </a:r>
            <a:r>
              <a:rPr lang="fr-BE" sz="3600" dirty="0" smtClean="0"/>
              <a:t> in </a:t>
            </a:r>
            <a:r>
              <a:rPr lang="fr-BE" sz="3600" dirty="0" err="1" smtClean="0"/>
              <a:t>history</a:t>
            </a:r>
            <a:endParaRPr lang="fr-BE" sz="3600" dirty="0" smtClean="0"/>
          </a:p>
          <a:p>
            <a:r>
              <a:rPr lang="fr-BE" sz="3600" dirty="0" smtClean="0"/>
              <a:t>No </a:t>
            </a:r>
            <a:r>
              <a:rPr lang="fr-BE" sz="3600" dirty="0" err="1" smtClean="0"/>
              <a:t>teleology</a:t>
            </a:r>
            <a:r>
              <a:rPr lang="fr-BE" sz="3600" dirty="0" smtClean="0"/>
              <a:t>: </a:t>
            </a:r>
            <a:r>
              <a:rPr lang="fr-BE" sz="3600" dirty="0" err="1" smtClean="0"/>
              <a:t>contingency</a:t>
            </a:r>
            <a:r>
              <a:rPr lang="fr-BE" sz="3600" dirty="0" smtClean="0"/>
              <a:t> and </a:t>
            </a:r>
            <a:r>
              <a:rPr lang="fr-BE" sz="3600" dirty="0" err="1" smtClean="0"/>
              <a:t>discontinuities</a:t>
            </a:r>
            <a:endParaRPr lang="fr-BE" sz="3600" dirty="0" smtClean="0"/>
          </a:p>
          <a:p>
            <a:r>
              <a:rPr lang="en-US" sz="3600" dirty="0"/>
              <a:t>History </a:t>
            </a:r>
            <a:r>
              <a:rPr lang="en-US" sz="3600" dirty="0" smtClean="0"/>
              <a:t>as communication </a:t>
            </a:r>
            <a:r>
              <a:rPr lang="en-US" sz="3600" dirty="0"/>
              <a:t>between cultures on a synchronic and on a diachronic level</a:t>
            </a:r>
            <a:endParaRPr lang="fr-BE" sz="3600" dirty="0"/>
          </a:p>
        </p:txBody>
      </p:sp>
    </p:spTree>
    <p:extLst>
      <p:ext uri="{BB962C8B-B14F-4D97-AF65-F5344CB8AC3E}">
        <p14:creationId xmlns:p14="http://schemas.microsoft.com/office/powerpoint/2010/main" val="3784345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 err="1" smtClean="0"/>
              <a:t>Concluding</a:t>
            </a:r>
            <a:r>
              <a:rPr lang="fr-BE" b="1" dirty="0" smtClean="0"/>
              <a:t> </a:t>
            </a:r>
            <a:r>
              <a:rPr lang="fr-BE" b="1" dirty="0" err="1" smtClean="0"/>
              <a:t>remarks</a:t>
            </a:r>
            <a:endParaRPr lang="fr-BE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BE" dirty="0" smtClean="0"/>
              <a:t>Normative value of </a:t>
            </a:r>
            <a:r>
              <a:rPr lang="fr-BE" dirty="0" err="1" smtClean="0"/>
              <a:t>history</a:t>
            </a:r>
            <a:r>
              <a:rPr lang="fr-BE" dirty="0" smtClean="0"/>
              <a:t>: </a:t>
            </a:r>
            <a:r>
              <a:rPr lang="fr-BE" dirty="0" err="1" smtClean="0"/>
              <a:t>ethics</a:t>
            </a:r>
            <a:r>
              <a:rPr lang="fr-BE" dirty="0" smtClean="0"/>
              <a:t> of </a:t>
            </a:r>
            <a:r>
              <a:rPr lang="fr-BE" dirty="0" err="1" smtClean="0"/>
              <a:t>responsibility</a:t>
            </a:r>
            <a:r>
              <a:rPr lang="fr-BE" dirty="0" smtClean="0"/>
              <a:t> in the constitution of a </a:t>
            </a:r>
            <a:r>
              <a:rPr lang="fr-BE" dirty="0" err="1" smtClean="0"/>
              <a:t>European</a:t>
            </a:r>
            <a:r>
              <a:rPr lang="fr-BE" dirty="0" smtClean="0"/>
              <a:t> </a:t>
            </a:r>
            <a:r>
              <a:rPr lang="fr-BE" dirty="0" err="1" smtClean="0"/>
              <a:t>historical</a:t>
            </a:r>
            <a:r>
              <a:rPr lang="fr-BE" dirty="0" smtClean="0"/>
              <a:t> </a:t>
            </a:r>
            <a:r>
              <a:rPr lang="fr-BE" dirty="0" err="1" smtClean="0"/>
              <a:t>consciousness</a:t>
            </a:r>
            <a:endParaRPr lang="fr-BE" dirty="0" smtClean="0"/>
          </a:p>
          <a:p>
            <a:r>
              <a:rPr lang="en-US" dirty="0" smtClean="0"/>
              <a:t>Principle </a:t>
            </a:r>
            <a:r>
              <a:rPr lang="en-US" dirty="0"/>
              <a:t>of </a:t>
            </a:r>
            <a:r>
              <a:rPr lang="en-US" dirty="0" smtClean="0"/>
              <a:t>the self-recognition </a:t>
            </a:r>
            <a:r>
              <a:rPr lang="en-US" dirty="0"/>
              <a:t>in the </a:t>
            </a:r>
            <a:r>
              <a:rPr lang="en-US" dirty="0" smtClean="0"/>
              <a:t>other (Ferry): decentering national memories</a:t>
            </a:r>
          </a:p>
          <a:p>
            <a:r>
              <a:rPr lang="en-US" dirty="0"/>
              <a:t>P</a:t>
            </a:r>
            <a:r>
              <a:rPr lang="en-US" dirty="0" smtClean="0"/>
              <a:t>rinciple </a:t>
            </a:r>
            <a:r>
              <a:rPr lang="en-US" dirty="0"/>
              <a:t>of the mutual recognition of cultural </a:t>
            </a:r>
            <a:r>
              <a:rPr lang="en-US" dirty="0" smtClean="0"/>
              <a:t>differences (</a:t>
            </a:r>
            <a:r>
              <a:rPr lang="en-US" dirty="0" err="1" smtClean="0"/>
              <a:t>Rüsen</a:t>
            </a:r>
            <a:r>
              <a:rPr lang="en-US" smtClean="0"/>
              <a:t>): </a:t>
            </a:r>
            <a:r>
              <a:rPr lang="en-US" smtClean="0"/>
              <a:t>intercultural communication </a:t>
            </a:r>
            <a:r>
              <a:rPr lang="en-US" dirty="0" smtClean="0"/>
              <a:t>and comparative historiography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37337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343</Words>
  <Application>Microsoft Office PowerPoint</Application>
  <PresentationFormat>Affichage à l'écran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Jean-Marc Ferry and Jörn Rüsen’s stances on history and on historiography  </vt:lpstr>
      <vt:lpstr>Jörn Rüsen</vt:lpstr>
      <vt:lpstr>Ferry’s pragmatic stance on history: for a public European culture </vt:lpstr>
      <vt:lpstr>Ferry’s principle of the self- recognition in the other </vt:lpstr>
      <vt:lpstr>Rüsen and the social function of history against ethnocentrism </vt:lpstr>
      <vt:lpstr>Rüsen’s principle of the mutual recognition of differences</vt:lpstr>
      <vt:lpstr>Ferry’s and Rüsen’s philosophy of history</vt:lpstr>
      <vt:lpstr>Concluding remarks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Jean-Marc Ferry and Jörn Rüsen’s stances on history and on historiography</dc:title>
  <dc:creator>Geneviève</dc:creator>
  <cp:lastModifiedBy>Geneviève</cp:lastModifiedBy>
  <cp:revision>13</cp:revision>
  <dcterms:created xsi:type="dcterms:W3CDTF">2013-07-09T11:30:05Z</dcterms:created>
  <dcterms:modified xsi:type="dcterms:W3CDTF">2013-07-09T21:22:16Z</dcterms:modified>
</cp:coreProperties>
</file>