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322" r:id="rId3"/>
    <p:sldId id="323" r:id="rId4"/>
    <p:sldId id="324" r:id="rId5"/>
    <p:sldId id="325" r:id="rId6"/>
    <p:sldId id="326" r:id="rId7"/>
    <p:sldId id="319" r:id="rId8"/>
    <p:sldId id="318" r:id="rId9"/>
    <p:sldId id="320" r:id="rId10"/>
    <p:sldId id="317" r:id="rId11"/>
    <p:sldId id="321" r:id="rId12"/>
    <p:sldId id="287" r:id="rId1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2DE63D5-997A-4646-A377-4702673A728D}" styleName="Style léger 2 - Accentuation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824"/>
    <p:restoredTop sz="95321"/>
  </p:normalViewPr>
  <p:slideViewPr>
    <p:cSldViewPr snapToGrid="0" snapToObjects="1">
      <p:cViewPr varScale="1">
        <p:scale>
          <a:sx n="93" d="100"/>
          <a:sy n="93" d="100"/>
        </p:scale>
        <p:origin x="1024" y="20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9F6D2F-161B-2D4A-AED7-064F38A43F7E}" type="datetimeFigureOut">
              <a:rPr lang="fr-FR" smtClean="0"/>
              <a:t>28/05/2018</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EAB2BB-6DB0-0840-B02B-1406EC327E31}" type="slidenum">
              <a:rPr lang="fr-FR" smtClean="0"/>
              <a:t>‹N°›</a:t>
            </a:fld>
            <a:endParaRPr lang="fr-FR"/>
          </a:p>
        </p:txBody>
      </p:sp>
    </p:spTree>
    <p:extLst>
      <p:ext uri="{BB962C8B-B14F-4D97-AF65-F5344CB8AC3E}">
        <p14:creationId xmlns:p14="http://schemas.microsoft.com/office/powerpoint/2010/main" val="37612567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Cliquez et modifiez le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5A40CD3F-9BC9-E848-B34C-BF2D57115C88}" type="datetimeFigureOut">
              <a:rPr lang="fr-FR" smtClean="0"/>
              <a:t>28/05/2018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12140EC-1218-D34D-BE3A-7D842388A9E1}" type="slidenum">
              <a:rPr lang="fr-FR" smtClean="0"/>
              <a:t>‹N°›</a:t>
            </a:fld>
            <a:endParaRPr lang="fr-FR"/>
          </a:p>
        </p:txBody>
      </p:sp>
    </p:spTree>
    <p:extLst>
      <p:ext uri="{BB962C8B-B14F-4D97-AF65-F5344CB8AC3E}">
        <p14:creationId xmlns:p14="http://schemas.microsoft.com/office/powerpoint/2010/main" val="164293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5A40CD3F-9BC9-E848-B34C-BF2D57115C88}" type="datetimeFigureOut">
              <a:rPr lang="fr-FR" smtClean="0"/>
              <a:t>28/05/2018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12140EC-1218-D34D-BE3A-7D842388A9E1}" type="slidenum">
              <a:rPr lang="fr-FR" smtClean="0"/>
              <a:t>‹N°›</a:t>
            </a:fld>
            <a:endParaRPr lang="fr-FR"/>
          </a:p>
        </p:txBody>
      </p:sp>
    </p:spTree>
    <p:extLst>
      <p:ext uri="{BB962C8B-B14F-4D97-AF65-F5344CB8AC3E}">
        <p14:creationId xmlns:p14="http://schemas.microsoft.com/office/powerpoint/2010/main" val="1249674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Cliquez et modifiez le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5A40CD3F-9BC9-E848-B34C-BF2D57115C88}" type="datetimeFigureOut">
              <a:rPr lang="fr-FR" smtClean="0"/>
              <a:t>28/05/2018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12140EC-1218-D34D-BE3A-7D842388A9E1}" type="slidenum">
              <a:rPr lang="fr-FR" smtClean="0"/>
              <a:t>‹N°›</a:t>
            </a:fld>
            <a:endParaRPr lang="fr-FR"/>
          </a:p>
        </p:txBody>
      </p:sp>
    </p:spTree>
    <p:extLst>
      <p:ext uri="{BB962C8B-B14F-4D97-AF65-F5344CB8AC3E}">
        <p14:creationId xmlns:p14="http://schemas.microsoft.com/office/powerpoint/2010/main" val="8879765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5A40CD3F-9BC9-E848-B34C-BF2D57115C88}" type="datetimeFigureOut">
              <a:rPr lang="fr-FR" smtClean="0"/>
              <a:t>28/05/2018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12140EC-1218-D34D-BE3A-7D842388A9E1}" type="slidenum">
              <a:rPr lang="fr-FR" smtClean="0"/>
              <a:t>‹N°›</a:t>
            </a:fld>
            <a:endParaRPr lang="fr-FR"/>
          </a:p>
        </p:txBody>
      </p:sp>
    </p:spTree>
    <p:extLst>
      <p:ext uri="{BB962C8B-B14F-4D97-AF65-F5344CB8AC3E}">
        <p14:creationId xmlns:p14="http://schemas.microsoft.com/office/powerpoint/2010/main" val="13573069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Cliquez et modifiez le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5A40CD3F-9BC9-E848-B34C-BF2D57115C88}" type="datetimeFigureOut">
              <a:rPr lang="fr-FR" smtClean="0"/>
              <a:t>28/05/2018</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D12140EC-1218-D34D-BE3A-7D842388A9E1}" type="slidenum">
              <a:rPr lang="fr-FR" smtClean="0"/>
              <a:t>‹N°›</a:t>
            </a:fld>
            <a:endParaRPr lang="fr-FR"/>
          </a:p>
        </p:txBody>
      </p:sp>
    </p:spTree>
    <p:extLst>
      <p:ext uri="{BB962C8B-B14F-4D97-AF65-F5344CB8AC3E}">
        <p14:creationId xmlns:p14="http://schemas.microsoft.com/office/powerpoint/2010/main" val="16866606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e la date 2"/>
          <p:cNvSpPr>
            <a:spLocks noGrp="1"/>
          </p:cNvSpPr>
          <p:nvPr>
            <p:ph type="dt" sz="half" idx="10"/>
          </p:nvPr>
        </p:nvSpPr>
        <p:spPr/>
        <p:txBody>
          <a:bodyPr/>
          <a:lstStyle/>
          <a:p>
            <a:fld id="{5A40CD3F-9BC9-E848-B34C-BF2D57115C88}" type="datetimeFigureOut">
              <a:rPr lang="fr-FR" smtClean="0"/>
              <a:t>28/05/2018</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D12140EC-1218-D34D-BE3A-7D842388A9E1}" type="slidenum">
              <a:rPr lang="fr-FR" smtClean="0"/>
              <a:t>‹N°›</a:t>
            </a:fld>
            <a:endParaRPr lang="fr-FR"/>
          </a:p>
        </p:txBody>
      </p:sp>
    </p:spTree>
    <p:extLst>
      <p:ext uri="{BB962C8B-B14F-4D97-AF65-F5344CB8AC3E}">
        <p14:creationId xmlns:p14="http://schemas.microsoft.com/office/powerpoint/2010/main" val="921185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5A40CD3F-9BC9-E848-B34C-BF2D57115C88}" type="datetimeFigureOut">
              <a:rPr lang="fr-FR" smtClean="0"/>
              <a:t>28/05/2018</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D12140EC-1218-D34D-BE3A-7D842388A9E1}" type="slidenum">
              <a:rPr lang="fr-FR" smtClean="0"/>
              <a:t>‹N°›</a:t>
            </a:fld>
            <a:endParaRPr lang="fr-FR"/>
          </a:p>
        </p:txBody>
      </p:sp>
    </p:spTree>
    <p:extLst>
      <p:ext uri="{BB962C8B-B14F-4D97-AF65-F5344CB8AC3E}">
        <p14:creationId xmlns:p14="http://schemas.microsoft.com/office/powerpoint/2010/main" val="1157759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Cliquez et modifiez le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5A40CD3F-9BC9-E848-B34C-BF2D57115C88}" type="datetimeFigureOut">
              <a:rPr lang="fr-FR" smtClean="0"/>
              <a:t>28/05/2018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12140EC-1218-D34D-BE3A-7D842388A9E1}" type="slidenum">
              <a:rPr lang="fr-FR" smtClean="0"/>
              <a:t>‹N°›</a:t>
            </a:fld>
            <a:endParaRPr lang="fr-FR"/>
          </a:p>
        </p:txBody>
      </p:sp>
    </p:spTree>
    <p:extLst>
      <p:ext uri="{BB962C8B-B14F-4D97-AF65-F5344CB8AC3E}">
        <p14:creationId xmlns:p14="http://schemas.microsoft.com/office/powerpoint/2010/main" val="1161036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Cliquez et modifiez le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5A40CD3F-9BC9-E848-B34C-BF2D57115C88}" type="datetimeFigureOut">
              <a:rPr lang="fr-FR" smtClean="0"/>
              <a:t>28/05/2018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12140EC-1218-D34D-BE3A-7D842388A9E1}" type="slidenum">
              <a:rPr lang="fr-FR" smtClean="0"/>
              <a:t>‹N°›</a:t>
            </a:fld>
            <a:endParaRPr lang="fr-FR"/>
          </a:p>
        </p:txBody>
      </p:sp>
    </p:spTree>
    <p:extLst>
      <p:ext uri="{BB962C8B-B14F-4D97-AF65-F5344CB8AC3E}">
        <p14:creationId xmlns:p14="http://schemas.microsoft.com/office/powerpoint/2010/main" val="14391125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5A40CD3F-9BC9-E848-B34C-BF2D57115C88}" type="datetimeFigureOut">
              <a:rPr lang="fr-FR" smtClean="0"/>
              <a:t>28/05/2018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12140EC-1218-D34D-BE3A-7D842388A9E1}" type="slidenum">
              <a:rPr lang="fr-FR" smtClean="0"/>
              <a:t>‹N°›</a:t>
            </a:fld>
            <a:endParaRPr lang="fr-FR"/>
          </a:p>
        </p:txBody>
      </p:sp>
    </p:spTree>
    <p:extLst>
      <p:ext uri="{BB962C8B-B14F-4D97-AF65-F5344CB8AC3E}">
        <p14:creationId xmlns:p14="http://schemas.microsoft.com/office/powerpoint/2010/main" val="565637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Cliquez et modifiez le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5A40CD3F-9BC9-E848-B34C-BF2D57115C88}" type="datetimeFigureOut">
              <a:rPr lang="fr-FR" smtClean="0"/>
              <a:t>28/05/2018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12140EC-1218-D34D-BE3A-7D842388A9E1}" type="slidenum">
              <a:rPr lang="fr-FR" smtClean="0"/>
              <a:t>‹N°›</a:t>
            </a:fld>
            <a:endParaRPr lang="fr-FR"/>
          </a:p>
        </p:txBody>
      </p:sp>
    </p:spTree>
    <p:extLst>
      <p:ext uri="{BB962C8B-B14F-4D97-AF65-F5344CB8AC3E}">
        <p14:creationId xmlns:p14="http://schemas.microsoft.com/office/powerpoint/2010/main" val="14799137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Cliquez et modifiez le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40CD3F-9BC9-E848-B34C-BF2D57115C88}" type="datetimeFigureOut">
              <a:rPr lang="fr-FR" smtClean="0"/>
              <a:t>28/05/2018</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2140EC-1218-D34D-BE3A-7D842388A9E1}" type="slidenum">
              <a:rPr lang="fr-FR" smtClean="0"/>
              <a:t>‹N°›</a:t>
            </a:fld>
            <a:endParaRPr lang="fr-FR"/>
          </a:p>
        </p:txBody>
      </p:sp>
    </p:spTree>
    <p:extLst>
      <p:ext uri="{BB962C8B-B14F-4D97-AF65-F5344CB8AC3E}">
        <p14:creationId xmlns:p14="http://schemas.microsoft.com/office/powerpoint/2010/main" val="10771287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tiff"/><Relationship Id="rId1" Type="http://schemas.openxmlformats.org/officeDocument/2006/relationships/slideLayout" Target="../slideLayouts/slideLayout2.xml"/><Relationship Id="rId4" Type="http://schemas.openxmlformats.org/officeDocument/2006/relationships/image" Target="../media/image6.tiff"/></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lacapitale.be/1723784/article/2016-11-21/le-blackface-dans-les-soirees-rallyes-au-centre-d-une-polemique-l-universite-sai" TargetMode="External"/><Relationship Id="rId2" Type="http://schemas.openxmlformats.org/officeDocument/2006/relationships/image" Target="../media/image11.jpg"/><Relationship Id="rId1" Type="http://schemas.openxmlformats.org/officeDocument/2006/relationships/slideLayout" Target="../slideLayouts/slideLayout3.xml"/><Relationship Id="rId5" Type="http://schemas.openxmlformats.org/officeDocument/2006/relationships/image" Target="../media/image12.jpg"/><Relationship Id="rId4" Type="http://schemas.openxmlformats.org/officeDocument/2006/relationships/hyperlink" Target="http://www.bepax.org/publications/analyses/le-racisme-anti-blanc-n-existe-pas,0000772.html"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plus.lesoir.be/130551/article/2017-12-21/le-congo-de-papa-dans-le-poste"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mailto:romain.landmeters@usaintlouis.be" TargetMode="External"/><Relationship Id="rId2" Type="http://schemas.openxmlformats.org/officeDocument/2006/relationships/hyperlink" Target="mailto:eric.bousmar@usaintlouis.be" TargetMode="External"/><Relationship Id="rId1" Type="http://schemas.openxmlformats.org/officeDocument/2006/relationships/slideLayout" Target="../slideLayouts/slideLayout3.xml"/><Relationship Id="rId4" Type="http://schemas.openxmlformats.org/officeDocument/2006/relationships/hyperlink" Target="mailto:romainlandmeters@usaintlouis.b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437882" y="355731"/>
            <a:ext cx="11220863" cy="1583259"/>
          </a:xfrm>
        </p:spPr>
        <p:txBody>
          <a:bodyPr>
            <a:normAutofit fontScale="90000"/>
          </a:bodyPr>
          <a:lstStyle/>
          <a:p>
            <a:r>
              <a:rPr lang="fr-BE" sz="4400" b="1" dirty="0">
                <a:latin typeface="Garamond" panose="02020404030301010803" pitchFamily="18" charset="0"/>
              </a:rPr>
              <a:t>L’histoire inclusive </a:t>
            </a:r>
            <a:br>
              <a:rPr lang="fr-BE" sz="4400" b="1" dirty="0">
                <a:latin typeface="Garamond" panose="02020404030301010803" pitchFamily="18" charset="0"/>
              </a:rPr>
            </a:br>
            <a:r>
              <a:rPr lang="fr-BE" sz="4400" b="1" dirty="0">
                <a:latin typeface="Garamond" panose="02020404030301010803" pitchFamily="18" charset="0"/>
              </a:rPr>
              <a:t>Enjeux pédagogiques, scientifique et sociétaux</a:t>
            </a:r>
            <a:br>
              <a:rPr lang="fr-BE" sz="3600" b="1" dirty="0">
                <a:latin typeface="Garamond" panose="02020404030301010803" pitchFamily="18" charset="0"/>
              </a:rPr>
            </a:br>
            <a:r>
              <a:rPr lang="fr-BE" sz="3100" b="1" dirty="0">
                <a:latin typeface="Garamond" panose="02020404030301010803" pitchFamily="18" charset="0"/>
              </a:rPr>
              <a:t>Retours</a:t>
            </a:r>
            <a:r>
              <a:rPr lang="fr-BE" sz="3600" b="1" dirty="0">
                <a:latin typeface="Garamond" panose="02020404030301010803" pitchFamily="18" charset="0"/>
              </a:rPr>
              <a:t> d’expérience et perspectives</a:t>
            </a:r>
            <a:endParaRPr lang="fr-FR" sz="3600" b="1" dirty="0">
              <a:latin typeface="Garamond" panose="02020404030301010803" pitchFamily="18" charset="0"/>
            </a:endParaRPr>
          </a:p>
        </p:txBody>
      </p:sp>
      <p:sp>
        <p:nvSpPr>
          <p:cNvPr id="4" name="ZoneTexte 3"/>
          <p:cNvSpPr txBox="1"/>
          <p:nvPr/>
        </p:nvSpPr>
        <p:spPr>
          <a:xfrm>
            <a:off x="893692" y="2175328"/>
            <a:ext cx="10472995" cy="584775"/>
          </a:xfrm>
          <a:prstGeom prst="rect">
            <a:avLst/>
          </a:prstGeom>
          <a:noFill/>
        </p:spPr>
        <p:txBody>
          <a:bodyPr wrap="square" rtlCol="0">
            <a:spAutoFit/>
          </a:bodyPr>
          <a:lstStyle/>
          <a:p>
            <a:pPr algn="ctr"/>
            <a:r>
              <a:rPr lang="fr-FR" sz="3200" dirty="0">
                <a:latin typeface="Garamond" panose="02020404030301010803" pitchFamily="18" charset="0"/>
              </a:rPr>
              <a:t>Éric </a:t>
            </a:r>
            <a:r>
              <a:rPr lang="fr-FR" sz="3200" dirty="0" err="1">
                <a:latin typeface="Garamond" panose="02020404030301010803" pitchFamily="18" charset="0"/>
              </a:rPr>
              <a:t>Bousmar</a:t>
            </a:r>
            <a:r>
              <a:rPr lang="fr-FR" sz="3200" dirty="0">
                <a:latin typeface="Garamond" panose="02020404030301010803" pitchFamily="18" charset="0"/>
              </a:rPr>
              <a:t> &amp; Romain Landmeters</a:t>
            </a:r>
          </a:p>
        </p:txBody>
      </p:sp>
      <p:sp>
        <p:nvSpPr>
          <p:cNvPr id="5" name="ZoneTexte 4"/>
          <p:cNvSpPr txBox="1"/>
          <p:nvPr/>
        </p:nvSpPr>
        <p:spPr>
          <a:xfrm>
            <a:off x="6939419" y="4885151"/>
            <a:ext cx="184731" cy="369332"/>
          </a:xfrm>
          <a:prstGeom prst="rect">
            <a:avLst/>
          </a:prstGeom>
          <a:noFill/>
        </p:spPr>
        <p:txBody>
          <a:bodyPr wrap="none" rtlCol="0">
            <a:spAutoFit/>
          </a:bodyPr>
          <a:lstStyle/>
          <a:p>
            <a:endParaRPr lang="fr-FR" dirty="0"/>
          </a:p>
        </p:txBody>
      </p:sp>
      <p:pic>
        <p:nvPicPr>
          <p:cNvPr id="8" name="Image 7"/>
          <p:cNvPicPr>
            <a:picLocks noChangeAspect="1"/>
          </p:cNvPicPr>
          <p:nvPr/>
        </p:nvPicPr>
        <p:blipFill>
          <a:blip r:embed="rId2"/>
          <a:stretch>
            <a:fillRect/>
          </a:stretch>
        </p:blipFill>
        <p:spPr>
          <a:xfrm>
            <a:off x="4970252" y="3502554"/>
            <a:ext cx="2375902" cy="2014899"/>
          </a:xfrm>
          <a:prstGeom prst="rect">
            <a:avLst/>
          </a:prstGeom>
        </p:spPr>
      </p:pic>
      <p:pic>
        <p:nvPicPr>
          <p:cNvPr id="9" name="Imag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3692" y="3498713"/>
            <a:ext cx="1858241" cy="1858241"/>
          </a:xfrm>
          <a:prstGeom prst="rect">
            <a:avLst/>
          </a:prstGeom>
        </p:spPr>
      </p:pic>
      <p:pic>
        <p:nvPicPr>
          <p:cNvPr id="10" name="Image 9">
            <a:extLst>
              <a:ext uri="{FF2B5EF4-FFF2-40B4-BE49-F238E27FC236}">
                <a16:creationId xmlns:a16="http://schemas.microsoft.com/office/drawing/2014/main" id="{7518C16D-63D5-9342-B23C-D1ABA5EC78D0}"/>
              </a:ext>
            </a:extLst>
          </p:cNvPr>
          <p:cNvPicPr>
            <a:picLocks noChangeAspect="1"/>
          </p:cNvPicPr>
          <p:nvPr/>
        </p:nvPicPr>
        <p:blipFill>
          <a:blip r:embed="rId4"/>
          <a:stretch>
            <a:fillRect/>
          </a:stretch>
        </p:blipFill>
        <p:spPr>
          <a:xfrm>
            <a:off x="9315321" y="3676259"/>
            <a:ext cx="1942353" cy="1231628"/>
          </a:xfrm>
          <a:prstGeom prst="rect">
            <a:avLst/>
          </a:prstGeom>
        </p:spPr>
      </p:pic>
      <p:sp>
        <p:nvSpPr>
          <p:cNvPr id="6" name="ZoneTexte 5">
            <a:extLst>
              <a:ext uri="{FF2B5EF4-FFF2-40B4-BE49-F238E27FC236}">
                <a16:creationId xmlns:a16="http://schemas.microsoft.com/office/drawing/2014/main" id="{A5A7F451-9E62-634D-A649-9DDD01B3764F}"/>
              </a:ext>
            </a:extLst>
          </p:cNvPr>
          <p:cNvSpPr txBox="1"/>
          <p:nvPr/>
        </p:nvSpPr>
        <p:spPr>
          <a:xfrm>
            <a:off x="238987" y="6048888"/>
            <a:ext cx="11838432" cy="769441"/>
          </a:xfrm>
          <a:prstGeom prst="rect">
            <a:avLst/>
          </a:prstGeom>
          <a:noFill/>
        </p:spPr>
        <p:txBody>
          <a:bodyPr wrap="square" rtlCol="0">
            <a:spAutoFit/>
          </a:bodyPr>
          <a:lstStyle/>
          <a:p>
            <a:pPr algn="ctr"/>
            <a:r>
              <a:rPr lang="en-US" sz="2200" dirty="0" err="1">
                <a:latin typeface="Garamond" panose="02020404030301010803" pitchFamily="18" charset="0"/>
              </a:rPr>
              <a:t>L’université</a:t>
            </a:r>
            <a:r>
              <a:rPr lang="en-US" sz="2200" dirty="0">
                <a:latin typeface="Garamond" panose="02020404030301010803" pitchFamily="18" charset="0"/>
              </a:rPr>
              <a:t> </a:t>
            </a:r>
            <a:r>
              <a:rPr lang="fr-FR" sz="2200" dirty="0">
                <a:latin typeface="Garamond" panose="02020404030301010803" pitchFamily="18" charset="0"/>
              </a:rPr>
              <a:t>« </a:t>
            </a:r>
            <a:r>
              <a:rPr lang="en-US" sz="2200" dirty="0">
                <a:latin typeface="Garamond" panose="02020404030301010803" pitchFamily="18" charset="0"/>
              </a:rPr>
              <a:t>inclusive</a:t>
            </a:r>
            <a:r>
              <a:rPr lang="fr-FR" sz="2200" dirty="0">
                <a:latin typeface="Garamond" panose="02020404030301010803" pitchFamily="18" charset="0"/>
              </a:rPr>
              <a:t> »</a:t>
            </a:r>
            <a:r>
              <a:rPr lang="en-US" sz="2200" dirty="0">
                <a:latin typeface="Garamond" panose="02020404030301010803" pitchFamily="18" charset="0"/>
              </a:rPr>
              <a:t>. </a:t>
            </a:r>
            <a:r>
              <a:rPr lang="en-US" sz="2200" dirty="0" err="1">
                <a:latin typeface="Garamond" panose="02020404030301010803" pitchFamily="18" charset="0"/>
              </a:rPr>
              <a:t>Quels</a:t>
            </a:r>
            <a:r>
              <a:rPr lang="en-US" sz="2200" dirty="0">
                <a:latin typeface="Garamond" panose="02020404030301010803" pitchFamily="18" charset="0"/>
              </a:rPr>
              <a:t> </a:t>
            </a:r>
            <a:r>
              <a:rPr lang="en-US" sz="2200" dirty="0" err="1">
                <a:latin typeface="Garamond" panose="02020404030301010803" pitchFamily="18" charset="0"/>
              </a:rPr>
              <a:t>défis</a:t>
            </a:r>
            <a:r>
              <a:rPr lang="en-US" sz="2200" dirty="0">
                <a:latin typeface="Garamond" panose="02020404030301010803" pitchFamily="18" charset="0"/>
              </a:rPr>
              <a:t> pour </a:t>
            </a:r>
            <a:r>
              <a:rPr lang="en-US" sz="2200" dirty="0" err="1">
                <a:latin typeface="Garamond" panose="02020404030301010803" pitchFamily="18" charset="0"/>
              </a:rPr>
              <a:t>nos</a:t>
            </a:r>
            <a:r>
              <a:rPr lang="en-US" sz="2200" dirty="0">
                <a:latin typeface="Garamond" panose="02020404030301010803" pitchFamily="18" charset="0"/>
              </a:rPr>
              <a:t> </a:t>
            </a:r>
            <a:r>
              <a:rPr lang="en-US" sz="2200" dirty="0" err="1">
                <a:latin typeface="Garamond" panose="02020404030301010803" pitchFamily="18" charset="0"/>
              </a:rPr>
              <a:t>enseignements</a:t>
            </a:r>
            <a:r>
              <a:rPr lang="en-US" sz="2200" dirty="0">
                <a:latin typeface="Garamond" panose="02020404030301010803" pitchFamily="18" charset="0"/>
              </a:rPr>
              <a:t> ?| 29 </a:t>
            </a:r>
            <a:r>
              <a:rPr lang="en-US" sz="2200" dirty="0" err="1">
                <a:latin typeface="Garamond" panose="02020404030301010803" pitchFamily="18" charset="0"/>
              </a:rPr>
              <a:t>mai</a:t>
            </a:r>
            <a:r>
              <a:rPr lang="en-US" sz="2200" dirty="0">
                <a:latin typeface="Garamond" panose="02020404030301010803" pitchFamily="18" charset="0"/>
              </a:rPr>
              <a:t> 2018</a:t>
            </a:r>
          </a:p>
          <a:p>
            <a:pPr algn="ctr"/>
            <a:r>
              <a:rPr lang="en-US" sz="2200" dirty="0" err="1">
                <a:latin typeface="Garamond" panose="02020404030301010803" pitchFamily="18" charset="0"/>
              </a:rPr>
              <a:t>Séminaire</a:t>
            </a:r>
            <a:r>
              <a:rPr lang="en-US" sz="2200" dirty="0">
                <a:latin typeface="Garamond" panose="02020404030301010803" pitchFamily="18" charset="0"/>
              </a:rPr>
              <a:t> de la </a:t>
            </a:r>
            <a:r>
              <a:rPr lang="en-US" sz="2200" dirty="0" err="1">
                <a:latin typeface="Garamond" panose="02020404030301010803" pitchFamily="18" charset="0"/>
              </a:rPr>
              <a:t>Faculté</a:t>
            </a:r>
            <a:r>
              <a:rPr lang="en-US" sz="2200" dirty="0">
                <a:latin typeface="Garamond" panose="02020404030301010803" pitchFamily="18" charset="0"/>
              </a:rPr>
              <a:t> de </a:t>
            </a:r>
            <a:r>
              <a:rPr lang="en-US" sz="2200" dirty="0" err="1">
                <a:latin typeface="Garamond" panose="02020404030301010803" pitchFamily="18" charset="0"/>
              </a:rPr>
              <a:t>philosophie</a:t>
            </a:r>
            <a:r>
              <a:rPr lang="en-US" sz="2200" dirty="0">
                <a:latin typeface="Garamond" panose="02020404030301010803" pitchFamily="18" charset="0"/>
              </a:rPr>
              <a:t>, </a:t>
            </a:r>
            <a:r>
              <a:rPr lang="en-US" sz="2200" dirty="0" err="1">
                <a:latin typeface="Garamond" panose="02020404030301010803" pitchFamily="18" charset="0"/>
              </a:rPr>
              <a:t>lettres</a:t>
            </a:r>
            <a:r>
              <a:rPr lang="en-US" sz="2200" dirty="0">
                <a:latin typeface="Garamond" panose="02020404030301010803" pitchFamily="18" charset="0"/>
              </a:rPr>
              <a:t> et sciences </a:t>
            </a:r>
            <a:r>
              <a:rPr lang="en-US" sz="2200" dirty="0" err="1">
                <a:latin typeface="Garamond" panose="02020404030301010803" pitchFamily="18" charset="0"/>
              </a:rPr>
              <a:t>humaines</a:t>
            </a:r>
            <a:r>
              <a:rPr lang="en-US" sz="2200" dirty="0">
                <a:latin typeface="Garamond" panose="02020404030301010803" pitchFamily="18" charset="0"/>
              </a:rPr>
              <a:t> |</a:t>
            </a:r>
            <a:r>
              <a:rPr lang="en-US" sz="2200" dirty="0" err="1">
                <a:latin typeface="Garamond" panose="02020404030301010803" pitchFamily="18" charset="0"/>
              </a:rPr>
              <a:t>Université</a:t>
            </a:r>
            <a:r>
              <a:rPr lang="en-US" sz="2200" dirty="0">
                <a:latin typeface="Garamond" panose="02020404030301010803" pitchFamily="18" charset="0"/>
              </a:rPr>
              <a:t> Saint-Louis – </a:t>
            </a:r>
            <a:r>
              <a:rPr lang="en-US" sz="2200" dirty="0" err="1">
                <a:latin typeface="Garamond" panose="02020404030301010803" pitchFamily="18" charset="0"/>
              </a:rPr>
              <a:t>Bruxelles</a:t>
            </a:r>
            <a:endParaRPr lang="fr-FR" sz="2200" dirty="0">
              <a:latin typeface="Garamond" panose="02020404030301010803" pitchFamily="18" charset="0"/>
            </a:endParaRPr>
          </a:p>
        </p:txBody>
      </p:sp>
    </p:spTree>
    <p:extLst>
      <p:ext uri="{BB962C8B-B14F-4D97-AF65-F5344CB8AC3E}">
        <p14:creationId xmlns:p14="http://schemas.microsoft.com/office/powerpoint/2010/main" val="7553681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 name="Espace réservé du contenu 3" descr="capture Charlottesville.tiff"/>
          <p:cNvPicPr>
            <a:picLocks noGrp="1" noChangeAspect="1"/>
          </p:cNvPicPr>
          <p:nvPr>
            <p:ph idx="1"/>
          </p:nvPr>
        </p:nvPicPr>
        <p:blipFill rotWithShape="1">
          <a:blip r:embed="rId2">
            <a:extLst>
              <a:ext uri="{28A0092B-C50C-407E-A947-70E740481C1C}">
                <a14:useLocalDpi xmlns:a14="http://schemas.microsoft.com/office/drawing/2010/main" val="0"/>
              </a:ext>
            </a:extLst>
          </a:blip>
          <a:srcRect t="160" b="5233"/>
          <a:stretch/>
        </p:blipFill>
        <p:spPr>
          <a:xfrm>
            <a:off x="6490889" y="106230"/>
            <a:ext cx="5542370" cy="3181900"/>
          </a:xfrm>
        </p:spPr>
      </p:pic>
      <p:pic>
        <p:nvPicPr>
          <p:cNvPr id="5" name="Image 4" descr="capture White supremacists.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7789" y="106230"/>
            <a:ext cx="5782470" cy="4958854"/>
          </a:xfrm>
          <a:prstGeom prst="rect">
            <a:avLst/>
          </a:prstGeom>
        </p:spPr>
      </p:pic>
      <p:pic>
        <p:nvPicPr>
          <p:cNvPr id="6" name="Image 5" descr="capture Leaving Medieval Charlottesville.tif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12437" y="4910188"/>
            <a:ext cx="4171840" cy="1704297"/>
          </a:xfrm>
          <a:prstGeom prst="rect">
            <a:avLst/>
          </a:prstGeom>
        </p:spPr>
      </p:pic>
    </p:spTree>
    <p:extLst>
      <p:ext uri="{BB962C8B-B14F-4D97-AF65-F5344CB8AC3E}">
        <p14:creationId xmlns:p14="http://schemas.microsoft.com/office/powerpoint/2010/main" val="1767383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5" name="Espace réservé du contenu 4" descr="image-1.jpeg"/>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t="-216" b="-414"/>
          <a:stretch/>
        </p:blipFill>
        <p:spPr>
          <a:xfrm>
            <a:off x="838200" y="365125"/>
            <a:ext cx="4421589" cy="6217936"/>
          </a:xfrm>
        </p:spPr>
      </p:pic>
      <p:sp>
        <p:nvSpPr>
          <p:cNvPr id="4" name="Espace réservé du contenu 3"/>
          <p:cNvSpPr>
            <a:spLocks noGrp="1"/>
          </p:cNvSpPr>
          <p:nvPr>
            <p:ph sz="half" idx="2"/>
          </p:nvPr>
        </p:nvSpPr>
        <p:spPr/>
        <p:txBody>
          <a:bodyPr/>
          <a:lstStyle/>
          <a:p>
            <a:endParaRPr lang="fr-FR" dirty="0"/>
          </a:p>
        </p:txBody>
      </p:sp>
    </p:spTree>
    <p:extLst>
      <p:ext uri="{BB962C8B-B14F-4D97-AF65-F5344CB8AC3E}">
        <p14:creationId xmlns:p14="http://schemas.microsoft.com/office/powerpoint/2010/main" val="36869187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5" name="Espace réservé du contenu 4" descr="image-1.jpeg"/>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t="-216" b="-414"/>
          <a:stretch/>
        </p:blipFill>
        <p:spPr>
          <a:xfrm>
            <a:off x="838200" y="365125"/>
            <a:ext cx="4421589" cy="6217936"/>
          </a:xfrm>
        </p:spPr>
      </p:pic>
      <p:pic>
        <p:nvPicPr>
          <p:cNvPr id="3" name="Espace réservé du contenu 2" descr="image.jpeg"/>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t="113" b="-296"/>
          <a:stretch/>
        </p:blipFill>
        <p:spPr>
          <a:xfrm>
            <a:off x="6172200" y="365125"/>
            <a:ext cx="4412210" cy="6217936"/>
          </a:xfrm>
        </p:spPr>
      </p:pic>
    </p:spTree>
    <p:extLst>
      <p:ext uri="{BB962C8B-B14F-4D97-AF65-F5344CB8AC3E}">
        <p14:creationId xmlns:p14="http://schemas.microsoft.com/office/powerpoint/2010/main" val="30969360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517780"/>
          </a:xfrm>
        </p:spPr>
        <p:txBody>
          <a:bodyPr>
            <a:normAutofit fontScale="90000"/>
          </a:bodyPr>
          <a:lstStyle/>
          <a:p>
            <a:endParaRPr lang="fr-FR" dirty="0"/>
          </a:p>
        </p:txBody>
      </p:sp>
      <p:sp>
        <p:nvSpPr>
          <p:cNvPr id="3" name="Espace réservé du contenu 2"/>
          <p:cNvSpPr>
            <a:spLocks noGrp="1"/>
          </p:cNvSpPr>
          <p:nvPr>
            <p:ph idx="1"/>
          </p:nvPr>
        </p:nvSpPr>
        <p:spPr>
          <a:xfrm>
            <a:off x="838200" y="1084269"/>
            <a:ext cx="10515600" cy="5092694"/>
          </a:xfrm>
        </p:spPr>
        <p:txBody>
          <a:bodyPr/>
          <a:lstStyle/>
          <a:p>
            <a:r>
              <a:rPr lang="fr-FR" b="1" dirty="0">
                <a:solidFill>
                  <a:schemeClr val="accent2"/>
                </a:solidFill>
              </a:rPr>
              <a:t>L’histoire inclusive</a:t>
            </a:r>
            <a:r>
              <a:rPr lang="fr-FR" dirty="0"/>
              <a:t>: tentative de définition</a:t>
            </a:r>
          </a:p>
          <a:p>
            <a:pPr lvl="1"/>
            <a:r>
              <a:rPr lang="fr-FR" dirty="0"/>
              <a:t>cf. « école inclusive »</a:t>
            </a:r>
          </a:p>
          <a:p>
            <a:pPr lvl="1"/>
            <a:r>
              <a:rPr lang="fr-FR" dirty="0"/>
              <a:t>une histoire pour tous</a:t>
            </a:r>
          </a:p>
          <a:p>
            <a:pPr lvl="2"/>
            <a:r>
              <a:rPr lang="fr-FR" dirty="0"/>
              <a:t>ni survaloriser, ni édulcorer</a:t>
            </a:r>
          </a:p>
          <a:p>
            <a:pPr lvl="2"/>
            <a:r>
              <a:rPr lang="fr-FR" dirty="0"/>
              <a:t>surmonter les clivages mémoriels</a:t>
            </a:r>
          </a:p>
          <a:p>
            <a:pPr lvl="1"/>
            <a:endParaRPr lang="fr-FR" dirty="0"/>
          </a:p>
          <a:p>
            <a:r>
              <a:rPr lang="fr-FR" dirty="0"/>
              <a:t>Expériences menées à </a:t>
            </a:r>
            <a:r>
              <a:rPr lang="fr-FR" dirty="0">
                <a:solidFill>
                  <a:srgbClr val="ED7D31"/>
                </a:solidFill>
              </a:rPr>
              <a:t>Saint-Louis:</a:t>
            </a:r>
          </a:p>
          <a:p>
            <a:pPr lvl="1"/>
            <a:r>
              <a:rPr lang="fr-FR" dirty="0"/>
              <a:t>l’histoire de l’</a:t>
            </a:r>
            <a:r>
              <a:rPr lang="fr-FR" dirty="0">
                <a:solidFill>
                  <a:srgbClr val="ED7D31"/>
                </a:solidFill>
              </a:rPr>
              <a:t>Antiquité</a:t>
            </a:r>
            <a:r>
              <a:rPr lang="fr-FR" dirty="0"/>
              <a:t> : pluralisme, ≠ finalisme</a:t>
            </a:r>
          </a:p>
          <a:p>
            <a:pPr lvl="1"/>
            <a:r>
              <a:rPr lang="fr-FR" dirty="0"/>
              <a:t>l’histoire de </a:t>
            </a:r>
            <a:r>
              <a:rPr lang="fr-FR" dirty="0">
                <a:solidFill>
                  <a:srgbClr val="ED7D31"/>
                </a:solidFill>
              </a:rPr>
              <a:t>Belgique</a:t>
            </a:r>
            <a:r>
              <a:rPr lang="fr-FR" dirty="0"/>
              <a:t>: identités multiples, ≠ finalisme</a:t>
            </a:r>
          </a:p>
          <a:p>
            <a:pPr lvl="1"/>
            <a:r>
              <a:rPr lang="fr-FR" dirty="0"/>
              <a:t>le séminaire </a:t>
            </a:r>
            <a:r>
              <a:rPr lang="fr-FR" dirty="0">
                <a:solidFill>
                  <a:srgbClr val="ED7D31"/>
                </a:solidFill>
              </a:rPr>
              <a:t>Enjeux &amp; débats </a:t>
            </a:r>
            <a:r>
              <a:rPr lang="fr-FR" dirty="0"/>
              <a:t>du métier d’historien</a:t>
            </a:r>
          </a:p>
          <a:p>
            <a:pPr lvl="1"/>
            <a:r>
              <a:rPr lang="fr-FR" dirty="0"/>
              <a:t>les formations continuées (</a:t>
            </a:r>
            <a:r>
              <a:rPr lang="fr-FR" dirty="0" err="1">
                <a:solidFill>
                  <a:srgbClr val="ED7D31"/>
                </a:solidFill>
              </a:rPr>
              <a:t>Cecafoc</a:t>
            </a:r>
            <a:r>
              <a:rPr lang="fr-FR" dirty="0"/>
              <a:t>)</a:t>
            </a:r>
          </a:p>
        </p:txBody>
      </p:sp>
    </p:spTree>
    <p:extLst>
      <p:ext uri="{BB962C8B-B14F-4D97-AF65-F5344CB8AC3E}">
        <p14:creationId xmlns:p14="http://schemas.microsoft.com/office/powerpoint/2010/main" val="12236932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517780"/>
          </a:xfrm>
        </p:spPr>
        <p:txBody>
          <a:bodyPr>
            <a:normAutofit fontScale="90000"/>
          </a:bodyPr>
          <a:lstStyle/>
          <a:p>
            <a:endParaRPr lang="fr-FR" dirty="0"/>
          </a:p>
        </p:txBody>
      </p:sp>
      <p:sp>
        <p:nvSpPr>
          <p:cNvPr id="3" name="Espace réservé du contenu 2"/>
          <p:cNvSpPr>
            <a:spLocks noGrp="1"/>
          </p:cNvSpPr>
          <p:nvPr>
            <p:ph idx="1"/>
          </p:nvPr>
        </p:nvSpPr>
        <p:spPr>
          <a:xfrm>
            <a:off x="838200" y="1084269"/>
            <a:ext cx="10515600" cy="5092694"/>
          </a:xfrm>
        </p:spPr>
        <p:txBody>
          <a:bodyPr/>
          <a:lstStyle/>
          <a:p>
            <a:r>
              <a:rPr lang="fr-FR" b="1" dirty="0">
                <a:solidFill>
                  <a:schemeClr val="accent2"/>
                </a:solidFill>
              </a:rPr>
              <a:t>L’histoire inclusive</a:t>
            </a:r>
            <a:r>
              <a:rPr lang="fr-FR" dirty="0"/>
              <a:t>: tentative de définition</a:t>
            </a:r>
          </a:p>
          <a:p>
            <a:pPr lvl="1"/>
            <a:r>
              <a:rPr lang="fr-FR" dirty="0"/>
              <a:t>cf. « école inclusive »</a:t>
            </a:r>
          </a:p>
          <a:p>
            <a:pPr lvl="1"/>
            <a:r>
              <a:rPr lang="fr-FR" dirty="0"/>
              <a:t>une histoire pour tous</a:t>
            </a:r>
          </a:p>
          <a:p>
            <a:pPr lvl="2"/>
            <a:r>
              <a:rPr lang="fr-FR" dirty="0"/>
              <a:t>ni survaloriser, ni édulcorer</a:t>
            </a:r>
          </a:p>
          <a:p>
            <a:pPr lvl="2"/>
            <a:r>
              <a:rPr lang="fr-FR" dirty="0"/>
              <a:t>surmonter les clivages mémoriels</a:t>
            </a:r>
          </a:p>
          <a:p>
            <a:pPr lvl="1"/>
            <a:endParaRPr lang="fr-FR" dirty="0"/>
          </a:p>
          <a:p>
            <a:r>
              <a:rPr lang="fr-FR" dirty="0"/>
              <a:t>Expériences menées à </a:t>
            </a:r>
            <a:r>
              <a:rPr lang="fr-FR" dirty="0">
                <a:solidFill>
                  <a:srgbClr val="ED7D31"/>
                </a:solidFill>
              </a:rPr>
              <a:t>Saint</a:t>
            </a:r>
            <a:r>
              <a:rPr lang="fr-FR">
                <a:solidFill>
                  <a:srgbClr val="ED7D31"/>
                </a:solidFill>
              </a:rPr>
              <a:t>-Louis:</a:t>
            </a:r>
            <a:endParaRPr lang="fr-FR" dirty="0">
              <a:solidFill>
                <a:srgbClr val="ED7D31"/>
              </a:solidFill>
            </a:endParaRPr>
          </a:p>
          <a:p>
            <a:pPr lvl="1"/>
            <a:r>
              <a:rPr lang="fr-FR" dirty="0"/>
              <a:t>l’histoire de l’</a:t>
            </a:r>
            <a:r>
              <a:rPr lang="fr-FR" dirty="0">
                <a:solidFill>
                  <a:srgbClr val="ED7D31"/>
                </a:solidFill>
              </a:rPr>
              <a:t>Antiquité</a:t>
            </a:r>
            <a:r>
              <a:rPr lang="fr-FR" dirty="0"/>
              <a:t> : pluralisme, ≠ finalisme</a:t>
            </a:r>
          </a:p>
          <a:p>
            <a:pPr lvl="1"/>
            <a:r>
              <a:rPr lang="fr-FR" dirty="0"/>
              <a:t>l’histoire de </a:t>
            </a:r>
            <a:r>
              <a:rPr lang="fr-FR" dirty="0">
                <a:solidFill>
                  <a:srgbClr val="ED7D31"/>
                </a:solidFill>
              </a:rPr>
              <a:t>Belgique</a:t>
            </a:r>
            <a:r>
              <a:rPr lang="fr-FR" dirty="0"/>
              <a:t>: identités multiples, ≠ finalisme</a:t>
            </a:r>
          </a:p>
          <a:p>
            <a:pPr lvl="1"/>
            <a:r>
              <a:rPr lang="fr-FR" dirty="0"/>
              <a:t>le séminaire </a:t>
            </a:r>
            <a:r>
              <a:rPr lang="fr-FR" dirty="0">
                <a:solidFill>
                  <a:srgbClr val="ED7D31"/>
                </a:solidFill>
              </a:rPr>
              <a:t>Enjeux &amp; débats </a:t>
            </a:r>
            <a:r>
              <a:rPr lang="fr-FR" dirty="0"/>
              <a:t>du métier d’historien</a:t>
            </a:r>
          </a:p>
          <a:p>
            <a:pPr lvl="1"/>
            <a:r>
              <a:rPr lang="fr-FR" dirty="0"/>
              <a:t>les formations continuées (</a:t>
            </a:r>
            <a:r>
              <a:rPr lang="fr-FR" dirty="0" err="1">
                <a:solidFill>
                  <a:srgbClr val="ED7D31"/>
                </a:solidFill>
              </a:rPr>
              <a:t>Cecafoc</a:t>
            </a:r>
            <a:r>
              <a:rPr lang="fr-FR" dirty="0"/>
              <a:t>)</a:t>
            </a:r>
          </a:p>
        </p:txBody>
      </p:sp>
      <p:pic>
        <p:nvPicPr>
          <p:cNvPr id="4" name="Image 3" descr="affiche BXL terre daccueil.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30144" y="0"/>
            <a:ext cx="1719393" cy="2431859"/>
          </a:xfrm>
          <a:prstGeom prst="rect">
            <a:avLst/>
          </a:prstGeom>
        </p:spPr>
      </p:pic>
      <p:pic>
        <p:nvPicPr>
          <p:cNvPr id="5" name="Image 4" descr="capture Islam aussi notre histoire.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24830" y="2431859"/>
            <a:ext cx="3767169" cy="4291403"/>
          </a:xfrm>
          <a:prstGeom prst="rect">
            <a:avLst/>
          </a:prstGeom>
        </p:spPr>
      </p:pic>
    </p:spTree>
    <p:extLst>
      <p:ext uri="{BB962C8B-B14F-4D97-AF65-F5344CB8AC3E}">
        <p14:creationId xmlns:p14="http://schemas.microsoft.com/office/powerpoint/2010/main" val="15580852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10BB4C58-79F2-E44B-B735-A7172A604D62}"/>
              </a:ext>
            </a:extLst>
          </p:cNvPr>
          <p:cNvSpPr txBox="1"/>
          <p:nvPr/>
        </p:nvSpPr>
        <p:spPr>
          <a:xfrm>
            <a:off x="0" y="57212"/>
            <a:ext cx="5713680" cy="369332"/>
          </a:xfrm>
          <a:prstGeom prst="rect">
            <a:avLst/>
          </a:prstGeom>
          <a:noFill/>
        </p:spPr>
        <p:txBody>
          <a:bodyPr wrap="none" rtlCol="0">
            <a:spAutoFit/>
          </a:bodyPr>
          <a:lstStyle/>
          <a:p>
            <a:r>
              <a:rPr lang="fr-FR" dirty="0">
                <a:latin typeface="Garamond" panose="02020404030301010803" pitchFamily="18" charset="0"/>
              </a:rPr>
              <a:t>Éric </a:t>
            </a:r>
            <a:r>
              <a:rPr lang="fr-FR" dirty="0" err="1">
                <a:latin typeface="Garamond" panose="02020404030301010803" pitchFamily="18" charset="0"/>
              </a:rPr>
              <a:t>Bousmar</a:t>
            </a:r>
            <a:r>
              <a:rPr lang="fr-FR" dirty="0">
                <a:latin typeface="Garamond" panose="02020404030301010803" pitchFamily="18" charset="0"/>
              </a:rPr>
              <a:t> &amp; Romain Landmeters | L’histoire inclusive… </a:t>
            </a:r>
            <a:endParaRPr lang="fr-FR" dirty="0"/>
          </a:p>
        </p:txBody>
      </p:sp>
      <p:sp>
        <p:nvSpPr>
          <p:cNvPr id="7" name="Titre 1">
            <a:extLst>
              <a:ext uri="{FF2B5EF4-FFF2-40B4-BE49-F238E27FC236}">
                <a16:creationId xmlns:a16="http://schemas.microsoft.com/office/drawing/2014/main" id="{2B985165-5D8F-9841-8BA2-B82195707552}"/>
              </a:ext>
            </a:extLst>
          </p:cNvPr>
          <p:cNvSpPr txBox="1">
            <a:spLocks/>
          </p:cNvSpPr>
          <p:nvPr/>
        </p:nvSpPr>
        <p:spPr>
          <a:xfrm>
            <a:off x="831850" y="775855"/>
            <a:ext cx="10515600" cy="933883"/>
          </a:xfrm>
          <a:prstGeom prst="rect">
            <a:avLst/>
          </a:prstGeom>
        </p:spPr>
        <p:txBody>
          <a:bodyPr vert="horz" lIns="91440" tIns="45720" rIns="91440" bIns="45720" rtlCol="0" anchor="b">
            <a:normAutofit fontScale="25000" lnSpcReduction="2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fr-FR" sz="12800" b="1" dirty="0">
                <a:latin typeface="Garamond" panose="02020404030301010803" pitchFamily="18" charset="0"/>
              </a:rPr>
              <a:t>Introduction</a:t>
            </a:r>
          </a:p>
          <a:p>
            <a:pPr algn="just"/>
            <a:endParaRPr lang="fr-FR" sz="3200" b="1" dirty="0">
              <a:latin typeface="Garamond" panose="02020404030301010803" pitchFamily="18" charset="0"/>
            </a:endParaRPr>
          </a:p>
          <a:p>
            <a:pPr algn="just"/>
            <a:endParaRPr lang="fr-FR" sz="3000" b="1" dirty="0">
              <a:latin typeface="Garamond" panose="02020404030301010803" pitchFamily="18" charset="0"/>
            </a:endParaRPr>
          </a:p>
          <a:p>
            <a:pPr algn="just"/>
            <a:br>
              <a:rPr lang="fr-FR" sz="4700" dirty="0">
                <a:latin typeface="Garamond" panose="02020404030301010803" pitchFamily="18" charset="0"/>
              </a:rPr>
            </a:br>
            <a:endParaRPr lang="fr-FR" sz="4700" dirty="0">
              <a:latin typeface="Garamond" panose="02020404030301010803" pitchFamily="18" charset="0"/>
            </a:endParaRPr>
          </a:p>
        </p:txBody>
      </p:sp>
      <p:sp>
        <p:nvSpPr>
          <p:cNvPr id="6" name="Titre 5">
            <a:extLst>
              <a:ext uri="{FF2B5EF4-FFF2-40B4-BE49-F238E27FC236}">
                <a16:creationId xmlns:a16="http://schemas.microsoft.com/office/drawing/2014/main" id="{25987FB0-07CE-C049-9113-0F1843050966}"/>
              </a:ext>
            </a:extLst>
          </p:cNvPr>
          <p:cNvSpPr>
            <a:spLocks noGrp="1"/>
          </p:cNvSpPr>
          <p:nvPr>
            <p:ph type="title"/>
          </p:nvPr>
        </p:nvSpPr>
        <p:spPr>
          <a:xfrm>
            <a:off x="831850" y="1136073"/>
            <a:ext cx="10515600" cy="5555672"/>
          </a:xfrm>
        </p:spPr>
        <p:txBody>
          <a:bodyPr>
            <a:normAutofit/>
          </a:bodyPr>
          <a:lstStyle/>
          <a:p>
            <a:br>
              <a:rPr lang="fr-BE" sz="3600" dirty="0">
                <a:latin typeface="Garamond" panose="02020404030301010803" pitchFamily="18" charset="0"/>
              </a:rPr>
            </a:br>
            <a:br>
              <a:rPr lang="fr-BE" sz="3600" dirty="0">
                <a:latin typeface="Garamond" panose="02020404030301010803" pitchFamily="18" charset="0"/>
              </a:rPr>
            </a:br>
            <a:br>
              <a:rPr lang="fr-BE" sz="3600" dirty="0">
                <a:latin typeface="Garamond" panose="02020404030301010803" pitchFamily="18" charset="0"/>
              </a:rPr>
            </a:br>
            <a:br>
              <a:rPr lang="fr-BE" sz="3600" dirty="0">
                <a:latin typeface="Garamond" panose="02020404030301010803" pitchFamily="18" charset="0"/>
              </a:rPr>
            </a:br>
            <a:br>
              <a:rPr lang="fr-FR" sz="3200" dirty="0">
                <a:latin typeface="Garamond" panose="02020404030301010803" pitchFamily="18" charset="0"/>
              </a:rPr>
            </a:br>
            <a:endParaRPr lang="fr-FR" sz="3200" dirty="0">
              <a:latin typeface="Garamond" panose="02020404030301010803" pitchFamily="18" charset="0"/>
            </a:endParaRPr>
          </a:p>
        </p:txBody>
      </p:sp>
      <p:pic>
        <p:nvPicPr>
          <p:cNvPr id="9" name="Image 8">
            <a:extLst>
              <a:ext uri="{FF2B5EF4-FFF2-40B4-BE49-F238E27FC236}">
                <a16:creationId xmlns:a16="http://schemas.microsoft.com/office/drawing/2014/main" id="{E1269608-571C-7C4B-80CE-7B683D8A65E7}"/>
              </a:ext>
            </a:extLst>
          </p:cNvPr>
          <p:cNvPicPr>
            <a:picLocks noChangeAspect="1"/>
          </p:cNvPicPr>
          <p:nvPr/>
        </p:nvPicPr>
        <p:blipFill>
          <a:blip r:embed="rId2"/>
          <a:stretch>
            <a:fillRect/>
          </a:stretch>
        </p:blipFill>
        <p:spPr>
          <a:xfrm>
            <a:off x="11655" y="1523277"/>
            <a:ext cx="6077995" cy="2580482"/>
          </a:xfrm>
          <a:prstGeom prst="rect">
            <a:avLst/>
          </a:prstGeom>
        </p:spPr>
      </p:pic>
      <p:sp>
        <p:nvSpPr>
          <p:cNvPr id="12" name="ZoneTexte 11">
            <a:extLst>
              <a:ext uri="{FF2B5EF4-FFF2-40B4-BE49-F238E27FC236}">
                <a16:creationId xmlns:a16="http://schemas.microsoft.com/office/drawing/2014/main" id="{0AF0C57B-9F5A-9340-894B-DD8959D28C20}"/>
              </a:ext>
            </a:extLst>
          </p:cNvPr>
          <p:cNvSpPr txBox="1"/>
          <p:nvPr/>
        </p:nvSpPr>
        <p:spPr>
          <a:xfrm>
            <a:off x="116664" y="5214417"/>
            <a:ext cx="11945971" cy="1477328"/>
          </a:xfrm>
          <a:prstGeom prst="rect">
            <a:avLst/>
          </a:prstGeom>
          <a:noFill/>
        </p:spPr>
        <p:txBody>
          <a:bodyPr wrap="square" rtlCol="0">
            <a:spAutoFit/>
          </a:bodyPr>
          <a:lstStyle/>
          <a:p>
            <a:pPr algn="just"/>
            <a:r>
              <a:rPr lang="fr-FR" dirty="0">
                <a:latin typeface="Garamond" panose="02020404030301010803" pitchFamily="18" charset="0"/>
              </a:rPr>
              <a:t>Sources : </a:t>
            </a:r>
            <a:r>
              <a:rPr lang="fr-BE" dirty="0">
                <a:latin typeface="Garamond" panose="02020404030301010803" pitchFamily="18" charset="0"/>
              </a:rPr>
              <a:t>« Le </a:t>
            </a:r>
            <a:r>
              <a:rPr lang="fr-BE" dirty="0" err="1">
                <a:latin typeface="Garamond" panose="02020404030301010803" pitchFamily="18" charset="0"/>
              </a:rPr>
              <a:t>blackface</a:t>
            </a:r>
            <a:r>
              <a:rPr lang="fr-BE" dirty="0">
                <a:latin typeface="Garamond" panose="02020404030301010803" pitchFamily="18" charset="0"/>
              </a:rPr>
              <a:t> dans les soirées rallyes au centre d’une polémique: l’université Saint-Louis réagit, le MRAX s’indigne », </a:t>
            </a:r>
            <a:r>
              <a:rPr lang="fr-BE" i="1" dirty="0">
                <a:latin typeface="Garamond" panose="02020404030301010803" pitchFamily="18" charset="0"/>
              </a:rPr>
              <a:t>La Capitale</a:t>
            </a:r>
            <a:r>
              <a:rPr lang="fr-BE" dirty="0">
                <a:latin typeface="Garamond" panose="02020404030301010803" pitchFamily="18" charset="0"/>
              </a:rPr>
              <a:t>, 21 novembre 2016 [</a:t>
            </a:r>
            <a:r>
              <a:rPr lang="fr-BE" u="sng" dirty="0">
                <a:latin typeface="Garamond" panose="02020404030301010803" pitchFamily="18" charset="0"/>
                <a:hlinkClick r:id="rId3"/>
              </a:rPr>
              <a:t>http://www.lacapitale.be/1723784/article/2016-11-21/le-blackface-dans-les-soirees-rallyes-au-centre-d-une-polemique-l-universite-sai</a:t>
            </a:r>
            <a:r>
              <a:rPr lang="fr-BE" dirty="0">
                <a:latin typeface="Garamond" panose="02020404030301010803" pitchFamily="18" charset="0"/>
              </a:rPr>
              <a:t>, consulté le 20 janvier 2017] ; Nicolas </a:t>
            </a:r>
            <a:r>
              <a:rPr lang="fr-BE" cap="small" dirty="0">
                <a:latin typeface="Garamond" panose="02020404030301010803" pitchFamily="18" charset="0"/>
              </a:rPr>
              <a:t>Rousseau</a:t>
            </a:r>
            <a:r>
              <a:rPr lang="fr-BE" dirty="0">
                <a:latin typeface="Garamond" panose="02020404030301010803" pitchFamily="18" charset="0"/>
              </a:rPr>
              <a:t>, </a:t>
            </a:r>
            <a:r>
              <a:rPr lang="fr-BE" i="1" dirty="0" err="1">
                <a:latin typeface="Garamond" panose="02020404030301010803" pitchFamily="18" charset="0"/>
              </a:rPr>
              <a:t>Blackface</a:t>
            </a:r>
            <a:r>
              <a:rPr lang="fr-BE" i="1" dirty="0">
                <a:latin typeface="Garamond" panose="02020404030301010803" pitchFamily="18" charset="0"/>
              </a:rPr>
              <a:t> : la couleur de peau n’est pas un déguisement</a:t>
            </a:r>
            <a:r>
              <a:rPr lang="fr-BE" dirty="0">
                <a:latin typeface="Garamond" panose="02020404030301010803" pitchFamily="18" charset="0"/>
              </a:rPr>
              <a:t>, Bruxelles, </a:t>
            </a:r>
            <a:r>
              <a:rPr lang="fr-BE" dirty="0" err="1">
                <a:latin typeface="Garamond" panose="02020404030301010803" pitchFamily="18" charset="0"/>
              </a:rPr>
              <a:t>BePax</a:t>
            </a:r>
            <a:r>
              <a:rPr lang="fr-BE" dirty="0">
                <a:latin typeface="Garamond" panose="02020404030301010803" pitchFamily="18" charset="0"/>
              </a:rPr>
              <a:t>, mai 2017, [</a:t>
            </a:r>
            <a:r>
              <a:rPr lang="fr-BE" dirty="0">
                <a:latin typeface="Garamond" panose="02020404030301010803" pitchFamily="18" charset="0"/>
                <a:hlinkClick r:id="rId4"/>
              </a:rPr>
              <a:t>http://www.bepax.org/publications/analyses/le-racisme-anti-blanc-n-existe-pas,0000772.html</a:t>
            </a:r>
            <a:r>
              <a:rPr lang="fr-BE" dirty="0">
                <a:latin typeface="Garamond" panose="02020404030301010803" pitchFamily="18" charset="0"/>
              </a:rPr>
              <a:t> ; consulté le 4 août 2017].</a:t>
            </a:r>
            <a:endParaRPr lang="fr-FR" dirty="0">
              <a:latin typeface="Garamond" panose="02020404030301010803" pitchFamily="18" charset="0"/>
            </a:endParaRPr>
          </a:p>
        </p:txBody>
      </p:sp>
      <p:pic>
        <p:nvPicPr>
          <p:cNvPr id="14" name="Image 13">
            <a:extLst>
              <a:ext uri="{FF2B5EF4-FFF2-40B4-BE49-F238E27FC236}">
                <a16:creationId xmlns:a16="http://schemas.microsoft.com/office/drawing/2014/main" id="{83AE5829-F97B-9846-A332-E06E9902A89D}"/>
              </a:ext>
            </a:extLst>
          </p:cNvPr>
          <p:cNvPicPr>
            <a:picLocks noChangeAspect="1"/>
          </p:cNvPicPr>
          <p:nvPr/>
        </p:nvPicPr>
        <p:blipFill>
          <a:blip r:embed="rId5"/>
          <a:stretch>
            <a:fillRect/>
          </a:stretch>
        </p:blipFill>
        <p:spPr>
          <a:xfrm>
            <a:off x="6699826" y="1523276"/>
            <a:ext cx="5073074" cy="2578235"/>
          </a:xfrm>
          <a:prstGeom prst="rect">
            <a:avLst/>
          </a:prstGeom>
        </p:spPr>
      </p:pic>
    </p:spTree>
    <p:extLst>
      <p:ext uri="{BB962C8B-B14F-4D97-AF65-F5344CB8AC3E}">
        <p14:creationId xmlns:p14="http://schemas.microsoft.com/office/powerpoint/2010/main" val="2767753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0F2CAF-42A6-8943-A2A9-53FE08AAEC5B}"/>
              </a:ext>
            </a:extLst>
          </p:cNvPr>
          <p:cNvSpPr>
            <a:spLocks noGrp="1"/>
          </p:cNvSpPr>
          <p:nvPr>
            <p:ph type="title"/>
          </p:nvPr>
        </p:nvSpPr>
        <p:spPr>
          <a:xfrm>
            <a:off x="0" y="0"/>
            <a:ext cx="10335491" cy="235527"/>
          </a:xfrm>
        </p:spPr>
        <p:txBody>
          <a:bodyPr>
            <a:noAutofit/>
          </a:bodyPr>
          <a:lstStyle/>
          <a:p>
            <a:r>
              <a:rPr lang="fr-FR" sz="1800" dirty="0">
                <a:latin typeface="Garamond" panose="02020404030301010803" pitchFamily="18" charset="0"/>
              </a:rPr>
              <a:t>Éric </a:t>
            </a:r>
            <a:r>
              <a:rPr lang="fr-FR" sz="1800" dirty="0" err="1">
                <a:latin typeface="Garamond" panose="02020404030301010803" pitchFamily="18" charset="0"/>
              </a:rPr>
              <a:t>Bousmar</a:t>
            </a:r>
            <a:r>
              <a:rPr lang="fr-FR" sz="1800" dirty="0">
                <a:latin typeface="Garamond" panose="02020404030301010803" pitchFamily="18" charset="0"/>
              </a:rPr>
              <a:t> &amp; Romain Landmeters | L’histoire inclusive… </a:t>
            </a:r>
            <a:endParaRPr lang="fr-FR" sz="1800" dirty="0"/>
          </a:p>
        </p:txBody>
      </p:sp>
      <p:sp>
        <p:nvSpPr>
          <p:cNvPr id="4" name="Espace réservé du contenu 3">
            <a:extLst>
              <a:ext uri="{FF2B5EF4-FFF2-40B4-BE49-F238E27FC236}">
                <a16:creationId xmlns:a16="http://schemas.microsoft.com/office/drawing/2014/main" id="{8803A4A0-A49F-5A46-861D-85768F764731}"/>
              </a:ext>
            </a:extLst>
          </p:cNvPr>
          <p:cNvSpPr>
            <a:spLocks noGrp="1"/>
          </p:cNvSpPr>
          <p:nvPr>
            <p:ph idx="1"/>
          </p:nvPr>
        </p:nvSpPr>
        <p:spPr>
          <a:xfrm>
            <a:off x="195072" y="540327"/>
            <a:ext cx="11875008" cy="6040582"/>
          </a:xfrm>
        </p:spPr>
        <p:txBody>
          <a:bodyPr>
            <a:normAutofit fontScale="92500" lnSpcReduction="10000"/>
          </a:bodyPr>
          <a:lstStyle/>
          <a:p>
            <a:pPr marL="0" indent="0" algn="just">
              <a:buNone/>
            </a:pPr>
            <a:r>
              <a:rPr lang="fr-FR" dirty="0">
                <a:latin typeface="Garamond" charset="0"/>
                <a:ea typeface="Garamond" charset="0"/>
                <a:cs typeface="Garamond" charset="0"/>
              </a:rPr>
              <a:t>« Dans le cadre de la lutte contre les inégalités scolaires, et en vue d’une plus grande </a:t>
            </a:r>
            <a:r>
              <a:rPr lang="fr-FR" b="1" dirty="0">
                <a:latin typeface="Garamond" charset="0"/>
                <a:ea typeface="Garamond" charset="0"/>
                <a:cs typeface="Garamond" charset="0"/>
              </a:rPr>
              <a:t>mixité sociale</a:t>
            </a:r>
            <a:r>
              <a:rPr lang="fr-FR" dirty="0">
                <a:latin typeface="Garamond" charset="0"/>
                <a:ea typeface="Garamond" charset="0"/>
                <a:cs typeface="Garamond" charset="0"/>
              </a:rPr>
              <a:t> au sein des établissements, il convient également de relever le </a:t>
            </a:r>
            <a:r>
              <a:rPr lang="fr-FR" b="1" dirty="0">
                <a:latin typeface="Garamond" charset="0"/>
                <a:ea typeface="Garamond" charset="0"/>
                <a:cs typeface="Garamond" charset="0"/>
              </a:rPr>
              <a:t>défi de la reconnaissance des groupes minorisés</a:t>
            </a:r>
            <a:r>
              <a:rPr lang="fr-FR" dirty="0">
                <a:latin typeface="Garamond" charset="0"/>
                <a:ea typeface="Garamond" charset="0"/>
                <a:cs typeface="Garamond" charset="0"/>
              </a:rPr>
              <a:t>. La justice sociale allie redistribution et reconnaissance, et dans ce sens, l’acquisition de compétences interculturelles doit faire partie intégrante de la formation des enseignants, mais aussi des autres intervenants du champ scolaire, et des dispositifs qui permettraient de favoriser la fréquentation doivent être étudiés. Les modalités de cette recommandation et sa faisabilité devront être réfléchies dans le cadre de la phase de mise en œuvre du Pacte. Elle s’inspire des travaux relatif [sic] aux Assises de l’interculturalité réalisés en 2010, et prend en compte les orientations concernant le nouveau tronc commun et les référentiels (voir </a:t>
            </a:r>
            <a:r>
              <a:rPr lang="fr-FR" i="1" dirty="0">
                <a:latin typeface="Garamond" charset="0"/>
                <a:ea typeface="Garamond" charset="0"/>
                <a:cs typeface="Garamond" charset="0"/>
              </a:rPr>
              <a:t>supra</a:t>
            </a:r>
            <a:r>
              <a:rPr lang="fr-FR" dirty="0">
                <a:latin typeface="Garamond" charset="0"/>
                <a:ea typeface="Garamond" charset="0"/>
                <a:cs typeface="Garamond" charset="0"/>
              </a:rPr>
              <a:t>), notamment pour ce qui concerne </a:t>
            </a:r>
            <a:r>
              <a:rPr lang="fr-FR" b="1" dirty="0">
                <a:latin typeface="Garamond" charset="0"/>
                <a:ea typeface="Garamond" charset="0"/>
                <a:cs typeface="Garamond" charset="0"/>
              </a:rPr>
              <a:t>la place de l’histoire de la colonisation</a:t>
            </a:r>
            <a:r>
              <a:rPr lang="fr-FR" dirty="0">
                <a:latin typeface="Garamond" charset="0"/>
                <a:ea typeface="Garamond" charset="0"/>
                <a:cs typeface="Garamond" charset="0"/>
              </a:rPr>
              <a:t> </a:t>
            </a:r>
            <a:r>
              <a:rPr lang="fr-FR" b="1" dirty="0">
                <a:latin typeface="Garamond" charset="0"/>
                <a:ea typeface="Garamond" charset="0"/>
                <a:cs typeface="Garamond" charset="0"/>
              </a:rPr>
              <a:t>et l’immigration en Belgique</a:t>
            </a:r>
            <a:r>
              <a:rPr lang="fr-FR" dirty="0">
                <a:latin typeface="Garamond" charset="0"/>
                <a:ea typeface="Garamond" charset="0"/>
                <a:cs typeface="Garamond" charset="0"/>
              </a:rPr>
              <a:t>, devra être évaluée, ainsi que la place laissée à la dimension interculturelle dans la formation géographique et sociale ainsi que dans la littérature francophone. Il conviendra également d’encourager les écoles à proposer, dans la mesure du possible, </a:t>
            </a:r>
            <a:r>
              <a:rPr lang="fr-FR" b="1" dirty="0">
                <a:latin typeface="Garamond" charset="0"/>
                <a:ea typeface="Garamond" charset="0"/>
                <a:cs typeface="Garamond" charset="0"/>
              </a:rPr>
              <a:t>une alternative végétarienne</a:t>
            </a:r>
            <a:r>
              <a:rPr lang="fr-FR" dirty="0">
                <a:latin typeface="Garamond" charset="0"/>
                <a:ea typeface="Garamond" charset="0"/>
                <a:cs typeface="Garamond" charset="0"/>
              </a:rPr>
              <a:t> lorsque le menu du jour est carné permettrait de n’exclure aucun élève, qu’il soit de confession juive, musulmane ou qu’il ait fait le choix du végétarisme. » </a:t>
            </a:r>
            <a:endParaRPr lang="fr-BE" dirty="0">
              <a:latin typeface="Garamond" charset="0"/>
              <a:ea typeface="Garamond" charset="0"/>
              <a:cs typeface="Garamond" charset="0"/>
            </a:endParaRPr>
          </a:p>
          <a:p>
            <a:pPr marL="0" indent="0" algn="just">
              <a:buNone/>
            </a:pPr>
            <a:r>
              <a:rPr lang="fr-FR" sz="2200" dirty="0">
                <a:latin typeface="Garamond" panose="02020404030301010803" pitchFamily="18" charset="0"/>
              </a:rPr>
              <a:t>Source : </a:t>
            </a:r>
            <a:r>
              <a:rPr lang="fr-FR" sz="2200" cap="small" dirty="0">
                <a:latin typeface="Garamond" charset="0"/>
                <a:ea typeface="Garamond" charset="0"/>
                <a:cs typeface="Garamond" charset="0"/>
              </a:rPr>
              <a:t>Fédération Wallonie-Bruxelles</a:t>
            </a:r>
            <a:r>
              <a:rPr lang="fr-FR" sz="2200" dirty="0">
                <a:latin typeface="Garamond" charset="0"/>
                <a:ea typeface="Garamond" charset="0"/>
                <a:cs typeface="Garamond" charset="0"/>
              </a:rPr>
              <a:t>, </a:t>
            </a:r>
            <a:r>
              <a:rPr lang="fr-FR" sz="2200" i="1" dirty="0">
                <a:latin typeface="Garamond" charset="0"/>
                <a:ea typeface="Garamond" charset="0"/>
                <a:cs typeface="Garamond" charset="0"/>
              </a:rPr>
              <a:t>Pacte pour un Enseignement d’Excellence. Avis n</a:t>
            </a:r>
            <a:r>
              <a:rPr lang="fr-FR" sz="2200" i="1" baseline="30000" dirty="0">
                <a:latin typeface="Garamond" charset="0"/>
                <a:ea typeface="Garamond" charset="0"/>
                <a:cs typeface="Garamond" charset="0"/>
              </a:rPr>
              <a:t>o</a:t>
            </a:r>
            <a:r>
              <a:rPr lang="fr-FR" sz="2200" i="1" dirty="0">
                <a:latin typeface="Garamond" charset="0"/>
                <a:ea typeface="Garamond" charset="0"/>
                <a:cs typeface="Garamond" charset="0"/>
              </a:rPr>
              <a:t> 3 du Groupe central</a:t>
            </a:r>
            <a:r>
              <a:rPr lang="fr-FR" sz="2200" dirty="0">
                <a:latin typeface="Garamond" charset="0"/>
                <a:ea typeface="Garamond" charset="0"/>
                <a:cs typeface="Garamond" charset="0"/>
              </a:rPr>
              <a:t>, Bruxelles, 7 mars 2017, p. 285.</a:t>
            </a:r>
            <a:endParaRPr lang="fr-FR" sz="2200" dirty="0"/>
          </a:p>
        </p:txBody>
      </p:sp>
    </p:spTree>
    <p:extLst>
      <p:ext uri="{BB962C8B-B14F-4D97-AF65-F5344CB8AC3E}">
        <p14:creationId xmlns:p14="http://schemas.microsoft.com/office/powerpoint/2010/main" val="1950339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0F2CAF-42A6-8943-A2A9-53FE08AAEC5B}"/>
              </a:ext>
            </a:extLst>
          </p:cNvPr>
          <p:cNvSpPr>
            <a:spLocks noGrp="1"/>
          </p:cNvSpPr>
          <p:nvPr>
            <p:ph type="title"/>
          </p:nvPr>
        </p:nvSpPr>
        <p:spPr>
          <a:xfrm>
            <a:off x="0" y="0"/>
            <a:ext cx="10335491" cy="235527"/>
          </a:xfrm>
        </p:spPr>
        <p:txBody>
          <a:bodyPr>
            <a:noAutofit/>
          </a:bodyPr>
          <a:lstStyle/>
          <a:p>
            <a:r>
              <a:rPr lang="fr-FR" sz="1800" dirty="0">
                <a:latin typeface="Garamond" panose="02020404030301010803" pitchFamily="18" charset="0"/>
              </a:rPr>
              <a:t>Éric </a:t>
            </a:r>
            <a:r>
              <a:rPr lang="fr-FR" sz="1800" dirty="0" err="1">
                <a:latin typeface="Garamond" panose="02020404030301010803" pitchFamily="18" charset="0"/>
              </a:rPr>
              <a:t>Bousmar</a:t>
            </a:r>
            <a:r>
              <a:rPr lang="fr-FR" sz="1800" dirty="0">
                <a:latin typeface="Garamond" panose="02020404030301010803" pitchFamily="18" charset="0"/>
              </a:rPr>
              <a:t> &amp; Romain Landmeters | L’histoire inclusive… </a:t>
            </a:r>
            <a:endParaRPr lang="fr-FR" sz="1800" dirty="0"/>
          </a:p>
        </p:txBody>
      </p:sp>
      <p:sp>
        <p:nvSpPr>
          <p:cNvPr id="4" name="Espace réservé du contenu 3">
            <a:extLst>
              <a:ext uri="{FF2B5EF4-FFF2-40B4-BE49-F238E27FC236}">
                <a16:creationId xmlns:a16="http://schemas.microsoft.com/office/drawing/2014/main" id="{8803A4A0-A49F-5A46-861D-85768F764731}"/>
              </a:ext>
            </a:extLst>
          </p:cNvPr>
          <p:cNvSpPr>
            <a:spLocks noGrp="1"/>
          </p:cNvSpPr>
          <p:nvPr>
            <p:ph idx="1"/>
          </p:nvPr>
        </p:nvSpPr>
        <p:spPr>
          <a:xfrm>
            <a:off x="195072" y="540327"/>
            <a:ext cx="11875008" cy="6040582"/>
          </a:xfrm>
        </p:spPr>
        <p:txBody>
          <a:bodyPr>
            <a:normAutofit/>
          </a:bodyPr>
          <a:lstStyle/>
          <a:p>
            <a:pPr marL="0" indent="0" algn="just">
              <a:buNone/>
            </a:pPr>
            <a:r>
              <a:rPr lang="fr-FR" sz="3600" dirty="0">
                <a:latin typeface="Garamond" charset="0"/>
                <a:ea typeface="Garamond" charset="0"/>
                <a:cs typeface="Garamond" charset="0"/>
              </a:rPr>
              <a:t>« Une université inclusive doit veiller à impliquer la </a:t>
            </a:r>
            <a:r>
              <a:rPr lang="fr-FR" sz="3600" i="1" dirty="0">
                <a:latin typeface="Garamond" charset="0"/>
                <a:ea typeface="Garamond" charset="0"/>
                <a:cs typeface="Garamond" charset="0"/>
              </a:rPr>
              <a:t>société civile </a:t>
            </a:r>
            <a:r>
              <a:rPr lang="fr-FR" sz="3600" dirty="0">
                <a:latin typeface="Garamond" charset="0"/>
                <a:ea typeface="Garamond" charset="0"/>
                <a:cs typeface="Garamond" charset="0"/>
              </a:rPr>
              <a:t>dans son mode de fonctionnement. En réalité, bien au-delà du « service » à la société, qui évoque une relation descendante et unilatérale, c’est un échange partenarial, entre égaux, que l’université doit nouer avec la société, dans un processus d’enrichissement réciproque, étant entendu que cette traditionnelle troisième mission doit aussi innerver les autres (enseignement et recherche) »</a:t>
            </a:r>
          </a:p>
          <a:p>
            <a:pPr marL="0" indent="0" algn="just">
              <a:buNone/>
            </a:pPr>
            <a:endParaRPr lang="fr-BE" sz="3600" dirty="0">
              <a:latin typeface="Garamond" charset="0"/>
              <a:ea typeface="Garamond" charset="0"/>
              <a:cs typeface="Garamond" charset="0"/>
            </a:endParaRPr>
          </a:p>
          <a:p>
            <a:pPr marL="0" indent="0" algn="just">
              <a:buNone/>
            </a:pPr>
            <a:r>
              <a:rPr lang="fr-FR" sz="2400" dirty="0">
                <a:latin typeface="Garamond" panose="02020404030301010803" pitchFamily="18" charset="0"/>
              </a:rPr>
              <a:t>Source : Isabelle </a:t>
            </a:r>
            <a:r>
              <a:rPr lang="fr-BE" sz="2400" cap="small" dirty="0">
                <a:latin typeface="Garamond" panose="02020404030301010803" pitchFamily="18" charset="0"/>
              </a:rPr>
              <a:t>Hachez, </a:t>
            </a:r>
            <a:r>
              <a:rPr lang="fr-FR" sz="2400" dirty="0">
                <a:latin typeface="Garamond" panose="02020404030301010803" pitchFamily="18" charset="0"/>
              </a:rPr>
              <a:t>Olivier </a:t>
            </a:r>
            <a:r>
              <a:rPr lang="fr-BE" sz="2400" cap="small" dirty="0">
                <a:latin typeface="Garamond" panose="02020404030301010803" pitchFamily="18" charset="0"/>
              </a:rPr>
              <a:t>Servais </a:t>
            </a:r>
            <a:r>
              <a:rPr lang="fr-FR" sz="2400" i="1" dirty="0">
                <a:latin typeface="Garamond" panose="02020404030301010803" pitchFamily="18" charset="0"/>
              </a:rPr>
              <a:t>et al.</a:t>
            </a:r>
            <a:r>
              <a:rPr lang="fr-FR" sz="2400" dirty="0">
                <a:latin typeface="Garamond" panose="02020404030301010803" pitchFamily="18" charset="0"/>
              </a:rPr>
              <a:t>, </a:t>
            </a:r>
            <a:r>
              <a:rPr lang="fr-FR" sz="2400" i="1" dirty="0">
                <a:latin typeface="Garamond" charset="0"/>
                <a:ea typeface="Garamond" charset="0"/>
                <a:cs typeface="Garamond" charset="0"/>
              </a:rPr>
              <a:t>Vers une université inclusive : excellence et diversité</a:t>
            </a:r>
            <a:r>
              <a:rPr lang="fr-FR" sz="2400" dirty="0">
                <a:latin typeface="Garamond" charset="0"/>
                <a:ea typeface="Garamond" charset="0"/>
                <a:cs typeface="Garamond" charset="0"/>
              </a:rPr>
              <a:t>, Louvain-la-Neuve/Bruxelles, UCL/USL-B, 2017, p. 4.</a:t>
            </a:r>
            <a:endParaRPr lang="fr-FR" sz="2400" dirty="0"/>
          </a:p>
        </p:txBody>
      </p:sp>
    </p:spTree>
    <p:extLst>
      <p:ext uri="{BB962C8B-B14F-4D97-AF65-F5344CB8AC3E}">
        <p14:creationId xmlns:p14="http://schemas.microsoft.com/office/powerpoint/2010/main" val="23888122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0F2CAF-42A6-8943-A2A9-53FE08AAEC5B}"/>
              </a:ext>
            </a:extLst>
          </p:cNvPr>
          <p:cNvSpPr>
            <a:spLocks noGrp="1"/>
          </p:cNvSpPr>
          <p:nvPr>
            <p:ph type="title"/>
          </p:nvPr>
        </p:nvSpPr>
        <p:spPr>
          <a:xfrm>
            <a:off x="0" y="0"/>
            <a:ext cx="10335491" cy="235527"/>
          </a:xfrm>
        </p:spPr>
        <p:txBody>
          <a:bodyPr>
            <a:noAutofit/>
          </a:bodyPr>
          <a:lstStyle/>
          <a:p>
            <a:r>
              <a:rPr lang="fr-FR" sz="1800" dirty="0">
                <a:latin typeface="Garamond" panose="02020404030301010803" pitchFamily="18" charset="0"/>
              </a:rPr>
              <a:t>Romain Landmeters | Le juge colonial au Congo belge</a:t>
            </a:r>
          </a:p>
        </p:txBody>
      </p:sp>
      <p:sp>
        <p:nvSpPr>
          <p:cNvPr id="4" name="Espace réservé du contenu 3">
            <a:extLst>
              <a:ext uri="{FF2B5EF4-FFF2-40B4-BE49-F238E27FC236}">
                <a16:creationId xmlns:a16="http://schemas.microsoft.com/office/drawing/2014/main" id="{8803A4A0-A49F-5A46-861D-85768F764731}"/>
              </a:ext>
            </a:extLst>
          </p:cNvPr>
          <p:cNvSpPr>
            <a:spLocks noGrp="1"/>
          </p:cNvSpPr>
          <p:nvPr>
            <p:ph idx="1"/>
          </p:nvPr>
        </p:nvSpPr>
        <p:spPr>
          <a:xfrm>
            <a:off x="838200" y="540327"/>
            <a:ext cx="10515600" cy="6040582"/>
          </a:xfrm>
        </p:spPr>
        <p:txBody>
          <a:bodyPr>
            <a:normAutofit/>
          </a:bodyPr>
          <a:lstStyle/>
          <a:p>
            <a:pPr marL="342900" indent="-342900" algn="just">
              <a:buFont typeface="Arial" panose="020B0604020202020204" pitchFamily="34" charset="0"/>
              <a:buChar char="•"/>
            </a:pPr>
            <a:r>
              <a:rPr lang="fr-FR" dirty="0">
                <a:latin typeface="Garamond" panose="02020404030301010803" pitchFamily="18" charset="0"/>
              </a:rPr>
              <a:t>Amandine </a:t>
            </a:r>
            <a:r>
              <a:rPr lang="fr-FR" cap="small" dirty="0" err="1">
                <a:latin typeface="Garamond" panose="02020404030301010803" pitchFamily="18" charset="0"/>
              </a:rPr>
              <a:t>Lauro</a:t>
            </a:r>
            <a:r>
              <a:rPr lang="fr-FR" dirty="0">
                <a:latin typeface="Garamond" panose="02020404030301010803" pitchFamily="18" charset="0"/>
              </a:rPr>
              <a:t> et Romain </a:t>
            </a:r>
            <a:r>
              <a:rPr lang="fr-FR" cap="small" dirty="0">
                <a:latin typeface="Garamond" panose="02020404030301010803" pitchFamily="18" charset="0"/>
              </a:rPr>
              <a:t>Landmeters</a:t>
            </a:r>
            <a:r>
              <a:rPr lang="fr-FR" dirty="0">
                <a:latin typeface="Garamond" panose="02020404030301010803" pitchFamily="18" charset="0"/>
              </a:rPr>
              <a:t>, « Manger végétal ou colonial ? Les (vrais) enjeux de l’histoire de la colonisation », dans </a:t>
            </a:r>
            <a:r>
              <a:rPr lang="fr-FR" i="1" dirty="0">
                <a:latin typeface="Garamond" panose="02020404030301010803" pitchFamily="18" charset="0"/>
              </a:rPr>
              <a:t>Éduquer, tribune laïque. Publication de la Ligue de l’Enseignement et de l’Education permanente </a:t>
            </a:r>
            <a:r>
              <a:rPr lang="fr-FR" i="1" dirty="0" err="1">
                <a:latin typeface="Garamond" panose="02020404030301010803" pitchFamily="18" charset="0"/>
              </a:rPr>
              <a:t>asbl</a:t>
            </a:r>
            <a:r>
              <a:rPr lang="fr-FR" dirty="0">
                <a:latin typeface="Garamond" panose="02020404030301010803" pitchFamily="18" charset="0"/>
              </a:rPr>
              <a:t>, n° 133, novembre 2017, p. 15‑19.</a:t>
            </a:r>
          </a:p>
          <a:p>
            <a:pPr marL="342900" indent="-342900" algn="just">
              <a:buFont typeface="Arial" panose="020B0604020202020204" pitchFamily="34" charset="0"/>
              <a:buChar char="•"/>
            </a:pPr>
            <a:r>
              <a:rPr lang="fr-BE" dirty="0">
                <a:latin typeface="Garamond" panose="02020404030301010803" pitchFamily="18" charset="0"/>
              </a:rPr>
              <a:t>Romain </a:t>
            </a:r>
            <a:r>
              <a:rPr lang="fr-BE" cap="small" dirty="0">
                <a:latin typeface="Garamond" panose="02020404030301010803" pitchFamily="18" charset="0"/>
              </a:rPr>
              <a:t>Landmeters </a:t>
            </a:r>
            <a:r>
              <a:rPr lang="fr-BE" dirty="0">
                <a:latin typeface="Garamond" panose="02020404030301010803" pitchFamily="18" charset="0"/>
              </a:rPr>
              <a:t>et Enika </a:t>
            </a:r>
            <a:r>
              <a:rPr lang="fr-BE" cap="small" dirty="0">
                <a:latin typeface="Garamond" panose="02020404030301010803" pitchFamily="18" charset="0"/>
              </a:rPr>
              <a:t>Ngongo</a:t>
            </a:r>
            <a:r>
              <a:rPr lang="fr-BE" dirty="0">
                <a:latin typeface="Garamond" panose="02020404030301010803" pitchFamily="18" charset="0"/>
              </a:rPr>
              <a:t>, « Une école qui rassemble les histoires de tous », dans </a:t>
            </a:r>
            <a:r>
              <a:rPr lang="fr-BE" i="1" dirty="0">
                <a:latin typeface="Garamond" panose="02020404030301010803" pitchFamily="18" charset="0"/>
              </a:rPr>
              <a:t>Bruxelles Laïque Echos</a:t>
            </a:r>
            <a:r>
              <a:rPr lang="fr-BE" dirty="0">
                <a:latin typeface="Garamond" panose="02020404030301010803" pitchFamily="18" charset="0"/>
              </a:rPr>
              <a:t>, n° 98, 2017, p. 29‑32.</a:t>
            </a:r>
          </a:p>
          <a:p>
            <a:pPr marL="342900" indent="-342900" algn="just">
              <a:buFont typeface="Arial" panose="020B0604020202020204" pitchFamily="34" charset="0"/>
              <a:buChar char="•"/>
            </a:pPr>
            <a:r>
              <a:rPr lang="fr-BE" dirty="0">
                <a:latin typeface="Garamond" panose="02020404030301010803" pitchFamily="18" charset="0"/>
              </a:rPr>
              <a:t>Romain </a:t>
            </a:r>
            <a:r>
              <a:rPr lang="fr-BE" cap="small" dirty="0">
                <a:latin typeface="Garamond" panose="02020404030301010803" pitchFamily="18" charset="0"/>
              </a:rPr>
              <a:t>Landmeters, </a:t>
            </a:r>
            <a:r>
              <a:rPr lang="fr-BE" dirty="0">
                <a:latin typeface="Garamond" panose="02020404030301010803" pitchFamily="18" charset="0"/>
              </a:rPr>
              <a:t>Enika</a:t>
            </a:r>
            <a:r>
              <a:rPr lang="fr-BE" cap="small" dirty="0">
                <a:latin typeface="Garamond" panose="02020404030301010803" pitchFamily="18" charset="0"/>
              </a:rPr>
              <a:t> Ngongo, Bérengère </a:t>
            </a:r>
            <a:r>
              <a:rPr lang="fr-BE" cap="small" dirty="0" err="1">
                <a:latin typeface="Garamond" panose="02020404030301010803" pitchFamily="18" charset="0"/>
              </a:rPr>
              <a:t>Piret</a:t>
            </a:r>
            <a:r>
              <a:rPr lang="fr-BE" cap="small" dirty="0">
                <a:latin typeface="Garamond" panose="02020404030301010803" pitchFamily="18" charset="0"/>
              </a:rPr>
              <a:t> </a:t>
            </a:r>
            <a:r>
              <a:rPr lang="fr-BE" dirty="0">
                <a:latin typeface="Garamond" panose="02020404030301010803" pitchFamily="18" charset="0"/>
              </a:rPr>
              <a:t>et Nathalie </a:t>
            </a:r>
            <a:r>
              <a:rPr lang="fr-BE" cap="small" dirty="0">
                <a:latin typeface="Garamond" panose="02020404030301010803" pitchFamily="18" charset="0"/>
              </a:rPr>
              <a:t>Tousignant</a:t>
            </a:r>
            <a:r>
              <a:rPr lang="fr-BE" dirty="0">
                <a:latin typeface="Garamond" panose="02020404030301010803" pitchFamily="18" charset="0"/>
              </a:rPr>
              <a:t>, « Le “Congo de papa” dans le poste », dans </a:t>
            </a:r>
            <a:r>
              <a:rPr lang="fr-BE" i="1" dirty="0">
                <a:latin typeface="Garamond" panose="02020404030301010803" pitchFamily="18" charset="0"/>
              </a:rPr>
              <a:t>Le Soir Plus</a:t>
            </a:r>
            <a:r>
              <a:rPr lang="fr-BE" dirty="0">
                <a:latin typeface="Garamond" panose="02020404030301010803" pitchFamily="18" charset="0"/>
              </a:rPr>
              <a:t>, 21 décembre 2017 [</a:t>
            </a:r>
            <a:r>
              <a:rPr lang="fr-BE" u="sng" dirty="0">
                <a:latin typeface="Garamond" panose="02020404030301010803" pitchFamily="18" charset="0"/>
                <a:hlinkClick r:id="rId2"/>
              </a:rPr>
              <a:t>http://plus.lesoir.be/130551/article/2017-12-21/le-congo-de-papa-dans-le-poste#</a:t>
            </a:r>
            <a:r>
              <a:rPr lang="fr-BE" dirty="0">
                <a:latin typeface="Garamond" panose="02020404030301010803" pitchFamily="18" charset="0"/>
              </a:rPr>
              <a:t>, consulté le 21 décembre 2017].</a:t>
            </a:r>
          </a:p>
          <a:p>
            <a:pPr marL="342900" indent="-342900" algn="just">
              <a:buFont typeface="Arial" panose="020B0604020202020204" pitchFamily="34" charset="0"/>
              <a:buChar char="•"/>
            </a:pPr>
            <a:r>
              <a:rPr lang="fr-BE" dirty="0">
                <a:latin typeface="Garamond" panose="02020404030301010803" pitchFamily="18" charset="0"/>
              </a:rPr>
              <a:t>Romain </a:t>
            </a:r>
            <a:r>
              <a:rPr lang="fr-BE" cap="small" dirty="0">
                <a:latin typeface="Garamond" panose="02020404030301010803" pitchFamily="18" charset="0"/>
              </a:rPr>
              <a:t>Landmeters</a:t>
            </a:r>
            <a:r>
              <a:rPr lang="fr-BE" dirty="0">
                <a:latin typeface="Garamond" panose="02020404030301010803" pitchFamily="18" charset="0"/>
              </a:rPr>
              <a:t>, </a:t>
            </a:r>
            <a:r>
              <a:rPr lang="fr-BE" i="1" dirty="0">
                <a:latin typeface="Garamond" panose="02020404030301010803" pitchFamily="18" charset="0"/>
              </a:rPr>
              <a:t>L’histoire de la colonisation belge à l’école. Décentrement, Distanciation, Déconstruction</a:t>
            </a:r>
            <a:r>
              <a:rPr lang="fr-BE" dirty="0">
                <a:latin typeface="Garamond" panose="02020404030301010803" pitchFamily="18" charset="0"/>
              </a:rPr>
              <a:t>, Analyse </a:t>
            </a:r>
            <a:r>
              <a:rPr lang="fr-BE" dirty="0" err="1">
                <a:latin typeface="Garamond" panose="02020404030301010803" pitchFamily="18" charset="0"/>
              </a:rPr>
              <a:t>BePax</a:t>
            </a:r>
            <a:r>
              <a:rPr lang="fr-BE" dirty="0">
                <a:latin typeface="Garamond" panose="02020404030301010803" pitchFamily="18" charset="0"/>
              </a:rPr>
              <a:t>, Bruxelles, 22 décembre 2017.</a:t>
            </a:r>
          </a:p>
          <a:p>
            <a:pPr marL="914400" lvl="2" indent="0" algn="just">
              <a:buNone/>
            </a:pPr>
            <a:endParaRPr lang="fr-BE" sz="1600" dirty="0">
              <a:latin typeface="Garamond" panose="02020404030301010803" pitchFamily="18" charset="0"/>
            </a:endParaRPr>
          </a:p>
          <a:p>
            <a:pPr marL="0" indent="0">
              <a:buNone/>
            </a:pPr>
            <a:endParaRPr lang="fr-FR" dirty="0"/>
          </a:p>
        </p:txBody>
      </p:sp>
    </p:spTree>
    <p:extLst>
      <p:ext uri="{BB962C8B-B14F-4D97-AF65-F5344CB8AC3E}">
        <p14:creationId xmlns:p14="http://schemas.microsoft.com/office/powerpoint/2010/main" val="22197290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0F2CAF-42A6-8943-A2A9-53FE08AAEC5B}"/>
              </a:ext>
            </a:extLst>
          </p:cNvPr>
          <p:cNvSpPr>
            <a:spLocks noGrp="1"/>
          </p:cNvSpPr>
          <p:nvPr>
            <p:ph type="title"/>
          </p:nvPr>
        </p:nvSpPr>
        <p:spPr>
          <a:xfrm>
            <a:off x="0" y="0"/>
            <a:ext cx="10335491" cy="235527"/>
          </a:xfrm>
        </p:spPr>
        <p:txBody>
          <a:bodyPr>
            <a:noAutofit/>
          </a:bodyPr>
          <a:lstStyle/>
          <a:p>
            <a:r>
              <a:rPr lang="fr-FR" sz="1800" dirty="0">
                <a:latin typeface="Garamond" panose="02020404030301010803" pitchFamily="18" charset="0"/>
              </a:rPr>
              <a:t>Éric </a:t>
            </a:r>
            <a:r>
              <a:rPr lang="fr-FR" sz="1800" dirty="0" err="1">
                <a:latin typeface="Garamond" panose="02020404030301010803" pitchFamily="18" charset="0"/>
              </a:rPr>
              <a:t>Bousmar</a:t>
            </a:r>
            <a:r>
              <a:rPr lang="fr-FR" sz="1800" dirty="0">
                <a:latin typeface="Garamond" panose="02020404030301010803" pitchFamily="18" charset="0"/>
              </a:rPr>
              <a:t> &amp; Romain Landmeters | L’histoire inclusive… </a:t>
            </a:r>
            <a:endParaRPr lang="fr-FR" sz="1800" dirty="0"/>
          </a:p>
        </p:txBody>
      </p:sp>
      <p:sp>
        <p:nvSpPr>
          <p:cNvPr id="4" name="Espace réservé du contenu 3">
            <a:extLst>
              <a:ext uri="{FF2B5EF4-FFF2-40B4-BE49-F238E27FC236}">
                <a16:creationId xmlns:a16="http://schemas.microsoft.com/office/drawing/2014/main" id="{8803A4A0-A49F-5A46-861D-85768F764731}"/>
              </a:ext>
            </a:extLst>
          </p:cNvPr>
          <p:cNvSpPr>
            <a:spLocks noGrp="1"/>
          </p:cNvSpPr>
          <p:nvPr>
            <p:ph idx="1"/>
          </p:nvPr>
        </p:nvSpPr>
        <p:spPr>
          <a:xfrm>
            <a:off x="195072" y="540327"/>
            <a:ext cx="11875008" cy="6040582"/>
          </a:xfrm>
        </p:spPr>
        <p:txBody>
          <a:bodyPr>
            <a:normAutofit/>
          </a:bodyPr>
          <a:lstStyle/>
          <a:p>
            <a:pPr marL="0" indent="0" algn="just">
              <a:buNone/>
            </a:pPr>
            <a:r>
              <a:rPr lang="fr-FR" sz="3600" dirty="0">
                <a:latin typeface="Garamond" panose="02020404030301010803" pitchFamily="18" charset="0"/>
                <a:ea typeface="Garamond" charset="0"/>
                <a:cs typeface="Garamond" charset="0"/>
              </a:rPr>
              <a:t>« Une</a:t>
            </a:r>
            <a:r>
              <a:rPr lang="fr-FR" sz="3600" dirty="0">
                <a:latin typeface="Garamond" panose="02020404030301010803" pitchFamily="18" charset="0"/>
              </a:rPr>
              <a:t> histoire émancipatrice est par essence inclusive. Elle se soucie de rendre évidente la présence au monde à l’ensemble des élèves scolarisés en France, d’où qu’ils viennent, et quelle que soit leur couleur de peau. Cette légitimation passe par la reconnaissance urgente et obligatoire de l’ensemble des héritages constitutifs de la société française et tissés ensemble par le temps. L’histoire coloniale en est l’une des composantes essentielles. »  </a:t>
            </a:r>
            <a:endParaRPr lang="fr-BE" sz="3600" dirty="0">
              <a:latin typeface="Garamond" panose="02020404030301010803" pitchFamily="18" charset="0"/>
            </a:endParaRPr>
          </a:p>
          <a:p>
            <a:pPr marL="0" indent="0" algn="just">
              <a:buNone/>
            </a:pPr>
            <a:endParaRPr lang="fr-BE" sz="3600" dirty="0">
              <a:latin typeface="Garamond" charset="0"/>
              <a:ea typeface="Garamond" charset="0"/>
              <a:cs typeface="Garamond" charset="0"/>
            </a:endParaRPr>
          </a:p>
          <a:p>
            <a:pPr marL="0" indent="0" algn="just">
              <a:buNone/>
            </a:pPr>
            <a:r>
              <a:rPr lang="fr-FR" sz="2400" dirty="0">
                <a:latin typeface="Garamond" panose="02020404030301010803" pitchFamily="18" charset="0"/>
              </a:rPr>
              <a:t>Source : Laurence </a:t>
            </a:r>
            <a:r>
              <a:rPr lang="fr-FR" sz="2400" cap="small" dirty="0">
                <a:latin typeface="Garamond" panose="02020404030301010803" pitchFamily="18" charset="0"/>
              </a:rPr>
              <a:t>De </a:t>
            </a:r>
            <a:r>
              <a:rPr lang="fr-FR" sz="2400" cap="small" dirty="0" err="1">
                <a:latin typeface="Garamond" panose="02020404030301010803" pitchFamily="18" charset="0"/>
              </a:rPr>
              <a:t>Cock</a:t>
            </a:r>
            <a:r>
              <a:rPr lang="fr-FR" sz="2400" dirty="0">
                <a:latin typeface="Garamond" panose="02020404030301010803" pitchFamily="18" charset="0"/>
              </a:rPr>
              <a:t>, </a:t>
            </a:r>
            <a:r>
              <a:rPr lang="fr-FR" sz="2400" i="1" dirty="0">
                <a:latin typeface="Garamond" panose="02020404030301010803" pitchFamily="18" charset="0"/>
              </a:rPr>
              <a:t>Sur l’enseignement de l’histoire. Débats, programmes et pratiques du XIXe siècle à aujourd’hui</a:t>
            </a:r>
            <a:r>
              <a:rPr lang="fr-FR" sz="2400" dirty="0">
                <a:latin typeface="Garamond" panose="02020404030301010803" pitchFamily="18" charset="0"/>
              </a:rPr>
              <a:t>, Paris, </a:t>
            </a:r>
            <a:r>
              <a:rPr lang="fr-FR" sz="2400" dirty="0" err="1">
                <a:latin typeface="Garamond" panose="02020404030301010803" pitchFamily="18" charset="0"/>
              </a:rPr>
              <a:t>Libertalia</a:t>
            </a:r>
            <a:r>
              <a:rPr lang="fr-FR" sz="2400" dirty="0">
                <a:latin typeface="Garamond" panose="02020404030301010803" pitchFamily="18" charset="0"/>
              </a:rPr>
              <a:t>, 2018, p. 267 (Ceux d’en bas, 11).</a:t>
            </a:r>
            <a:endParaRPr lang="fr-BE" sz="2400" dirty="0">
              <a:latin typeface="Garamond" panose="02020404030301010803" pitchFamily="18" charset="0"/>
            </a:endParaRPr>
          </a:p>
          <a:p>
            <a:pPr marL="0" indent="0" algn="just">
              <a:buNone/>
            </a:pPr>
            <a:endParaRPr lang="fr-FR" sz="2400" dirty="0"/>
          </a:p>
        </p:txBody>
      </p:sp>
    </p:spTree>
    <p:extLst>
      <p:ext uri="{BB962C8B-B14F-4D97-AF65-F5344CB8AC3E}">
        <p14:creationId xmlns:p14="http://schemas.microsoft.com/office/powerpoint/2010/main" val="5916012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1850" y="1583658"/>
            <a:ext cx="10515600" cy="3191542"/>
          </a:xfrm>
        </p:spPr>
        <p:txBody>
          <a:bodyPr>
            <a:normAutofit/>
          </a:bodyPr>
          <a:lstStyle/>
          <a:p>
            <a:pPr algn="ctr"/>
            <a:r>
              <a:rPr lang="fr-FR" sz="4400" dirty="0">
                <a:latin typeface="Garamond" panose="02020404030301010803" pitchFamily="18" charset="0"/>
              </a:rPr>
              <a:t>Merci pour votre attention… et vos questions !</a:t>
            </a:r>
            <a:br>
              <a:rPr lang="fr-FR" sz="4400" dirty="0">
                <a:latin typeface="Garamond" panose="02020404030301010803" pitchFamily="18" charset="0"/>
              </a:rPr>
            </a:br>
            <a:br>
              <a:rPr lang="fr-FR" sz="4400" dirty="0">
                <a:latin typeface="Garamond" panose="02020404030301010803" pitchFamily="18" charset="0"/>
              </a:rPr>
            </a:br>
            <a:r>
              <a:rPr lang="fr-FR" sz="4400" dirty="0">
                <a:latin typeface="Garamond" panose="02020404030301010803" pitchFamily="18" charset="0"/>
                <a:hlinkClick r:id="rId2"/>
              </a:rPr>
              <a:t>eric.bousmar@usaintlouis.be</a:t>
            </a:r>
            <a:br>
              <a:rPr lang="fr-FR" sz="4400" dirty="0">
                <a:latin typeface="Garamond" panose="02020404030301010803" pitchFamily="18" charset="0"/>
              </a:rPr>
            </a:br>
            <a:r>
              <a:rPr lang="fr-FR" sz="4400" dirty="0">
                <a:latin typeface="Garamond" panose="02020404030301010803" pitchFamily="18" charset="0"/>
                <a:hlinkClick r:id="rId3"/>
              </a:rPr>
              <a:t>romain.landmeters@usaintlouis.be</a:t>
            </a:r>
            <a:br>
              <a:rPr lang="fr-FR" sz="4400" dirty="0">
                <a:latin typeface="Garamond" panose="02020404030301010803" pitchFamily="18" charset="0"/>
              </a:rPr>
            </a:br>
            <a:endParaRPr lang="fr-FR" sz="4400" dirty="0">
              <a:latin typeface="Garamond" panose="02020404030301010803" pitchFamily="18" charset="0"/>
            </a:endParaRPr>
          </a:p>
        </p:txBody>
      </p:sp>
      <p:sp>
        <p:nvSpPr>
          <p:cNvPr id="3" name="Espace réservé du texte 2"/>
          <p:cNvSpPr>
            <a:spLocks noGrp="1"/>
          </p:cNvSpPr>
          <p:nvPr>
            <p:ph type="body" idx="1"/>
          </p:nvPr>
        </p:nvSpPr>
        <p:spPr>
          <a:xfrm>
            <a:off x="831850" y="5357813"/>
            <a:ext cx="10515600" cy="1500187"/>
          </a:xfrm>
        </p:spPr>
        <p:txBody>
          <a:bodyPr>
            <a:normAutofit/>
          </a:bodyPr>
          <a:lstStyle/>
          <a:p>
            <a:pPr algn="ctr"/>
            <a:endParaRPr lang="fr-FR" sz="4400" dirty="0">
              <a:latin typeface="Garamond" panose="02020404030301010803" pitchFamily="18" charset="0"/>
              <a:hlinkClick r:id="rId4"/>
            </a:endParaRPr>
          </a:p>
          <a:p>
            <a:endParaRPr lang="fr-FR" dirty="0">
              <a:latin typeface="Garamond" panose="02020404030301010803" pitchFamily="18" charset="0"/>
            </a:endParaRPr>
          </a:p>
        </p:txBody>
      </p:sp>
      <p:sp>
        <p:nvSpPr>
          <p:cNvPr id="4" name="ZoneTexte 3">
            <a:extLst>
              <a:ext uri="{FF2B5EF4-FFF2-40B4-BE49-F238E27FC236}">
                <a16:creationId xmlns:a16="http://schemas.microsoft.com/office/drawing/2014/main" id="{10BB4C58-79F2-E44B-B735-A7172A604D62}"/>
              </a:ext>
            </a:extLst>
          </p:cNvPr>
          <p:cNvSpPr txBox="1"/>
          <p:nvPr/>
        </p:nvSpPr>
        <p:spPr>
          <a:xfrm>
            <a:off x="0" y="57212"/>
            <a:ext cx="5713680" cy="369332"/>
          </a:xfrm>
          <a:prstGeom prst="rect">
            <a:avLst/>
          </a:prstGeom>
          <a:noFill/>
        </p:spPr>
        <p:txBody>
          <a:bodyPr wrap="none" rtlCol="0">
            <a:spAutoFit/>
          </a:bodyPr>
          <a:lstStyle/>
          <a:p>
            <a:r>
              <a:rPr lang="fr-FR" dirty="0">
                <a:latin typeface="Garamond" panose="02020404030301010803" pitchFamily="18" charset="0"/>
              </a:rPr>
              <a:t>Éric </a:t>
            </a:r>
            <a:r>
              <a:rPr lang="fr-FR" dirty="0" err="1">
                <a:latin typeface="Garamond" panose="02020404030301010803" pitchFamily="18" charset="0"/>
              </a:rPr>
              <a:t>Bousmar</a:t>
            </a:r>
            <a:r>
              <a:rPr lang="fr-FR" dirty="0">
                <a:latin typeface="Garamond" panose="02020404030301010803" pitchFamily="18" charset="0"/>
              </a:rPr>
              <a:t> &amp; Romain Landmeters | L’histoire inclusive… </a:t>
            </a:r>
            <a:endParaRPr lang="fr-FR" dirty="0"/>
          </a:p>
        </p:txBody>
      </p:sp>
      <p:sp>
        <p:nvSpPr>
          <p:cNvPr id="7" name="Titre 1">
            <a:extLst>
              <a:ext uri="{FF2B5EF4-FFF2-40B4-BE49-F238E27FC236}">
                <a16:creationId xmlns:a16="http://schemas.microsoft.com/office/drawing/2014/main" id="{2B985165-5D8F-9841-8BA2-B82195707552}"/>
              </a:ext>
            </a:extLst>
          </p:cNvPr>
          <p:cNvSpPr txBox="1">
            <a:spLocks/>
          </p:cNvSpPr>
          <p:nvPr/>
        </p:nvSpPr>
        <p:spPr>
          <a:xfrm>
            <a:off x="90153" y="909659"/>
            <a:ext cx="11874320" cy="30694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endParaRPr lang="fr-FR" sz="4600" dirty="0">
              <a:latin typeface="Garamond" panose="02020404030301010803" pitchFamily="18" charset="0"/>
            </a:endParaRPr>
          </a:p>
        </p:txBody>
      </p:sp>
    </p:spTree>
    <p:extLst>
      <p:ext uri="{BB962C8B-B14F-4D97-AF65-F5344CB8AC3E}">
        <p14:creationId xmlns:p14="http://schemas.microsoft.com/office/powerpoint/2010/main" val="874146604"/>
      </p:ext>
    </p:extLst>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5289</TotalTime>
  <Words>104</Words>
  <Application>Microsoft Macintosh PowerPoint</Application>
  <PresentationFormat>Grand écran</PresentationFormat>
  <Paragraphs>51</Paragraphs>
  <Slides>12</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12</vt:i4>
      </vt:variant>
    </vt:vector>
  </HeadingPairs>
  <TitlesOfParts>
    <vt:vector size="17" baseType="lpstr">
      <vt:lpstr>Arial</vt:lpstr>
      <vt:lpstr>Calibri</vt:lpstr>
      <vt:lpstr>Calibri Light</vt:lpstr>
      <vt:lpstr>Garamond</vt:lpstr>
      <vt:lpstr>Thème Office</vt:lpstr>
      <vt:lpstr>L’histoire inclusive  Enjeux pédagogiques, scientifique et sociétaux Retours d’expérience et perspectives</vt:lpstr>
      <vt:lpstr>Présentation PowerPoint</vt:lpstr>
      <vt:lpstr>Présentation PowerPoint</vt:lpstr>
      <vt:lpstr>Présentation PowerPoint</vt:lpstr>
      <vt:lpstr>Présentation PowerPoint</vt:lpstr>
      <vt:lpstr>Présentation PowerPoint</vt:lpstr>
      <vt:lpstr>     </vt:lpstr>
      <vt:lpstr>Éric Bousmar &amp; Romain Landmeters | L’histoire inclusive… </vt:lpstr>
      <vt:lpstr>Éric Bousmar &amp; Romain Landmeters | L’histoire inclusive… </vt:lpstr>
      <vt:lpstr>Romain Landmeters | Le juge colonial au Congo belge</vt:lpstr>
      <vt:lpstr>Éric Bousmar &amp; Romain Landmeters | L’histoire inclusive… </vt:lpstr>
      <vt:lpstr>Merci pour votre attention… et vos questions !  eric.bousmar@usaintlouis.be romain.landmeters@usaintlouis.be </vt:lpstr>
    </vt:vector>
  </TitlesOfParts>
  <Company/>
  <LinksUpToDate>false</LinksUpToDate>
  <SharedDoc>false</SharedDoc>
  <HyperlinksChanged>false</HyperlinksChanged>
  <AppVersion>16.0009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cerveaux noirs (jaunes rouges)  entre  (dé-)colonisation et discrimination </dc:title>
  <dc:creator>Utilisateur de Microsoft Office</dc:creator>
  <cp:lastModifiedBy>Utilisateur Microsoft Office</cp:lastModifiedBy>
  <cp:revision>223</cp:revision>
  <cp:lastPrinted>2018-05-14T09:26:55Z</cp:lastPrinted>
  <dcterms:created xsi:type="dcterms:W3CDTF">2017-11-02T11:24:43Z</dcterms:created>
  <dcterms:modified xsi:type="dcterms:W3CDTF">2018-05-28T21:16:32Z</dcterms:modified>
</cp:coreProperties>
</file>