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485" r:id="rId1"/>
  </p:sldMasterIdLst>
  <p:sldIdLst>
    <p:sldId id="256" r:id="rId2"/>
    <p:sldId id="257" r:id="rId3"/>
    <p:sldId id="258" r:id="rId4"/>
    <p:sldId id="259" r:id="rId5"/>
    <p:sldId id="260" r:id="rId6"/>
    <p:sldId id="261" r:id="rId7"/>
    <p:sldId id="279" r:id="rId8"/>
    <p:sldId id="262" r:id="rId9"/>
    <p:sldId id="281" r:id="rId10"/>
    <p:sldId id="263" r:id="rId11"/>
    <p:sldId id="280" r:id="rId12"/>
    <p:sldId id="275" r:id="rId13"/>
    <p:sldId id="288" r:id="rId14"/>
    <p:sldId id="266" r:id="rId15"/>
    <p:sldId id="282" r:id="rId16"/>
    <p:sldId id="277" r:id="rId17"/>
    <p:sldId id="267" r:id="rId18"/>
    <p:sldId id="285" r:id="rId19"/>
    <p:sldId id="268" r:id="rId20"/>
    <p:sldId id="269" r:id="rId21"/>
    <p:sldId id="278" r:id="rId22"/>
    <p:sldId id="283" r:id="rId23"/>
    <p:sldId id="284" r:id="rId24"/>
    <p:sldId id="270" r:id="rId25"/>
    <p:sldId id="271" r:id="rId26"/>
    <p:sldId id="287" r:id="rId27"/>
    <p:sldId id="272" r:id="rId28"/>
    <p:sldId id="286" r:id="rId29"/>
    <p:sldId id="274" r:id="rId3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353"/>
    <p:restoredTop sz="94729"/>
  </p:normalViewPr>
  <p:slideViewPr>
    <p:cSldViewPr snapToGrid="0" snapToObjects="1">
      <p:cViewPr varScale="1">
        <p:scale>
          <a:sx n="71" d="100"/>
          <a:sy n="71" d="100"/>
        </p:scale>
        <p:origin x="-496" y="-12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printerSettings" Target="printerSettings/printerSettings1.bin"/><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fr-FR" smtClean="0"/>
              <a:t>Cliquez et modifiez le titre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C4E5A849-0FF8-9A44-ADF6-8094B4E95152}" type="datetimeFigureOut">
              <a:rPr lang="fr-FR" smtClean="0"/>
              <a:t>12/03/18</a:t>
            </a:fld>
            <a:endParaRPr lang="fr-FR"/>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endParaRPr lang="fr-FR"/>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F87CABAB-BF9A-D64B-ADB1-E929264562B5}" type="slidenum">
              <a:rPr lang="fr-FR" smtClean="0"/>
              <a:t>‹#›</a:t>
            </a:fld>
            <a:endParaRPr lang="fr-FR"/>
          </a:p>
        </p:txBody>
      </p:sp>
    </p:spTree>
  </p:cSld>
  <p:clrMapOvr>
    <a:masterClrMapping/>
  </p:clrMapOvr>
  <p:extLst>
    <p:ext uri="{DCECCB84-F9BA-43D5-87BE-67443E8EF086}">
      <p15:sldGuideLst xmlns:p15="http://schemas.microsoft.com/office/powerpoint/2012/main" xmlns=""/>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fr-FR" smtClean="0"/>
              <a:t>Cliquez et modifiez le titre</a:t>
            </a:r>
            <a:endParaRPr lang="en-US" dirty="0"/>
          </a:p>
        </p:txBody>
      </p:sp>
      <p:sp>
        <p:nvSpPr>
          <p:cNvPr id="3" name="Content Placeholder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C4E5A849-0FF8-9A44-ADF6-8094B4E95152}" type="datetimeFigureOut">
              <a:rPr lang="fr-FR" smtClean="0"/>
              <a:t>12/03/18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87CABAB-BF9A-D64B-ADB1-E929264562B5}" type="slidenum">
              <a:rPr lang="fr-FR" smtClean="0"/>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tête de sec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fr-FR" smtClean="0"/>
              <a:t>Cliquez et modifiez le titre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Date Placeholder 3"/>
          <p:cNvSpPr>
            <a:spLocks noGrp="1"/>
          </p:cNvSpPr>
          <p:nvPr>
            <p:ph type="dt" sz="half" idx="10"/>
          </p:nvPr>
        </p:nvSpPr>
        <p:spPr/>
        <p:txBody>
          <a:bodyPr/>
          <a:lstStyle/>
          <a:p>
            <a:fld id="{C4E5A849-0FF8-9A44-ADF6-8094B4E95152}" type="datetimeFigureOut">
              <a:rPr lang="fr-FR" smtClean="0"/>
              <a:t>12/03/18</a:t>
            </a:fld>
            <a:endParaRPr lang="fr-FR"/>
          </a:p>
        </p:txBody>
      </p:sp>
      <p:sp>
        <p:nvSpPr>
          <p:cNvPr id="5" name="Footer Placeholder 4"/>
          <p:cNvSpPr>
            <a:spLocks noGrp="1"/>
          </p:cNvSpPr>
          <p:nvPr>
            <p:ph type="ftr" sz="quarter" idx="11"/>
          </p:nvPr>
        </p:nvSpPr>
        <p:spPr/>
        <p:txBody>
          <a:bodyPr/>
          <a:lstStyle/>
          <a:p>
            <a:endParaRPr lang="fr-F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87CABAB-BF9A-D64B-ADB1-E929264562B5}" type="slidenum">
              <a:rPr lang="fr-FR" smtClean="0"/>
              <a:t>‹#›</a:t>
            </a:fld>
            <a:endParaRPr lang="fr-FR"/>
          </a:p>
        </p:txBody>
      </p:sp>
    </p:spTree>
  </p:cSld>
  <p:clrMapOvr>
    <a:masterClrMapping/>
  </p:clrMapOvr>
  <p:extLst>
    <p:ext uri="{DCECCB84-F9BA-43D5-87BE-67443E8EF086}">
      <p15:sldGuideLst xmlns:p15="http://schemas.microsoft.com/office/powerpoint/2012/main" xmlns=""/>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C4E5A849-0FF8-9A44-ADF6-8094B4E95152}" type="datetimeFigureOut">
              <a:rPr lang="fr-FR" smtClean="0"/>
              <a:t>12/03/18</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F87CABAB-BF9A-D64B-ADB1-E929264562B5}" type="slidenum">
              <a:rPr lang="fr-FR" smtClean="0"/>
              <a:t>‹#›</a:t>
            </a:fld>
            <a:endParaRPr lang="fr-FR"/>
          </a:p>
        </p:txBody>
      </p:sp>
    </p:spTree>
  </p:cSld>
  <p:clrMapOvr>
    <a:masterClrMapping/>
  </p:clrMapOvr>
  <p:extLst>
    <p:ext uri="{DCECCB84-F9BA-43D5-87BE-67443E8EF086}">
      <p15:sldGuideLst xmlns:p15="http://schemas.microsoft.com/office/powerpoint/2012/main" xmlns=""/>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Cliquez et modifiez le titre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C4E5A849-0FF8-9A44-ADF6-8094B4E95152}" type="datetimeFigureOut">
              <a:rPr lang="fr-FR" smtClean="0"/>
              <a:t>12/03/18</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F87CABAB-BF9A-D64B-ADB1-E929264562B5}" type="slidenum">
              <a:rPr lang="fr-FR" smtClean="0"/>
              <a:t>‹#›</a:t>
            </a:fld>
            <a:endParaRPr lang="fr-FR"/>
          </a:p>
        </p:txBody>
      </p:sp>
    </p:spTree>
  </p:cSld>
  <p:clrMapOvr>
    <a:masterClrMapping/>
  </p:clrMapOvr>
  <p:extLst>
    <p:ext uri="{DCECCB84-F9BA-43D5-87BE-67443E8EF086}">
      <p15:sldGuideLst xmlns:p15="http://schemas.microsoft.com/office/powerpoint/2012/main" xmlns=""/>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dirty="0"/>
          </a:p>
        </p:txBody>
      </p:sp>
      <p:sp>
        <p:nvSpPr>
          <p:cNvPr id="3" name="Date Placeholder 2"/>
          <p:cNvSpPr>
            <a:spLocks noGrp="1"/>
          </p:cNvSpPr>
          <p:nvPr>
            <p:ph type="dt" sz="half" idx="10"/>
          </p:nvPr>
        </p:nvSpPr>
        <p:spPr/>
        <p:txBody>
          <a:bodyPr/>
          <a:lstStyle/>
          <a:p>
            <a:fld id="{C4E5A849-0FF8-9A44-ADF6-8094B4E95152}" type="datetimeFigureOut">
              <a:rPr lang="fr-FR" smtClean="0"/>
              <a:t>12/03/18</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F87CABAB-BF9A-D64B-ADB1-E929264562B5}" type="slidenum">
              <a:rPr lang="fr-FR" smtClean="0"/>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E5A849-0FF8-9A44-ADF6-8094B4E95152}" type="datetimeFigureOut">
              <a:rPr lang="fr-FR" smtClean="0"/>
              <a:t>12/03/18</a:t>
            </a:fld>
            <a:endParaRPr lang="fr-FR"/>
          </a:p>
        </p:txBody>
      </p:sp>
      <p:sp>
        <p:nvSpPr>
          <p:cNvPr id="3" name="Footer Placeholder 2"/>
          <p:cNvSpPr>
            <a:spLocks noGrp="1"/>
          </p:cNvSpPr>
          <p:nvPr>
            <p:ph type="ftr" sz="quarter" idx="11"/>
          </p:nvPr>
        </p:nvSpPr>
        <p:spPr/>
        <p:txBody>
          <a:bodyPr/>
          <a:lstStyle/>
          <a:p>
            <a:endParaRPr lang="fr-FR"/>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F87CABAB-BF9A-D64B-ADB1-E929264562B5}" type="slidenum">
              <a:rPr lang="fr-FR" smtClean="0"/>
              <a:t>‹#›</a:t>
            </a:fld>
            <a:endParaRPr lang="fr-FR"/>
          </a:p>
        </p:txBody>
      </p:sp>
    </p:spTree>
  </p:cSld>
  <p:clrMapOvr>
    <a:masterClrMapping/>
  </p:clrMapOvr>
  <p:extLst>
    <p:ext uri="{DCECCB84-F9BA-43D5-87BE-67443E8EF086}">
      <p15:sldGuideLst xmlns:p15="http://schemas.microsoft.com/office/powerpoint/2012/main" xmlns=""/>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fr-FR" smtClean="0"/>
              <a:t>Cliquez et modifiez le titre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4"/>
          <p:cNvSpPr>
            <a:spLocks noGrp="1"/>
          </p:cNvSpPr>
          <p:nvPr>
            <p:ph type="dt" sz="half" idx="10"/>
          </p:nvPr>
        </p:nvSpPr>
        <p:spPr/>
        <p:txBody>
          <a:bodyPr/>
          <a:lstStyle/>
          <a:p>
            <a:fld id="{C4E5A849-0FF8-9A44-ADF6-8094B4E95152}" type="datetimeFigureOut">
              <a:rPr lang="fr-FR" smtClean="0"/>
              <a:t>12/03/18</a:t>
            </a:fld>
            <a:endParaRPr lang="fr-FR"/>
          </a:p>
        </p:txBody>
      </p:sp>
      <p:sp>
        <p:nvSpPr>
          <p:cNvPr id="6" name="Footer Placeholder 5"/>
          <p:cNvSpPr>
            <a:spLocks noGrp="1"/>
          </p:cNvSpPr>
          <p:nvPr>
            <p:ph type="ftr" sz="quarter" idx="11"/>
          </p:nvPr>
        </p:nvSpPr>
        <p:spPr/>
        <p:txBody>
          <a:bodyPr/>
          <a:lstStyle/>
          <a:p>
            <a:endParaRPr lang="fr-F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87CABAB-BF9A-D64B-ADB1-E929264562B5}" type="slidenum">
              <a:rPr lang="fr-FR" smtClean="0"/>
              <a:t>‹#›</a:t>
            </a:fld>
            <a:endParaRPr lang="fr-FR"/>
          </a:p>
        </p:txBody>
      </p:sp>
    </p:spTree>
  </p:cSld>
  <p:clrMapOvr>
    <a:masterClrMapping/>
  </p:clrMapOvr>
  <p:extLst>
    <p:ext uri="{DCECCB84-F9BA-43D5-87BE-67443E8EF086}">
      <p15:sldGuideLst xmlns:p15="http://schemas.microsoft.com/office/powerpoint/2012/main" xmlns=""/>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fr-FR" smtClean="0"/>
              <a:t>Cliquez et modifiez le titre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Faire glisser l'image vers l'espace réservé ou cliquer sur l'icône pour l'ajouter</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4"/>
          <p:cNvSpPr>
            <a:spLocks noGrp="1"/>
          </p:cNvSpPr>
          <p:nvPr>
            <p:ph type="dt" sz="half" idx="10"/>
          </p:nvPr>
        </p:nvSpPr>
        <p:spPr/>
        <p:txBody>
          <a:bodyPr/>
          <a:lstStyle/>
          <a:p>
            <a:fld id="{C4E5A849-0FF8-9A44-ADF6-8094B4E95152}" type="datetimeFigureOut">
              <a:rPr lang="fr-FR" smtClean="0"/>
              <a:t>12/03/18</a:t>
            </a:fld>
            <a:endParaRPr lang="fr-FR"/>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87CABAB-BF9A-D64B-ADB1-E929264562B5}" type="slidenum">
              <a:rPr lang="fr-FR" smtClean="0"/>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fr-FR" smtClean="0"/>
              <a:t>Cliquez et modifiez le titre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Faire glisser l'image vers l'espace réservé ou cliquer sur l'icône pour l'ajouter</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4"/>
          <p:cNvSpPr>
            <a:spLocks noGrp="1"/>
          </p:cNvSpPr>
          <p:nvPr>
            <p:ph type="dt" sz="half" idx="10"/>
          </p:nvPr>
        </p:nvSpPr>
        <p:spPr/>
        <p:txBody>
          <a:bodyPr/>
          <a:lstStyle/>
          <a:p>
            <a:fld id="{C4E5A849-0FF8-9A44-ADF6-8094B4E95152}" type="datetimeFigureOut">
              <a:rPr lang="fr-FR" smtClean="0"/>
              <a:t>12/03/18</a:t>
            </a:fld>
            <a:endParaRPr lang="fr-FR"/>
          </a:p>
        </p:txBody>
      </p:sp>
      <p:sp>
        <p:nvSpPr>
          <p:cNvPr id="6" name="Footer Placeholder 5"/>
          <p:cNvSpPr>
            <a:spLocks noGrp="1"/>
          </p:cNvSpPr>
          <p:nvPr>
            <p:ph type="ftr" sz="quarter" idx="11"/>
          </p:nvPr>
        </p:nvSpPr>
        <p:spPr/>
        <p:txBody>
          <a:bodyPr/>
          <a:lstStyle/>
          <a:p>
            <a:endParaRPr lang="fr-F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87CABAB-BF9A-D64B-ADB1-E929264562B5}" type="slidenum">
              <a:rPr lang="fr-FR" smtClean="0"/>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fr-FR" smtClean="0"/>
              <a:t>Cliquez et modifiez le titre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4" name="Date Placeholder 3"/>
          <p:cNvSpPr>
            <a:spLocks noGrp="1"/>
          </p:cNvSpPr>
          <p:nvPr>
            <p:ph type="dt" sz="half" idx="10"/>
          </p:nvPr>
        </p:nvSpPr>
        <p:spPr/>
        <p:txBody>
          <a:bodyPr/>
          <a:lstStyle/>
          <a:p>
            <a:fld id="{C4E5A849-0FF8-9A44-ADF6-8094B4E95152}" type="datetimeFigureOut">
              <a:rPr lang="fr-FR" smtClean="0"/>
              <a:t>12/03/18</a:t>
            </a:fld>
            <a:endParaRPr lang="fr-FR"/>
          </a:p>
        </p:txBody>
      </p:sp>
      <p:sp>
        <p:nvSpPr>
          <p:cNvPr id="5" name="Footer Placeholder 4"/>
          <p:cNvSpPr>
            <a:spLocks noGrp="1"/>
          </p:cNvSpPr>
          <p:nvPr>
            <p:ph type="ftr" sz="quarter" idx="11"/>
          </p:nvPr>
        </p:nvSpPr>
        <p:spPr/>
        <p:txBody>
          <a:bodyPr/>
          <a:lstStyle/>
          <a:p>
            <a:endParaRPr lang="fr-F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87CABAB-BF9A-D64B-ADB1-E929264562B5}" type="slidenum">
              <a:rPr lang="fr-FR" smtClean="0"/>
              <a:t>‹#›</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tion avec légende">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fr-FR" smtClean="0"/>
              <a:t>Cliquez et modifiez le titre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4" name="Date Placeholder 3"/>
          <p:cNvSpPr>
            <a:spLocks noGrp="1"/>
          </p:cNvSpPr>
          <p:nvPr>
            <p:ph type="dt" sz="half" idx="10"/>
          </p:nvPr>
        </p:nvSpPr>
        <p:spPr/>
        <p:txBody>
          <a:bodyPr/>
          <a:lstStyle/>
          <a:p>
            <a:fld id="{C4E5A849-0FF8-9A44-ADF6-8094B4E95152}" type="datetimeFigureOut">
              <a:rPr lang="fr-FR" smtClean="0"/>
              <a:t>12/03/18</a:t>
            </a:fld>
            <a:endParaRPr lang="fr-FR"/>
          </a:p>
        </p:txBody>
      </p:sp>
      <p:sp>
        <p:nvSpPr>
          <p:cNvPr id="5" name="Footer Placeholder 4"/>
          <p:cNvSpPr>
            <a:spLocks noGrp="1"/>
          </p:cNvSpPr>
          <p:nvPr>
            <p:ph type="ftr" sz="quarter" idx="11"/>
          </p:nvPr>
        </p:nvSpPr>
        <p:spPr/>
        <p:txBody>
          <a:bodyPr/>
          <a:lstStyle/>
          <a:p>
            <a:endParaRPr lang="fr-FR"/>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87CABAB-BF9A-D64B-ADB1-E929264562B5}" type="slidenum">
              <a:rPr lang="fr-FR" smtClean="0"/>
              <a:t>‹#›</a:t>
            </a:fld>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arte nom">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fr-FR" smtClean="0"/>
              <a:t>Cliquez et modifiez le titre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Date Placeholder 3"/>
          <p:cNvSpPr>
            <a:spLocks noGrp="1"/>
          </p:cNvSpPr>
          <p:nvPr>
            <p:ph type="dt" sz="half" idx="10"/>
          </p:nvPr>
        </p:nvSpPr>
        <p:spPr/>
        <p:txBody>
          <a:bodyPr/>
          <a:lstStyle/>
          <a:p>
            <a:fld id="{C4E5A849-0FF8-9A44-ADF6-8094B4E95152}" type="datetimeFigureOut">
              <a:rPr lang="fr-FR" smtClean="0"/>
              <a:t>12/03/18</a:t>
            </a:fld>
            <a:endParaRPr lang="fr-FR"/>
          </a:p>
        </p:txBody>
      </p:sp>
      <p:sp>
        <p:nvSpPr>
          <p:cNvPr id="5" name="Footer Placeholder 4"/>
          <p:cNvSpPr>
            <a:spLocks noGrp="1"/>
          </p:cNvSpPr>
          <p:nvPr>
            <p:ph type="ftr" sz="quarter" idx="11"/>
          </p:nvPr>
        </p:nvSpPr>
        <p:spPr/>
        <p:txBody>
          <a:bodyPr/>
          <a:lstStyle/>
          <a:p>
            <a:endParaRPr lang="fr-FR"/>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87CABAB-BF9A-D64B-ADB1-E929264562B5}" type="slidenum">
              <a:rPr lang="fr-FR" smtClean="0"/>
              <a:t>‹#›</a:t>
            </a:fld>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fr-FR" smtClean="0"/>
              <a:t>Cliquez et modifiez le titre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4E5A849-0FF8-9A44-ADF6-8094B4E95152}" type="datetimeFigureOut">
              <a:rPr lang="fr-FR" smtClean="0"/>
              <a:t>12/03/18</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F87CABAB-BF9A-D64B-ADB1-E929264562B5}" type="slidenum">
              <a:rPr lang="fr-FR" smtClean="0"/>
              <a:t>‹#›</a:t>
            </a:fld>
            <a:endParaRPr lang="fr-F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fr-FR" smtClean="0"/>
              <a:t>Cliquez et modifiez le titre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Faire glisser l'image vers l'espace réservé ou cliquer sur l'icône pour l'ajouter</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Faire glisser l'image vers l'espace réservé ou cliquer sur l'icône pour l'ajouter</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Faire glisser l'image vers l'espace réservé ou cliquer sur l'icône pour l'ajouter</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4E5A849-0FF8-9A44-ADF6-8094B4E95152}" type="datetimeFigureOut">
              <a:rPr lang="fr-FR" smtClean="0"/>
              <a:t>12/03/18</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F87CABAB-BF9A-D64B-ADB1-E929264562B5}" type="slidenum">
              <a:rPr lang="fr-FR" smtClean="0"/>
              <a:t>‹#›</a:t>
            </a:fld>
            <a:endParaRPr lang="fr-F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fr-FR" smtClean="0"/>
              <a:t>Cliquez et modifiez le titre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C4E5A849-0FF8-9A44-ADF6-8094B4E95152}" type="datetimeFigureOut">
              <a:rPr lang="fr-FR" smtClean="0"/>
              <a:t>12/03/18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87CABAB-BF9A-D64B-ADB1-E929264562B5}" type="slidenum">
              <a:rPr lang="fr-FR" smtClean="0"/>
              <a:t>‹#›</a:t>
            </a:fld>
            <a:endParaRPr lang="fr-F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fr-FR" smtClean="0"/>
              <a:t>Cliquez et modifiez le titre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C4E5A849-0FF8-9A44-ADF6-8094B4E95152}" type="datetimeFigureOut">
              <a:rPr lang="fr-FR" smtClean="0"/>
              <a:t>12/03/18</a:t>
            </a:fld>
            <a:endParaRPr lang="fr-FR"/>
          </a:p>
        </p:txBody>
      </p:sp>
      <p:sp>
        <p:nvSpPr>
          <p:cNvPr id="5" name="Footer Placeholder 4"/>
          <p:cNvSpPr>
            <a:spLocks noGrp="1"/>
          </p:cNvSpPr>
          <p:nvPr>
            <p:ph type="ftr" sz="quarter" idx="11"/>
          </p:nvPr>
        </p:nvSpPr>
        <p:spPr/>
        <p:txBody>
          <a:bodyPr/>
          <a:lstStyle/>
          <a:p>
            <a:endParaRPr lang="fr-FR"/>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87CABAB-BF9A-D64B-ADB1-E929264562B5}" type="slidenum">
              <a:rPr lang="fr-FR" smtClean="0"/>
              <a:t>‹#›</a:t>
            </a:fld>
            <a:endParaRPr lang="fr-FR"/>
          </a:p>
        </p:txBody>
      </p:sp>
    </p:spTree>
  </p:cSld>
  <p:clrMapOvr>
    <a:masterClrMapping/>
  </p:clrMapOvr>
  <p:extLst>
    <p:ext uri="{DCECCB84-F9BA-43D5-87BE-67443E8EF086}">
      <p15:sldGuideLst xmlns:p15="http://schemas.microsoft.com/office/powerpoint/2012/main" xmlns=""/>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fr-FR" smtClean="0"/>
              <a:t>Cliquez et modifiez le titre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fr-FR"/>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C4E5A849-0FF8-9A44-ADF6-8094B4E95152}" type="datetimeFigureOut">
              <a:rPr lang="fr-FR" smtClean="0"/>
              <a:t>12/03/18</a:t>
            </a:fld>
            <a:endParaRPr lang="fr-FR"/>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F87CABAB-BF9A-D64B-ADB1-E929264562B5}" type="slidenum">
              <a:rPr lang="fr-FR" smtClean="0"/>
              <a:t>‹#›</a:t>
            </a:fld>
            <a:endParaRPr lang="fr-FR"/>
          </a:p>
        </p:txBody>
      </p:sp>
    </p:spTree>
    <p:extLst>
      <p:ext uri="{BB962C8B-B14F-4D97-AF65-F5344CB8AC3E}">
        <p14:creationId xmlns:p14="http://schemas.microsoft.com/office/powerpoint/2010/main" val="2121998982"/>
      </p:ext>
    </p:extLst>
  </p:cSld>
  <p:clrMap bg1="lt1" tx1="dk1" bg2="lt2" tx2="dk2" accent1="accent1" accent2="accent2" accent3="accent3" accent4="accent4" accent5="accent5" accent6="accent6" hlink="hlink" folHlink="folHlink"/>
  <p:sldLayoutIdLst>
    <p:sldLayoutId id="2147484486" r:id="rId1"/>
    <p:sldLayoutId id="2147484487" r:id="rId2"/>
    <p:sldLayoutId id="2147484488" r:id="rId3"/>
    <p:sldLayoutId id="2147484489" r:id="rId4"/>
    <p:sldLayoutId id="2147484490" r:id="rId5"/>
    <p:sldLayoutId id="2147484491" r:id="rId6"/>
    <p:sldLayoutId id="2147484492" r:id="rId7"/>
    <p:sldLayoutId id="2147484493" r:id="rId8"/>
    <p:sldLayoutId id="2147484494" r:id="rId9"/>
    <p:sldLayoutId id="2147484495" r:id="rId10"/>
    <p:sldLayoutId id="2147484496" r:id="rId11"/>
    <p:sldLayoutId id="2147484497" r:id="rId12"/>
    <p:sldLayoutId id="2147484498" r:id="rId13"/>
    <p:sldLayoutId id="2147484499" r:id="rId14"/>
    <p:sldLayoutId id="2147484500" r:id="rId15"/>
    <p:sldLayoutId id="2147484501" r:id="rId16"/>
    <p:sldLayoutId id="2147484502"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package" Target="../embeddings/Document_Microsoft_Word1.docx"/><Relationship Id="rId4" Type="http://schemas.openxmlformats.org/officeDocument/2006/relationships/image" Target="../media/image2.png"/><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Midi du CRHIDI</a:t>
            </a:r>
            <a:br>
              <a:rPr lang="fr-FR" dirty="0" smtClean="0"/>
            </a:br>
            <a:r>
              <a:rPr lang="fr-FR" dirty="0" smtClean="0"/>
              <a:t>12/03/2018</a:t>
            </a:r>
            <a:endParaRPr lang="fr-FR" dirty="0"/>
          </a:p>
        </p:txBody>
      </p:sp>
      <p:sp>
        <p:nvSpPr>
          <p:cNvPr id="3" name="Sous-titre 2"/>
          <p:cNvSpPr>
            <a:spLocks noGrp="1"/>
          </p:cNvSpPr>
          <p:nvPr>
            <p:ph type="subTitle" idx="1"/>
          </p:nvPr>
        </p:nvSpPr>
        <p:spPr/>
        <p:txBody>
          <a:bodyPr>
            <a:normAutofit/>
          </a:bodyPr>
          <a:lstStyle/>
          <a:p>
            <a:r>
              <a:rPr lang="fr-FR" dirty="0" smtClean="0"/>
              <a:t>La circulation des produits rares et/ou précieux entre Al </a:t>
            </a:r>
            <a:r>
              <a:rPr lang="fr-FR" dirty="0" err="1" smtClean="0"/>
              <a:t>Andalus</a:t>
            </a:r>
            <a:r>
              <a:rPr lang="fr-FR" dirty="0" smtClean="0"/>
              <a:t> et les territoires francs entre le 7</a:t>
            </a:r>
            <a:r>
              <a:rPr lang="fr-FR" baseline="30000" dirty="0" smtClean="0"/>
              <a:t>ème</a:t>
            </a:r>
            <a:r>
              <a:rPr lang="fr-FR" dirty="0" smtClean="0"/>
              <a:t> et le 12</a:t>
            </a:r>
            <a:r>
              <a:rPr lang="fr-FR" baseline="30000" dirty="0" smtClean="0"/>
              <a:t>ème</a:t>
            </a:r>
            <a:r>
              <a:rPr lang="fr-FR" dirty="0" smtClean="0"/>
              <a:t> siècle</a:t>
            </a:r>
            <a:endParaRPr lang="fr-FR" dirty="0"/>
          </a:p>
        </p:txBody>
      </p:sp>
    </p:spTree>
    <p:extLst>
      <p:ext uri="{BB962C8B-B14F-4D97-AF65-F5344CB8AC3E}">
        <p14:creationId xmlns:p14="http://schemas.microsoft.com/office/powerpoint/2010/main" val="172866357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Introduction</a:t>
            </a:r>
          </a:p>
        </p:txBody>
      </p:sp>
      <p:sp>
        <p:nvSpPr>
          <p:cNvPr id="3" name="Espace réservé du contenu 2"/>
          <p:cNvSpPr>
            <a:spLocks noGrp="1"/>
          </p:cNvSpPr>
          <p:nvPr>
            <p:ph idx="1"/>
          </p:nvPr>
        </p:nvSpPr>
        <p:spPr/>
        <p:txBody>
          <a:bodyPr/>
          <a:lstStyle/>
          <a:p>
            <a:r>
              <a:rPr lang="fr-FR" dirty="0" smtClean="0"/>
              <a:t>Présentation du travail de recherche</a:t>
            </a:r>
          </a:p>
          <a:p>
            <a:r>
              <a:rPr lang="fr-FR" dirty="0" smtClean="0"/>
              <a:t>Mise en contexte</a:t>
            </a:r>
          </a:p>
          <a:p>
            <a:r>
              <a:rPr lang="fr-FR" dirty="0" smtClean="0"/>
              <a:t>Produits : nature et production</a:t>
            </a:r>
          </a:p>
          <a:p>
            <a:r>
              <a:rPr lang="fr-FR" dirty="0" smtClean="0"/>
              <a:t>Réseaux de communication</a:t>
            </a:r>
          </a:p>
          <a:p>
            <a:r>
              <a:rPr lang="fr-FR" dirty="0" smtClean="0"/>
              <a:t>Motifs des circulations</a:t>
            </a:r>
          </a:p>
          <a:p>
            <a:r>
              <a:rPr lang="fr-FR" dirty="0" smtClean="0"/>
              <a:t>La place d’Al </a:t>
            </a:r>
            <a:r>
              <a:rPr lang="fr-FR" dirty="0" err="1" smtClean="0"/>
              <a:t>Andalus</a:t>
            </a:r>
            <a:r>
              <a:rPr lang="fr-FR" dirty="0" smtClean="0"/>
              <a:t> par rapport </a:t>
            </a:r>
            <a:r>
              <a:rPr lang="fr-FR" dirty="0" smtClean="0"/>
              <a:t>au reste du monde </a:t>
            </a:r>
            <a:r>
              <a:rPr lang="fr-FR" dirty="0" smtClean="0"/>
              <a:t>arabo-musulman et du bassin méditerranéen</a:t>
            </a:r>
          </a:p>
          <a:p>
            <a:r>
              <a:rPr lang="fr-FR" dirty="0" smtClean="0"/>
              <a:t>Conclusion et perspectives</a:t>
            </a:r>
            <a:endParaRPr lang="fr-FR" dirty="0" smtClean="0"/>
          </a:p>
          <a:p>
            <a:endParaRPr lang="fr-FR" dirty="0"/>
          </a:p>
        </p:txBody>
      </p:sp>
    </p:spTree>
    <p:extLst>
      <p:ext uri="{BB962C8B-B14F-4D97-AF65-F5344CB8AC3E}">
        <p14:creationId xmlns:p14="http://schemas.microsoft.com/office/powerpoint/2010/main" val="98917576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Présentation du travail de recherche</a:t>
            </a:r>
          </a:p>
        </p:txBody>
      </p:sp>
      <p:sp>
        <p:nvSpPr>
          <p:cNvPr id="3" name="Espace réservé du contenu 2"/>
          <p:cNvSpPr>
            <a:spLocks noGrp="1"/>
          </p:cNvSpPr>
          <p:nvPr>
            <p:ph idx="1"/>
          </p:nvPr>
        </p:nvSpPr>
        <p:spPr/>
        <p:txBody>
          <a:bodyPr/>
          <a:lstStyle/>
          <a:p>
            <a:pPr marL="514350" indent="-514350">
              <a:buFont typeface="+mj-lt"/>
              <a:buAutoNum type="arabicPeriod"/>
            </a:pPr>
            <a:r>
              <a:rPr lang="fr-FR" dirty="0" smtClean="0"/>
              <a:t>Définition du </a:t>
            </a:r>
            <a:r>
              <a:rPr lang="fr-FR" dirty="0" smtClean="0"/>
              <a:t>sujet</a:t>
            </a:r>
            <a:endParaRPr lang="fr-FR" dirty="0" smtClean="0"/>
          </a:p>
          <a:p>
            <a:r>
              <a:rPr lang="fr-FR" dirty="0" smtClean="0"/>
              <a:t>« circulation »  </a:t>
            </a:r>
          </a:p>
          <a:p>
            <a:r>
              <a:rPr lang="fr-FR" dirty="0" smtClean="0"/>
              <a:t>« produits rares et/ou précieux »</a:t>
            </a:r>
          </a:p>
          <a:p>
            <a:r>
              <a:rPr lang="fr-FR" dirty="0" smtClean="0"/>
              <a:t>zone géographique</a:t>
            </a:r>
          </a:p>
          <a:p>
            <a:r>
              <a:rPr lang="fr-FR" dirty="0"/>
              <a:t>l</a:t>
            </a:r>
            <a:r>
              <a:rPr lang="fr-FR" dirty="0" smtClean="0"/>
              <a:t>imites temporelles</a:t>
            </a:r>
          </a:p>
        </p:txBody>
      </p:sp>
    </p:spTree>
    <p:extLst>
      <p:ext uri="{BB962C8B-B14F-4D97-AF65-F5344CB8AC3E}">
        <p14:creationId xmlns:p14="http://schemas.microsoft.com/office/powerpoint/2010/main" val="62928109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Présentation du travail de recherche</a:t>
            </a:r>
            <a:br>
              <a:rPr lang="fr-FR" dirty="0" smtClean="0"/>
            </a:br>
            <a:endParaRPr lang="fr-FR" dirty="0"/>
          </a:p>
        </p:txBody>
      </p:sp>
      <p:sp>
        <p:nvSpPr>
          <p:cNvPr id="3" name="Espace réservé du contenu 2"/>
          <p:cNvSpPr>
            <a:spLocks noGrp="1"/>
          </p:cNvSpPr>
          <p:nvPr>
            <p:ph idx="1"/>
          </p:nvPr>
        </p:nvSpPr>
        <p:spPr/>
        <p:txBody>
          <a:bodyPr/>
          <a:lstStyle/>
          <a:p>
            <a:pPr marL="514350" indent="-514350">
              <a:buFont typeface="+mj-lt"/>
              <a:buAutoNum type="arabicPeriod" startAt="2"/>
            </a:pPr>
            <a:r>
              <a:rPr lang="fr-FR" dirty="0" smtClean="0"/>
              <a:t>Sources</a:t>
            </a:r>
          </a:p>
          <a:p>
            <a:r>
              <a:rPr lang="fr-FR" dirty="0"/>
              <a:t>D</a:t>
            </a:r>
            <a:r>
              <a:rPr lang="fr-FR" dirty="0" smtClean="0"/>
              <a:t>ifficultés</a:t>
            </a:r>
            <a:endParaRPr lang="fr-FR" dirty="0"/>
          </a:p>
          <a:p>
            <a:r>
              <a:rPr lang="fr-FR" dirty="0" smtClean="0"/>
              <a:t>Récits de géographes et voyageurs</a:t>
            </a:r>
          </a:p>
          <a:p>
            <a:r>
              <a:rPr lang="fr-FR" dirty="0" smtClean="0"/>
              <a:t>Sources des institutions religieuses (chroniques, </a:t>
            </a:r>
            <a:r>
              <a:rPr lang="fr-FR" dirty="0" err="1"/>
              <a:t>vita</a:t>
            </a:r>
            <a:r>
              <a:rPr lang="fr-FR" dirty="0"/>
              <a:t>, inventaires</a:t>
            </a:r>
            <a:r>
              <a:rPr lang="mr-IN" dirty="0" smtClean="0"/>
              <a:t>…</a:t>
            </a:r>
            <a:r>
              <a:rPr lang="fr-FR" dirty="0" smtClean="0"/>
              <a:t>)</a:t>
            </a:r>
          </a:p>
          <a:p>
            <a:r>
              <a:rPr lang="fr-FR" dirty="0" smtClean="0"/>
              <a:t>Sources du pouvoir temporel (Annales, chartes et chroniques royales</a:t>
            </a:r>
            <a:r>
              <a:rPr lang="mr-IN" dirty="0" smtClean="0"/>
              <a:t>…</a:t>
            </a:r>
            <a:r>
              <a:rPr lang="fr-FR" dirty="0" smtClean="0"/>
              <a:t>)</a:t>
            </a:r>
          </a:p>
          <a:p>
            <a:r>
              <a:rPr lang="fr-FR" dirty="0" smtClean="0"/>
              <a:t>Sources économiques et juridiques (tonlieux, </a:t>
            </a:r>
            <a:r>
              <a:rPr lang="fr-FR" dirty="0" err="1"/>
              <a:t>tabaqat</a:t>
            </a:r>
            <a:r>
              <a:rPr lang="fr-FR" dirty="0"/>
              <a:t>, recueils de </a:t>
            </a:r>
            <a:r>
              <a:rPr lang="fr-FR" dirty="0" err="1"/>
              <a:t>hisba</a:t>
            </a:r>
            <a:r>
              <a:rPr lang="fr-FR" dirty="0"/>
              <a:t> </a:t>
            </a:r>
            <a:r>
              <a:rPr lang="mr-IN" dirty="0"/>
              <a:t>…</a:t>
            </a:r>
            <a:r>
              <a:rPr lang="fr-FR" dirty="0"/>
              <a:t>)</a:t>
            </a:r>
          </a:p>
          <a:p>
            <a:r>
              <a:rPr lang="fr-FR" dirty="0"/>
              <a:t>Sources littéraires (chansons de Geste ...)</a:t>
            </a:r>
          </a:p>
          <a:p>
            <a:pPr>
              <a:buFont typeface="Arial" charset="0"/>
              <a:buChar char="•"/>
            </a:pPr>
            <a:endParaRPr lang="fr-FR" dirty="0" smtClean="0"/>
          </a:p>
          <a:p>
            <a:pPr>
              <a:buFont typeface="Arial" charset="0"/>
              <a:buChar char="•"/>
            </a:pPr>
            <a:endParaRPr lang="fr-FR" dirty="0" smtClean="0"/>
          </a:p>
        </p:txBody>
      </p:sp>
    </p:spTree>
    <p:extLst>
      <p:ext uri="{BB962C8B-B14F-4D97-AF65-F5344CB8AC3E}">
        <p14:creationId xmlns:p14="http://schemas.microsoft.com/office/powerpoint/2010/main" val="13951051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Présentation du travail de recherche</a:t>
            </a:r>
            <a:br>
              <a:rPr lang="fr-FR" dirty="0" smtClean="0"/>
            </a:br>
            <a:endParaRPr lang="fr-FR" dirty="0"/>
          </a:p>
        </p:txBody>
      </p:sp>
      <p:sp>
        <p:nvSpPr>
          <p:cNvPr id="3" name="Espace réservé du contenu 2"/>
          <p:cNvSpPr>
            <a:spLocks noGrp="1"/>
          </p:cNvSpPr>
          <p:nvPr>
            <p:ph idx="1"/>
          </p:nvPr>
        </p:nvSpPr>
        <p:spPr/>
        <p:txBody>
          <a:bodyPr/>
          <a:lstStyle/>
          <a:p>
            <a:pPr marL="514350" marR="0" lvl="0" indent="-514350" defTabSz="914400" eaLnBrk="1" fontAlgn="auto" latinLnBrk="0" hangingPunct="1">
              <a:lnSpc>
                <a:spcPct val="100000"/>
              </a:lnSpc>
              <a:spcBef>
                <a:spcPts val="0"/>
              </a:spcBef>
              <a:spcAft>
                <a:spcPts val="0"/>
              </a:spcAft>
              <a:buClrTx/>
              <a:buSzTx/>
              <a:buFont typeface="+mj-lt"/>
              <a:buAutoNum type="arabicPeriod" startAt="3"/>
              <a:tabLst/>
              <a:defRPr/>
            </a:pPr>
            <a:r>
              <a:rPr lang="fr-FR" dirty="0" smtClean="0"/>
              <a:t>Historiographie</a:t>
            </a:r>
          </a:p>
          <a:p>
            <a:pPr>
              <a:lnSpc>
                <a:spcPct val="100000"/>
              </a:lnSpc>
              <a:spcBef>
                <a:spcPts val="0"/>
              </a:spcBef>
            </a:pPr>
            <a:endParaRPr lang="fr-FR" dirty="0" smtClean="0"/>
          </a:p>
          <a:p>
            <a:pPr>
              <a:lnSpc>
                <a:spcPct val="100000"/>
              </a:lnSpc>
              <a:spcBef>
                <a:spcPts val="0"/>
              </a:spcBef>
            </a:pPr>
            <a:r>
              <a:rPr lang="fr-FR" dirty="0" smtClean="0"/>
              <a:t>Mythe de l’Andalousie </a:t>
            </a:r>
            <a:endParaRPr lang="fr-FR" dirty="0"/>
          </a:p>
          <a:p>
            <a:pPr>
              <a:lnSpc>
                <a:spcPct val="100000"/>
              </a:lnSpc>
              <a:spcBef>
                <a:spcPts val="0"/>
              </a:spcBef>
            </a:pPr>
            <a:r>
              <a:rPr lang="fr-FR" dirty="0" smtClean="0"/>
              <a:t>Histoire </a:t>
            </a:r>
            <a:r>
              <a:rPr lang="fr-FR" dirty="0"/>
              <a:t>i</a:t>
            </a:r>
            <a:r>
              <a:rPr lang="fr-FR" dirty="0" smtClean="0"/>
              <a:t>nstitutionnelle et sociale bien étudiée (Lévi-Provençal, Sénac, </a:t>
            </a:r>
            <a:r>
              <a:rPr lang="fr-FR" dirty="0" err="1" smtClean="0"/>
              <a:t>Chalmeta</a:t>
            </a:r>
            <a:r>
              <a:rPr lang="fr-FR" dirty="0" smtClean="0"/>
              <a:t>, Arie, Picard</a:t>
            </a:r>
            <a:r>
              <a:rPr lang="mr-IN" dirty="0" smtClean="0"/>
              <a:t>…</a:t>
            </a:r>
            <a:r>
              <a:rPr lang="fr-FR" dirty="0" smtClean="0"/>
              <a:t>)</a:t>
            </a:r>
          </a:p>
          <a:p>
            <a:pPr>
              <a:lnSpc>
                <a:spcPct val="100000"/>
              </a:lnSpc>
              <a:spcBef>
                <a:spcPts val="0"/>
              </a:spcBef>
            </a:pPr>
            <a:r>
              <a:rPr lang="fr-FR" dirty="0" smtClean="0"/>
              <a:t>Développement des études sur les échanges en Méditerranée au Moyen-Age (Constable, Picard, McCormick</a:t>
            </a:r>
            <a:r>
              <a:rPr lang="mr-IN" dirty="0" smtClean="0"/>
              <a:t>…</a:t>
            </a:r>
            <a:r>
              <a:rPr lang="fr-FR" dirty="0" smtClean="0"/>
              <a:t>)</a:t>
            </a:r>
          </a:p>
          <a:p>
            <a:pPr>
              <a:lnSpc>
                <a:spcPct val="100000"/>
              </a:lnSpc>
              <a:spcBef>
                <a:spcPts val="0"/>
              </a:spcBef>
            </a:pPr>
            <a:r>
              <a:rPr lang="fr-FR" dirty="0" smtClean="0"/>
              <a:t>Historiographie espagnole davantage centrée sur les échanges avec les </a:t>
            </a:r>
            <a:r>
              <a:rPr lang="fr-FR" dirty="0"/>
              <a:t>royaumes chrétiens du Nord de l’Espagne</a:t>
            </a:r>
          </a:p>
        </p:txBody>
      </p:sp>
    </p:spTree>
    <p:extLst>
      <p:ext uri="{BB962C8B-B14F-4D97-AF65-F5344CB8AC3E}">
        <p14:creationId xmlns:p14="http://schemas.microsoft.com/office/powerpoint/2010/main" val="181221163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Chapitre 1 : La péninsule ibérique wisigothique</a:t>
            </a:r>
            <a:endParaRPr lang="fr-FR" dirty="0"/>
          </a:p>
        </p:txBody>
      </p:sp>
      <p:sp>
        <p:nvSpPr>
          <p:cNvPr id="3" name="Espace réservé du contenu 2"/>
          <p:cNvSpPr>
            <a:spLocks noGrp="1"/>
          </p:cNvSpPr>
          <p:nvPr>
            <p:ph idx="1"/>
          </p:nvPr>
        </p:nvSpPr>
        <p:spPr/>
        <p:txBody>
          <a:bodyPr>
            <a:normAutofit/>
          </a:bodyPr>
          <a:lstStyle/>
          <a:p>
            <a:pPr>
              <a:buFont typeface="+mj-lt"/>
              <a:buAutoNum type="arabicPeriod"/>
            </a:pPr>
            <a:r>
              <a:rPr lang="fr-FR" dirty="0" smtClean="0"/>
              <a:t>Contexte socio-économique</a:t>
            </a:r>
          </a:p>
          <a:p>
            <a:r>
              <a:rPr lang="fr-FR" dirty="0" smtClean="0"/>
              <a:t>présence de centres urbains</a:t>
            </a:r>
          </a:p>
          <a:p>
            <a:r>
              <a:rPr lang="fr-FR" dirty="0" smtClean="0"/>
              <a:t>Réseaux de routes remontant à l’époque romaine</a:t>
            </a:r>
          </a:p>
          <a:p>
            <a:r>
              <a:rPr lang="fr-FR" dirty="0" smtClean="0"/>
              <a:t>Usage de voies maritimes (</a:t>
            </a:r>
            <a:r>
              <a:rPr lang="fr-FR" i="1" dirty="0" smtClean="0"/>
              <a:t>De </a:t>
            </a:r>
            <a:r>
              <a:rPr lang="fr-FR" i="1" dirty="0" err="1" smtClean="0"/>
              <a:t>transmarinis</a:t>
            </a:r>
            <a:r>
              <a:rPr lang="fr-FR" i="1" dirty="0" smtClean="0"/>
              <a:t> </a:t>
            </a:r>
            <a:r>
              <a:rPr lang="fr-FR" i="1" dirty="0" err="1" smtClean="0"/>
              <a:t>negotiatoribus</a:t>
            </a:r>
            <a:r>
              <a:rPr lang="fr-FR" dirty="0" smtClean="0"/>
              <a:t>, chronique d’Al </a:t>
            </a:r>
            <a:r>
              <a:rPr lang="fr-FR" dirty="0" err="1" smtClean="0"/>
              <a:t>Marrakusi</a:t>
            </a:r>
            <a:r>
              <a:rPr lang="fr-FR" dirty="0" smtClean="0"/>
              <a:t>)</a:t>
            </a:r>
          </a:p>
          <a:p>
            <a:r>
              <a:rPr lang="fr-FR" dirty="0" smtClean="0"/>
              <a:t>Richesse de la région</a:t>
            </a:r>
          </a:p>
          <a:p>
            <a:pPr>
              <a:buFont typeface="+mj-lt"/>
              <a:buAutoNum type="arabicPeriod" startAt="2"/>
            </a:pPr>
            <a:r>
              <a:rPr lang="fr-FR" dirty="0" smtClean="0"/>
              <a:t>Contexte politique</a:t>
            </a:r>
            <a:endParaRPr lang="fr-FR" dirty="0"/>
          </a:p>
          <a:p>
            <a:r>
              <a:rPr lang="fr-FR" dirty="0" smtClean="0"/>
              <a:t>Instabilité et morcellement</a:t>
            </a:r>
          </a:p>
        </p:txBody>
      </p:sp>
    </p:spTree>
    <p:extLst>
      <p:ext uri="{BB962C8B-B14F-4D97-AF65-F5344CB8AC3E}">
        <p14:creationId xmlns:p14="http://schemas.microsoft.com/office/powerpoint/2010/main" val="166066863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Chapitre 1 : La péninsule ibérique wisigothique</a:t>
            </a:r>
          </a:p>
        </p:txBody>
      </p:sp>
      <p:sp>
        <p:nvSpPr>
          <p:cNvPr id="3" name="Espace réservé du contenu 2"/>
          <p:cNvSpPr>
            <a:spLocks noGrp="1"/>
          </p:cNvSpPr>
          <p:nvPr>
            <p:ph idx="1"/>
          </p:nvPr>
        </p:nvSpPr>
        <p:spPr/>
        <p:txBody>
          <a:bodyPr>
            <a:normAutofit lnSpcReduction="10000"/>
          </a:bodyPr>
          <a:lstStyle/>
          <a:p>
            <a:pPr marL="0" indent="0" algn="just">
              <a:buNone/>
            </a:pPr>
            <a:r>
              <a:rPr lang="fr-FR" dirty="0" smtClean="0"/>
              <a:t>« </a:t>
            </a:r>
            <a:r>
              <a:rPr lang="fr-FR" dirty="0" err="1" smtClean="0"/>
              <a:t>Nullus</a:t>
            </a:r>
            <a:r>
              <a:rPr lang="fr-FR" dirty="0" smtClean="0"/>
              <a:t> </a:t>
            </a:r>
            <a:r>
              <a:rPr lang="fr-FR" dirty="0" err="1" smtClean="0"/>
              <a:t>transmarinus</a:t>
            </a:r>
            <a:r>
              <a:rPr lang="fr-FR" dirty="0" smtClean="0"/>
              <a:t> </a:t>
            </a:r>
            <a:r>
              <a:rPr lang="fr-FR" dirty="0" err="1" smtClean="0"/>
              <a:t>negotiator</a:t>
            </a:r>
            <a:r>
              <a:rPr lang="fr-FR" dirty="0" smtClean="0"/>
              <a:t> de </a:t>
            </a:r>
            <a:r>
              <a:rPr lang="fr-FR" dirty="0" err="1" smtClean="0"/>
              <a:t>sedibus</a:t>
            </a:r>
            <a:r>
              <a:rPr lang="fr-FR" dirty="0" smtClean="0"/>
              <a:t> </a:t>
            </a:r>
            <a:r>
              <a:rPr lang="fr-FR" dirty="0" err="1" smtClean="0"/>
              <a:t>nostris</a:t>
            </a:r>
            <a:r>
              <a:rPr lang="fr-FR" dirty="0" smtClean="0"/>
              <a:t> </a:t>
            </a:r>
            <a:r>
              <a:rPr lang="fr-FR" dirty="0" err="1" smtClean="0"/>
              <a:t>mercenarium</a:t>
            </a:r>
            <a:r>
              <a:rPr lang="fr-FR" dirty="0" smtClean="0"/>
              <a:t> </a:t>
            </a:r>
            <a:r>
              <a:rPr lang="fr-FR" dirty="0" err="1" smtClean="0"/>
              <a:t>audeat</a:t>
            </a:r>
            <a:r>
              <a:rPr lang="fr-FR" dirty="0" smtClean="0"/>
              <a:t> in </a:t>
            </a:r>
            <a:r>
              <a:rPr lang="fr-FR" dirty="0" err="1" smtClean="0"/>
              <a:t>loca</a:t>
            </a:r>
            <a:r>
              <a:rPr lang="fr-FR" dirty="0" smtClean="0"/>
              <a:t> sua </a:t>
            </a:r>
            <a:r>
              <a:rPr lang="fr-FR" dirty="0" err="1" smtClean="0"/>
              <a:t>transferre</a:t>
            </a:r>
            <a:r>
              <a:rPr lang="fr-FR" dirty="0" smtClean="0"/>
              <a:t>. Qui contra hoc </a:t>
            </a:r>
            <a:r>
              <a:rPr lang="fr-FR" dirty="0" err="1" smtClean="0"/>
              <a:t>venire</a:t>
            </a:r>
            <a:r>
              <a:rPr lang="fr-FR" dirty="0" smtClean="0"/>
              <a:t> </a:t>
            </a:r>
            <a:r>
              <a:rPr lang="fr-FR" dirty="0" err="1" smtClean="0"/>
              <a:t>tentaverit</a:t>
            </a:r>
            <a:r>
              <a:rPr lang="fr-FR" dirty="0" smtClean="0"/>
              <a:t>, </a:t>
            </a:r>
            <a:r>
              <a:rPr lang="fr-FR" dirty="0" err="1" smtClean="0"/>
              <a:t>inferat</a:t>
            </a:r>
            <a:r>
              <a:rPr lang="fr-FR" dirty="0" smtClean="0"/>
              <a:t> </a:t>
            </a:r>
            <a:r>
              <a:rPr lang="fr-FR" dirty="0" err="1" smtClean="0"/>
              <a:t>fisco</a:t>
            </a:r>
            <a:r>
              <a:rPr lang="fr-FR" dirty="0" smtClean="0"/>
              <a:t> </a:t>
            </a:r>
            <a:r>
              <a:rPr lang="fr-FR" dirty="0" err="1" smtClean="0"/>
              <a:t>nostro</a:t>
            </a:r>
            <a:r>
              <a:rPr lang="fr-FR" dirty="0" smtClean="0"/>
              <a:t> </a:t>
            </a:r>
            <a:r>
              <a:rPr lang="fr-FR" dirty="0" err="1" smtClean="0"/>
              <a:t>auri</a:t>
            </a:r>
            <a:r>
              <a:rPr lang="fr-FR" dirty="0" smtClean="0"/>
              <a:t> </a:t>
            </a:r>
            <a:r>
              <a:rPr lang="fr-FR" dirty="0" err="1" smtClean="0"/>
              <a:t>libram</a:t>
            </a:r>
            <a:r>
              <a:rPr lang="fr-FR" dirty="0" smtClean="0"/>
              <a:t> </a:t>
            </a:r>
            <a:r>
              <a:rPr lang="fr-FR" dirty="0" err="1" smtClean="0"/>
              <a:t>unam</a:t>
            </a:r>
            <a:r>
              <a:rPr lang="fr-FR" dirty="0" smtClean="0"/>
              <a:t>, et </a:t>
            </a:r>
            <a:r>
              <a:rPr lang="fr-FR" dirty="0" err="1" smtClean="0"/>
              <a:t>praeterea</a:t>
            </a:r>
            <a:r>
              <a:rPr lang="fr-FR" dirty="0" smtClean="0"/>
              <a:t> </a:t>
            </a:r>
            <a:r>
              <a:rPr lang="fr-FR" dirty="0" err="1" smtClean="0"/>
              <a:t>ducenta</a:t>
            </a:r>
            <a:r>
              <a:rPr lang="fr-FR" dirty="0" smtClean="0"/>
              <a:t> flagella </a:t>
            </a:r>
            <a:r>
              <a:rPr lang="fr-FR" dirty="0" err="1" smtClean="0"/>
              <a:t>suscipiat</a:t>
            </a:r>
            <a:r>
              <a:rPr lang="fr-FR" dirty="0" smtClean="0"/>
              <a:t> </a:t>
            </a:r>
            <a:r>
              <a:rPr lang="fr-FR" dirty="0" smtClean="0"/>
              <a:t>»</a:t>
            </a:r>
            <a:r>
              <a:rPr lang="fr-FR" dirty="0"/>
              <a:t> </a:t>
            </a:r>
            <a:r>
              <a:rPr lang="fr-FR" dirty="0" smtClean="0"/>
              <a:t>(</a:t>
            </a:r>
            <a:r>
              <a:rPr lang="fr-FR" i="1" dirty="0" smtClean="0"/>
              <a:t>De </a:t>
            </a:r>
            <a:r>
              <a:rPr lang="fr-FR" i="1" dirty="0" err="1" smtClean="0"/>
              <a:t>Transmarinis</a:t>
            </a:r>
            <a:r>
              <a:rPr lang="fr-FR" i="1" dirty="0" smtClean="0"/>
              <a:t> </a:t>
            </a:r>
            <a:r>
              <a:rPr lang="fr-FR" i="1" dirty="0" err="1" smtClean="0"/>
              <a:t>negotiatoribus</a:t>
            </a:r>
            <a:r>
              <a:rPr lang="fr-FR" dirty="0" smtClean="0"/>
              <a:t>, Lib. XI, </a:t>
            </a:r>
            <a:r>
              <a:rPr lang="fr-FR" dirty="0" err="1" smtClean="0"/>
              <a:t>tit.III</a:t>
            </a:r>
            <a:r>
              <a:rPr lang="fr-FR" dirty="0" smtClean="0"/>
              <a:t>, cap. III</a:t>
            </a:r>
            <a:r>
              <a:rPr lang="fr-FR" dirty="0" smtClean="0"/>
              <a:t>.)</a:t>
            </a:r>
            <a:endParaRPr lang="fr-FR" dirty="0" smtClean="0"/>
          </a:p>
          <a:p>
            <a:pPr marL="0" indent="0" algn="just">
              <a:buNone/>
            </a:pPr>
            <a:r>
              <a:rPr lang="fr-FR" dirty="0" smtClean="0"/>
              <a:t>« </a:t>
            </a:r>
            <a:r>
              <a:rPr lang="fr-FR" dirty="0" err="1" smtClean="0"/>
              <a:t>Juntaronse</a:t>
            </a:r>
            <a:r>
              <a:rPr lang="fr-FR" dirty="0" smtClean="0"/>
              <a:t> a </a:t>
            </a:r>
            <a:r>
              <a:rPr lang="fr-FR" dirty="0" err="1" smtClean="0"/>
              <a:t>Târiq</a:t>
            </a:r>
            <a:r>
              <a:rPr lang="fr-FR" dirty="0" smtClean="0"/>
              <a:t> en </a:t>
            </a:r>
            <a:r>
              <a:rPr lang="fr-FR" dirty="0" err="1" smtClean="0"/>
              <a:t>barcos</a:t>
            </a:r>
            <a:r>
              <a:rPr lang="fr-FR" dirty="0" smtClean="0"/>
              <a:t> de </a:t>
            </a:r>
            <a:r>
              <a:rPr lang="fr-FR" dirty="0" err="1" smtClean="0"/>
              <a:t>mercadores</a:t>
            </a:r>
            <a:r>
              <a:rPr lang="fr-FR" dirty="0" smtClean="0"/>
              <a:t>, que </a:t>
            </a:r>
            <a:r>
              <a:rPr lang="fr-FR" dirty="0" err="1" smtClean="0"/>
              <a:t>iban</a:t>
            </a:r>
            <a:r>
              <a:rPr lang="fr-FR" dirty="0" smtClean="0"/>
              <a:t> y </a:t>
            </a:r>
            <a:r>
              <a:rPr lang="fr-FR" dirty="0" err="1" smtClean="0"/>
              <a:t>venian</a:t>
            </a:r>
            <a:r>
              <a:rPr lang="fr-FR" dirty="0" smtClean="0"/>
              <a:t> a Al </a:t>
            </a:r>
            <a:r>
              <a:rPr lang="fr-FR" dirty="0" err="1" smtClean="0"/>
              <a:t>Andalus</a:t>
            </a:r>
            <a:r>
              <a:rPr lang="fr-FR" dirty="0" smtClean="0"/>
              <a:t>, y no se </a:t>
            </a:r>
            <a:r>
              <a:rPr lang="fr-FR" dirty="0" err="1" smtClean="0"/>
              <a:t>apercibieron</a:t>
            </a:r>
            <a:r>
              <a:rPr lang="fr-FR" dirty="0" smtClean="0"/>
              <a:t> de </a:t>
            </a:r>
            <a:r>
              <a:rPr lang="fr-FR" dirty="0" err="1" smtClean="0"/>
              <a:t>ellos</a:t>
            </a:r>
            <a:r>
              <a:rPr lang="fr-FR" dirty="0" smtClean="0"/>
              <a:t> las gentes a Al </a:t>
            </a:r>
            <a:r>
              <a:rPr lang="fr-FR" dirty="0" err="1" smtClean="0"/>
              <a:t>Andalus</a:t>
            </a:r>
            <a:r>
              <a:rPr lang="fr-FR" dirty="0" smtClean="0"/>
              <a:t>, antes </a:t>
            </a:r>
            <a:r>
              <a:rPr lang="fr-FR" dirty="0" err="1" smtClean="0"/>
              <a:t>juzgaban</a:t>
            </a:r>
            <a:r>
              <a:rPr lang="fr-FR" dirty="0" smtClean="0"/>
              <a:t> que lors </a:t>
            </a:r>
            <a:r>
              <a:rPr lang="fr-FR" dirty="0" err="1" smtClean="0"/>
              <a:t>barcos</a:t>
            </a:r>
            <a:r>
              <a:rPr lang="fr-FR" dirty="0" smtClean="0"/>
              <a:t> </a:t>
            </a:r>
            <a:r>
              <a:rPr lang="fr-FR" dirty="0" err="1" smtClean="0"/>
              <a:t>iban</a:t>
            </a:r>
            <a:r>
              <a:rPr lang="fr-FR" dirty="0" smtClean="0"/>
              <a:t> y </a:t>
            </a:r>
            <a:r>
              <a:rPr lang="fr-FR" dirty="0" err="1" smtClean="0"/>
              <a:t>venian</a:t>
            </a:r>
            <a:r>
              <a:rPr lang="fr-FR" dirty="0" smtClean="0"/>
              <a:t> en </a:t>
            </a:r>
            <a:r>
              <a:rPr lang="fr-FR" dirty="0" err="1" smtClean="0"/>
              <a:t>verdad</a:t>
            </a:r>
            <a:r>
              <a:rPr lang="fr-FR" dirty="0" smtClean="0"/>
              <a:t> con sus </a:t>
            </a:r>
            <a:r>
              <a:rPr lang="fr-FR" dirty="0" err="1" smtClean="0"/>
              <a:t>mercaderes</a:t>
            </a:r>
            <a:r>
              <a:rPr lang="fr-FR" dirty="0" smtClean="0"/>
              <a:t> .. » </a:t>
            </a:r>
            <a:r>
              <a:rPr lang="fr-FR" dirty="0" smtClean="0"/>
              <a:t>(Ibn </a:t>
            </a:r>
            <a:r>
              <a:rPr lang="fr-FR" dirty="0" err="1" smtClean="0"/>
              <a:t>Idar</a:t>
            </a:r>
            <a:r>
              <a:rPr lang="fr-FR" dirty="0" smtClean="0"/>
              <a:t> Al </a:t>
            </a:r>
            <a:r>
              <a:rPr lang="fr-FR" dirty="0" err="1" smtClean="0"/>
              <a:t>Marrakusi</a:t>
            </a:r>
            <a:r>
              <a:rPr lang="fr-FR" dirty="0" smtClean="0"/>
              <a:t>, </a:t>
            </a:r>
            <a:r>
              <a:rPr lang="fr-FR" i="1" dirty="0" smtClean="0"/>
              <a:t>Historia de Al </a:t>
            </a:r>
            <a:r>
              <a:rPr lang="fr-FR" i="1" dirty="0" err="1" smtClean="0"/>
              <a:t>Andalus</a:t>
            </a:r>
            <a:r>
              <a:rPr lang="fr-FR" dirty="0"/>
              <a:t>)</a:t>
            </a:r>
            <a:endParaRPr lang="fr-FR" dirty="0" smtClean="0"/>
          </a:p>
          <a:p>
            <a:pPr marL="0" indent="0" algn="just">
              <a:buNone/>
            </a:pPr>
            <a:r>
              <a:rPr lang="fr-FR" dirty="0" smtClean="0"/>
              <a:t>« Musa se </a:t>
            </a:r>
            <a:r>
              <a:rPr lang="fr-FR" dirty="0" err="1" smtClean="0"/>
              <a:t>dirigio</a:t>
            </a:r>
            <a:r>
              <a:rPr lang="fr-FR" dirty="0" smtClean="0"/>
              <a:t> a </a:t>
            </a:r>
            <a:r>
              <a:rPr lang="fr-FR" dirty="0" err="1" smtClean="0"/>
              <a:t>Damasco</a:t>
            </a:r>
            <a:r>
              <a:rPr lang="fr-FR" dirty="0"/>
              <a:t> </a:t>
            </a:r>
            <a:r>
              <a:rPr lang="fr-FR" dirty="0" smtClean="0"/>
              <a:t>…</a:t>
            </a:r>
            <a:r>
              <a:rPr lang="fr-FR" dirty="0" err="1" smtClean="0"/>
              <a:t>llevandose</a:t>
            </a:r>
            <a:r>
              <a:rPr lang="fr-FR" dirty="0" smtClean="0"/>
              <a:t> </a:t>
            </a:r>
            <a:r>
              <a:rPr lang="fr-FR" dirty="0" err="1" smtClean="0"/>
              <a:t>todo</a:t>
            </a:r>
            <a:r>
              <a:rPr lang="fr-FR" dirty="0" smtClean="0"/>
              <a:t> </a:t>
            </a:r>
            <a:r>
              <a:rPr lang="fr-FR" dirty="0" err="1" smtClean="0"/>
              <a:t>lo</a:t>
            </a:r>
            <a:r>
              <a:rPr lang="fr-FR" dirty="0" smtClean="0"/>
              <a:t> que se </a:t>
            </a:r>
            <a:r>
              <a:rPr lang="fr-FR" dirty="0" err="1" smtClean="0"/>
              <a:t>habia</a:t>
            </a:r>
            <a:r>
              <a:rPr lang="fr-FR" dirty="0" smtClean="0"/>
              <a:t> </a:t>
            </a:r>
            <a:r>
              <a:rPr lang="fr-FR" dirty="0" err="1" smtClean="0"/>
              <a:t>procurada</a:t>
            </a:r>
            <a:r>
              <a:rPr lang="fr-FR" dirty="0" smtClean="0"/>
              <a:t> en Al </a:t>
            </a:r>
            <a:r>
              <a:rPr lang="fr-FR" dirty="0" err="1" smtClean="0"/>
              <a:t>Andalus</a:t>
            </a:r>
            <a:r>
              <a:rPr lang="fr-FR" dirty="0" smtClean="0"/>
              <a:t>, a </a:t>
            </a:r>
            <a:r>
              <a:rPr lang="fr-FR" dirty="0" err="1" smtClean="0"/>
              <a:t>saber</a:t>
            </a:r>
            <a:r>
              <a:rPr lang="fr-FR" dirty="0" smtClean="0"/>
              <a:t> : </a:t>
            </a:r>
            <a:r>
              <a:rPr lang="fr-FR" dirty="0" err="1" smtClean="0"/>
              <a:t>treinta</a:t>
            </a:r>
            <a:r>
              <a:rPr lang="fr-FR" dirty="0" smtClean="0"/>
              <a:t> </a:t>
            </a:r>
            <a:r>
              <a:rPr lang="fr-FR" dirty="0" err="1" smtClean="0"/>
              <a:t>carretas</a:t>
            </a:r>
            <a:r>
              <a:rPr lang="fr-FR" dirty="0" smtClean="0"/>
              <a:t> </a:t>
            </a:r>
            <a:r>
              <a:rPr lang="fr-FR" dirty="0" err="1" smtClean="0"/>
              <a:t>cargadas</a:t>
            </a:r>
            <a:r>
              <a:rPr lang="fr-FR" dirty="0" smtClean="0"/>
              <a:t> de </a:t>
            </a:r>
            <a:r>
              <a:rPr lang="fr-FR" dirty="0" err="1" smtClean="0"/>
              <a:t>oro</a:t>
            </a:r>
            <a:r>
              <a:rPr lang="fr-FR" dirty="0" smtClean="0"/>
              <a:t>, </a:t>
            </a:r>
            <a:r>
              <a:rPr lang="fr-FR" dirty="0" err="1" smtClean="0"/>
              <a:t>plato</a:t>
            </a:r>
            <a:r>
              <a:rPr lang="fr-FR" dirty="0" smtClean="0"/>
              <a:t>, </a:t>
            </a:r>
            <a:r>
              <a:rPr lang="fr-FR" dirty="0" err="1" smtClean="0"/>
              <a:t>objetos</a:t>
            </a:r>
            <a:r>
              <a:rPr lang="fr-FR" dirty="0" smtClean="0"/>
              <a:t> </a:t>
            </a:r>
            <a:r>
              <a:rPr lang="fr-FR" dirty="0" err="1" smtClean="0"/>
              <a:t>precisos</a:t>
            </a:r>
            <a:r>
              <a:rPr lang="fr-FR" dirty="0" smtClean="0"/>
              <a:t> de </a:t>
            </a:r>
            <a:r>
              <a:rPr lang="fr-FR" dirty="0" err="1" smtClean="0"/>
              <a:t>rubies</a:t>
            </a:r>
            <a:r>
              <a:rPr lang="fr-FR" dirty="0" smtClean="0"/>
              <a:t>, perlas y </a:t>
            </a:r>
            <a:r>
              <a:rPr lang="fr-FR" dirty="0" err="1" smtClean="0"/>
              <a:t>topacios</a:t>
            </a:r>
            <a:r>
              <a:rPr lang="fr-FR" dirty="0" smtClean="0"/>
              <a:t>, </a:t>
            </a:r>
            <a:r>
              <a:rPr lang="fr-FR" dirty="0" err="1" smtClean="0"/>
              <a:t>tesoros</a:t>
            </a:r>
            <a:r>
              <a:rPr lang="fr-FR" dirty="0" smtClean="0"/>
              <a:t> inestimables en </a:t>
            </a:r>
            <a:r>
              <a:rPr lang="fr-FR" dirty="0" err="1" smtClean="0"/>
              <a:t>ropa</a:t>
            </a:r>
            <a:r>
              <a:rPr lang="fr-FR" dirty="0" smtClean="0"/>
              <a:t> y </a:t>
            </a:r>
            <a:r>
              <a:rPr lang="fr-FR" dirty="0" err="1" smtClean="0"/>
              <a:t>cien</a:t>
            </a:r>
            <a:r>
              <a:rPr lang="fr-FR" dirty="0" smtClean="0"/>
              <a:t> mil </a:t>
            </a:r>
            <a:r>
              <a:rPr lang="fr-FR" dirty="0" err="1" smtClean="0"/>
              <a:t>prisioneros</a:t>
            </a:r>
            <a:r>
              <a:rPr lang="fr-FR" dirty="0" smtClean="0"/>
              <a:t> » (Ibn Al-</a:t>
            </a:r>
            <a:r>
              <a:rPr lang="fr-FR" dirty="0" err="1" smtClean="0"/>
              <a:t>Kardabus</a:t>
            </a:r>
            <a:r>
              <a:rPr lang="fr-FR" dirty="0" smtClean="0"/>
              <a:t>, </a:t>
            </a:r>
            <a:r>
              <a:rPr lang="fr-FR" i="1" dirty="0" smtClean="0"/>
              <a:t>Historia de Al </a:t>
            </a:r>
            <a:r>
              <a:rPr lang="fr-FR" i="1" dirty="0" err="1" smtClean="0"/>
              <a:t>Andalus</a:t>
            </a:r>
            <a:r>
              <a:rPr lang="fr-FR" dirty="0" smtClean="0"/>
              <a:t>)</a:t>
            </a:r>
            <a:endParaRPr lang="fr-FR" dirty="0"/>
          </a:p>
        </p:txBody>
      </p:sp>
    </p:spTree>
    <p:extLst>
      <p:ext uri="{BB962C8B-B14F-4D97-AF65-F5344CB8AC3E}">
        <p14:creationId xmlns:p14="http://schemas.microsoft.com/office/powerpoint/2010/main" val="290887737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0507" y="876202"/>
            <a:ext cx="8761413" cy="728480"/>
          </a:xfrm>
        </p:spPr>
        <p:txBody>
          <a:bodyPr/>
          <a:lstStyle/>
          <a:p>
            <a:r>
              <a:rPr lang="fr-FR" dirty="0" smtClean="0"/>
              <a:t>Chapitre 2 : Les produits : nature et production</a:t>
            </a:r>
            <a:endParaRPr lang="fr-FR" dirty="0"/>
          </a:p>
        </p:txBody>
      </p:sp>
      <p:sp>
        <p:nvSpPr>
          <p:cNvPr id="3" name="Espace réservé du contenu 2"/>
          <p:cNvSpPr>
            <a:spLocks noGrp="1"/>
          </p:cNvSpPr>
          <p:nvPr>
            <p:ph idx="1"/>
          </p:nvPr>
        </p:nvSpPr>
        <p:spPr>
          <a:xfrm>
            <a:off x="1154954" y="2603499"/>
            <a:ext cx="8761413" cy="3348727"/>
          </a:xfrm>
        </p:spPr>
        <p:txBody>
          <a:bodyPr>
            <a:normAutofit lnSpcReduction="10000"/>
          </a:bodyPr>
          <a:lstStyle/>
          <a:p>
            <a:pPr>
              <a:buFont typeface="+mj-lt"/>
              <a:buAutoNum type="arabicPeriod"/>
            </a:pPr>
            <a:r>
              <a:rPr lang="fr-FR" dirty="0" smtClean="0"/>
              <a:t>Les sources</a:t>
            </a:r>
          </a:p>
          <a:p>
            <a:r>
              <a:rPr lang="fr-FR" dirty="0" smtClean="0"/>
              <a:t>Récits de voyageurs et géographes, </a:t>
            </a:r>
            <a:r>
              <a:rPr lang="fr-FR" dirty="0" err="1" smtClean="0"/>
              <a:t>vita</a:t>
            </a:r>
            <a:r>
              <a:rPr lang="fr-FR" dirty="0" smtClean="0"/>
              <a:t> et chroniques religieuses, chansons de gestes, recueil de </a:t>
            </a:r>
            <a:r>
              <a:rPr lang="fr-FR" dirty="0" err="1" smtClean="0"/>
              <a:t>hisba</a:t>
            </a:r>
            <a:endParaRPr lang="fr-FR" dirty="0" smtClean="0"/>
          </a:p>
          <a:p>
            <a:pPr>
              <a:buFont typeface="+mj-lt"/>
              <a:buAutoNum type="arabicPeriod"/>
            </a:pPr>
            <a:r>
              <a:rPr lang="fr-FR" dirty="0" smtClean="0"/>
              <a:t>Les tissus</a:t>
            </a:r>
          </a:p>
          <a:p>
            <a:r>
              <a:rPr lang="fr-FR" dirty="0" smtClean="0"/>
              <a:t>Soie introduite à la suite de la conquête</a:t>
            </a:r>
          </a:p>
          <a:p>
            <a:r>
              <a:rPr lang="fr-FR" dirty="0" smtClean="0"/>
              <a:t>Contrôle des ateliers de tissages par la Cour califale</a:t>
            </a:r>
          </a:p>
          <a:p>
            <a:r>
              <a:rPr lang="fr-FR" dirty="0" smtClean="0"/>
              <a:t>Exportée vers « tous les pays »</a:t>
            </a:r>
          </a:p>
          <a:p>
            <a:r>
              <a:rPr lang="fr-FR" dirty="0"/>
              <a:t>Importance de la soie (dictionnaire d’Ibn Sida de Murcie)</a:t>
            </a:r>
          </a:p>
          <a:p>
            <a:r>
              <a:rPr lang="fr-FR" dirty="0" smtClean="0"/>
              <a:t>Valeur de luxe &gt;&lt; luxe ridicule dans les sources latines</a:t>
            </a:r>
          </a:p>
          <a:p>
            <a:endParaRPr lang="fr-FR" dirty="0" smtClean="0"/>
          </a:p>
        </p:txBody>
      </p:sp>
    </p:spTree>
    <p:extLst>
      <p:ext uri="{BB962C8B-B14F-4D97-AF65-F5344CB8AC3E}">
        <p14:creationId xmlns:p14="http://schemas.microsoft.com/office/powerpoint/2010/main" val="23100002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Chapitre 2 : Les produits : nature et production</a:t>
            </a:r>
          </a:p>
        </p:txBody>
      </p:sp>
      <p:sp>
        <p:nvSpPr>
          <p:cNvPr id="3" name="Espace réservé du contenu 2"/>
          <p:cNvSpPr>
            <a:spLocks noGrp="1"/>
          </p:cNvSpPr>
          <p:nvPr>
            <p:ph idx="1"/>
          </p:nvPr>
        </p:nvSpPr>
        <p:spPr/>
        <p:txBody>
          <a:bodyPr/>
          <a:lstStyle/>
          <a:p>
            <a:pPr marL="0" indent="0" algn="just">
              <a:buNone/>
            </a:pPr>
            <a:r>
              <a:rPr lang="fr-FR" dirty="0" smtClean="0"/>
              <a:t>« …et cum </a:t>
            </a:r>
            <a:r>
              <a:rPr lang="fr-FR" dirty="0" err="1" smtClean="0"/>
              <a:t>cognovisset</a:t>
            </a:r>
            <a:r>
              <a:rPr lang="fr-FR" dirty="0" smtClean="0"/>
              <a:t> </a:t>
            </a:r>
            <a:r>
              <a:rPr lang="fr-FR" dirty="0" err="1" smtClean="0"/>
              <a:t>fideles</a:t>
            </a:r>
            <a:r>
              <a:rPr lang="fr-FR" dirty="0" smtClean="0"/>
              <a:t> </a:t>
            </a:r>
            <a:r>
              <a:rPr lang="fr-FR" dirty="0" err="1" smtClean="0"/>
              <a:t>suos</a:t>
            </a:r>
            <a:r>
              <a:rPr lang="fr-FR" dirty="0" smtClean="0"/>
              <a:t>, </a:t>
            </a:r>
            <a:r>
              <a:rPr lang="fr-FR" dirty="0" err="1" smtClean="0"/>
              <a:t>episcopos</a:t>
            </a:r>
            <a:r>
              <a:rPr lang="fr-FR" dirty="0" smtClean="0"/>
              <a:t>, </a:t>
            </a:r>
            <a:r>
              <a:rPr lang="fr-FR" dirty="0" err="1" smtClean="0"/>
              <a:t>abbates</a:t>
            </a:r>
            <a:r>
              <a:rPr lang="fr-FR" dirty="0"/>
              <a:t> </a:t>
            </a:r>
            <a:r>
              <a:rPr lang="fr-FR" dirty="0" smtClean="0"/>
              <a:t>et comites, qui cum ipso </a:t>
            </a:r>
            <a:r>
              <a:rPr lang="fr-FR" dirty="0" err="1" smtClean="0"/>
              <a:t>ibi</a:t>
            </a:r>
            <a:r>
              <a:rPr lang="fr-FR" dirty="0" smtClean="0"/>
              <a:t> </a:t>
            </a:r>
            <a:r>
              <a:rPr lang="fr-FR" dirty="0" err="1" smtClean="0"/>
              <a:t>aderant</a:t>
            </a:r>
            <a:r>
              <a:rPr lang="fr-FR" dirty="0" smtClean="0"/>
              <a:t>, et </a:t>
            </a:r>
            <a:r>
              <a:rPr lang="fr-FR" dirty="0" err="1" smtClean="0"/>
              <a:t>reliquum</a:t>
            </a:r>
            <a:r>
              <a:rPr lang="fr-FR" dirty="0" smtClean="0"/>
              <a:t> </a:t>
            </a:r>
            <a:r>
              <a:rPr lang="fr-FR" dirty="0" err="1" smtClean="0"/>
              <a:t>populum</a:t>
            </a:r>
            <a:r>
              <a:rPr lang="fr-FR" dirty="0" smtClean="0"/>
              <a:t> </a:t>
            </a:r>
            <a:r>
              <a:rPr lang="fr-FR" dirty="0" err="1" smtClean="0"/>
              <a:t>fidelem</a:t>
            </a:r>
            <a:r>
              <a:rPr lang="fr-FR" dirty="0" smtClean="0"/>
              <a:t>, qui cum </a:t>
            </a:r>
            <a:r>
              <a:rPr lang="fr-FR" dirty="0" err="1" smtClean="0"/>
              <a:t>Pippino</a:t>
            </a:r>
            <a:r>
              <a:rPr lang="fr-FR" dirty="0" smtClean="0"/>
              <a:t> in ipso </a:t>
            </a:r>
            <a:r>
              <a:rPr lang="fr-FR" dirty="0" err="1" smtClean="0"/>
              <a:t>consilio</a:t>
            </a:r>
            <a:r>
              <a:rPr lang="fr-FR" dirty="0" smtClean="0"/>
              <a:t> </a:t>
            </a:r>
            <a:r>
              <a:rPr lang="fr-FR" dirty="0" err="1" smtClean="0"/>
              <a:t>pessimo</a:t>
            </a:r>
            <a:r>
              <a:rPr lang="fr-FR" dirty="0" smtClean="0"/>
              <a:t> non </a:t>
            </a:r>
            <a:r>
              <a:rPr lang="fr-FR" dirty="0" err="1" smtClean="0"/>
              <a:t>erant</a:t>
            </a:r>
            <a:r>
              <a:rPr lang="fr-FR" dirty="0" smtClean="0"/>
              <a:t>, </a:t>
            </a:r>
            <a:r>
              <a:rPr lang="fr-FR" dirty="0" err="1" smtClean="0"/>
              <a:t>eos</a:t>
            </a:r>
            <a:r>
              <a:rPr lang="fr-FR" dirty="0" smtClean="0"/>
              <a:t> </a:t>
            </a:r>
            <a:r>
              <a:rPr lang="fr-FR" dirty="0" err="1" smtClean="0"/>
              <a:t>multipliciter</a:t>
            </a:r>
            <a:r>
              <a:rPr lang="fr-FR" dirty="0" smtClean="0"/>
              <a:t> </a:t>
            </a:r>
            <a:r>
              <a:rPr lang="fr-FR" dirty="0" err="1" smtClean="0"/>
              <a:t>honoravit</a:t>
            </a:r>
            <a:r>
              <a:rPr lang="fr-FR" dirty="0" smtClean="0"/>
              <a:t> in auro et </a:t>
            </a:r>
            <a:r>
              <a:rPr lang="fr-FR" dirty="0" err="1" smtClean="0"/>
              <a:t>argento</a:t>
            </a:r>
            <a:r>
              <a:rPr lang="fr-FR" dirty="0" smtClean="0"/>
              <a:t> et </a:t>
            </a:r>
            <a:r>
              <a:rPr lang="fr-FR" dirty="0" err="1" smtClean="0"/>
              <a:t>sirico</a:t>
            </a:r>
            <a:r>
              <a:rPr lang="fr-FR" dirty="0" smtClean="0"/>
              <a:t> et </a:t>
            </a:r>
            <a:r>
              <a:rPr lang="fr-FR" dirty="0" err="1" smtClean="0"/>
              <a:t>donis</a:t>
            </a:r>
            <a:r>
              <a:rPr lang="fr-FR" dirty="0" smtClean="0"/>
              <a:t> </a:t>
            </a:r>
            <a:r>
              <a:rPr lang="fr-FR" dirty="0" err="1" smtClean="0"/>
              <a:t>plurimis</a:t>
            </a:r>
            <a:r>
              <a:rPr lang="fr-FR" dirty="0" smtClean="0"/>
              <a:t>. » (</a:t>
            </a:r>
            <a:r>
              <a:rPr lang="fr-FR" i="1" dirty="0" smtClean="0"/>
              <a:t>Annales </a:t>
            </a:r>
            <a:r>
              <a:rPr lang="fr-FR" i="1" dirty="0" err="1" smtClean="0"/>
              <a:t>Laureshamenses</a:t>
            </a:r>
            <a:r>
              <a:rPr lang="fr-FR" dirty="0" smtClean="0"/>
              <a:t>)</a:t>
            </a:r>
          </a:p>
          <a:p>
            <a:pPr marL="0" indent="0" algn="just">
              <a:buNone/>
            </a:pPr>
            <a:r>
              <a:rPr lang="fr-FR" dirty="0" smtClean="0"/>
              <a:t>« drapeaux de soie d’</a:t>
            </a:r>
            <a:r>
              <a:rPr lang="fr-FR" dirty="0" err="1" smtClean="0"/>
              <a:t>Alméria</a:t>
            </a:r>
            <a:r>
              <a:rPr lang="fr-FR" dirty="0" smtClean="0"/>
              <a:t> parmi les armées prêtes au combat » « la belle dame Aude, habillée de soie d’</a:t>
            </a:r>
            <a:r>
              <a:rPr lang="fr-FR" dirty="0" err="1" smtClean="0"/>
              <a:t>Almérie</a:t>
            </a:r>
            <a:r>
              <a:rPr lang="fr-FR" dirty="0" smtClean="0"/>
              <a:t> » (</a:t>
            </a:r>
            <a:r>
              <a:rPr lang="fr-FR" i="1" dirty="0" smtClean="0"/>
              <a:t>Chanson de </a:t>
            </a:r>
            <a:r>
              <a:rPr lang="fr-FR" i="1" dirty="0" err="1" smtClean="0"/>
              <a:t>Girart</a:t>
            </a:r>
            <a:r>
              <a:rPr lang="fr-FR" i="1" dirty="0" smtClean="0"/>
              <a:t> de Vienne</a:t>
            </a:r>
            <a:r>
              <a:rPr lang="fr-FR" dirty="0" smtClean="0"/>
              <a:t>)</a:t>
            </a:r>
          </a:p>
          <a:p>
            <a:pPr marL="0" indent="0" algn="just">
              <a:buNone/>
            </a:pPr>
            <a:r>
              <a:rPr lang="fr-FR" dirty="0" smtClean="0"/>
              <a:t>« Prohibe </a:t>
            </a:r>
            <a:r>
              <a:rPr lang="fr-FR" dirty="0" err="1" smtClean="0"/>
              <a:t>eos</a:t>
            </a:r>
            <a:r>
              <a:rPr lang="fr-FR" dirty="0" smtClean="0"/>
              <a:t> auro </a:t>
            </a:r>
            <a:r>
              <a:rPr lang="fr-FR" dirty="0" err="1" smtClean="0"/>
              <a:t>vel</a:t>
            </a:r>
            <a:r>
              <a:rPr lang="fr-FR" dirty="0" smtClean="0"/>
              <a:t> </a:t>
            </a:r>
            <a:r>
              <a:rPr lang="fr-FR" dirty="0" err="1" smtClean="0"/>
              <a:t>siricis</a:t>
            </a:r>
            <a:r>
              <a:rPr lang="fr-FR" dirty="0" smtClean="0"/>
              <a:t> </a:t>
            </a:r>
            <a:r>
              <a:rPr lang="fr-FR" dirty="0" err="1" smtClean="0"/>
              <a:t>uti</a:t>
            </a:r>
            <a:r>
              <a:rPr lang="fr-FR" dirty="0" smtClean="0"/>
              <a:t> </a:t>
            </a:r>
            <a:r>
              <a:rPr lang="fr-FR" dirty="0" err="1" smtClean="0"/>
              <a:t>vestmentis</a:t>
            </a:r>
            <a:r>
              <a:rPr lang="fr-FR" dirty="0" smtClean="0"/>
              <a:t> in </a:t>
            </a:r>
            <a:r>
              <a:rPr lang="fr-FR" dirty="0" err="1" smtClean="0"/>
              <a:t>conspectu</a:t>
            </a:r>
            <a:r>
              <a:rPr lang="fr-FR" dirty="0" smtClean="0"/>
              <a:t> </a:t>
            </a:r>
            <a:r>
              <a:rPr lang="fr-FR" dirty="0" err="1" smtClean="0"/>
              <a:t>domni</a:t>
            </a:r>
            <a:r>
              <a:rPr lang="fr-FR" dirty="0" smtClean="0"/>
              <a:t> </a:t>
            </a:r>
            <a:r>
              <a:rPr lang="fr-FR" dirty="0" err="1" smtClean="0"/>
              <a:t>regis</a:t>
            </a:r>
            <a:r>
              <a:rPr lang="fr-FR" dirty="0" smtClean="0"/>
              <a:t> ; </a:t>
            </a:r>
            <a:r>
              <a:rPr lang="fr-FR" dirty="0" err="1" smtClean="0"/>
              <a:t>sed</a:t>
            </a:r>
            <a:r>
              <a:rPr lang="fr-FR" dirty="0" smtClean="0"/>
              <a:t> </a:t>
            </a:r>
            <a:r>
              <a:rPr lang="fr-FR" dirty="0" err="1" smtClean="0"/>
              <a:t>humili</a:t>
            </a:r>
            <a:r>
              <a:rPr lang="fr-FR" dirty="0" smtClean="0"/>
              <a:t> </a:t>
            </a:r>
            <a:r>
              <a:rPr lang="fr-FR" dirty="0" err="1" smtClean="0"/>
              <a:t>habitu</a:t>
            </a:r>
            <a:r>
              <a:rPr lang="fr-FR" dirty="0" smtClean="0"/>
              <a:t> </a:t>
            </a:r>
            <a:r>
              <a:rPr lang="fr-FR" dirty="0" err="1" smtClean="0"/>
              <a:t>incedant</a:t>
            </a:r>
            <a:r>
              <a:rPr lang="fr-FR" dirty="0" smtClean="0"/>
              <a:t> </a:t>
            </a:r>
            <a:r>
              <a:rPr lang="fr-FR" dirty="0" err="1" smtClean="0"/>
              <a:t>secundum</a:t>
            </a:r>
            <a:r>
              <a:rPr lang="fr-FR" dirty="0" smtClean="0"/>
              <a:t> </a:t>
            </a:r>
            <a:r>
              <a:rPr lang="fr-FR" dirty="0" err="1" smtClean="0"/>
              <a:t>consuetudinem</a:t>
            </a:r>
            <a:r>
              <a:rPr lang="fr-FR" dirty="0" smtClean="0"/>
              <a:t> </a:t>
            </a:r>
            <a:r>
              <a:rPr lang="fr-FR" dirty="0" err="1" smtClean="0"/>
              <a:t>servorum</a:t>
            </a:r>
            <a:r>
              <a:rPr lang="fr-FR" dirty="0" smtClean="0"/>
              <a:t> Dei » (</a:t>
            </a:r>
            <a:r>
              <a:rPr lang="fr-FR" i="1" dirty="0" err="1" smtClean="0"/>
              <a:t>Espistolae</a:t>
            </a:r>
            <a:r>
              <a:rPr lang="fr-FR" i="1" dirty="0" smtClean="0"/>
              <a:t> </a:t>
            </a:r>
            <a:r>
              <a:rPr lang="fr-FR" i="1" dirty="0" err="1" smtClean="0"/>
              <a:t>Karolini</a:t>
            </a:r>
            <a:r>
              <a:rPr lang="fr-FR" i="1" dirty="0" smtClean="0"/>
              <a:t> </a:t>
            </a:r>
            <a:r>
              <a:rPr lang="fr-FR" i="1" dirty="0" err="1" smtClean="0"/>
              <a:t>aevi</a:t>
            </a:r>
            <a:r>
              <a:rPr lang="fr-FR" dirty="0" smtClean="0"/>
              <a:t>).</a:t>
            </a:r>
            <a:endParaRPr lang="fr-FR" dirty="0"/>
          </a:p>
          <a:p>
            <a:pPr marL="0" indent="0">
              <a:buNone/>
            </a:pPr>
            <a:endParaRPr lang="fr-FR" dirty="0" smtClean="0"/>
          </a:p>
          <a:p>
            <a:pPr marL="0" indent="0">
              <a:buNone/>
            </a:pPr>
            <a:endParaRPr lang="fr-FR" dirty="0"/>
          </a:p>
        </p:txBody>
      </p:sp>
    </p:spTree>
    <p:extLst>
      <p:ext uri="{BB962C8B-B14F-4D97-AF65-F5344CB8AC3E}">
        <p14:creationId xmlns:p14="http://schemas.microsoft.com/office/powerpoint/2010/main" val="214516611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Chapitre 2 : Les produits : nature et production</a:t>
            </a:r>
          </a:p>
        </p:txBody>
      </p:sp>
      <p:sp>
        <p:nvSpPr>
          <p:cNvPr id="3" name="Espace réservé du contenu 2"/>
          <p:cNvSpPr>
            <a:spLocks noGrp="1"/>
          </p:cNvSpPr>
          <p:nvPr>
            <p:ph idx="1"/>
          </p:nvPr>
        </p:nvSpPr>
        <p:spPr/>
        <p:txBody>
          <a:bodyPr>
            <a:normAutofit fontScale="92500" lnSpcReduction="20000"/>
          </a:bodyPr>
          <a:lstStyle/>
          <a:p>
            <a:pPr>
              <a:buFont typeface="+mj-lt"/>
              <a:buAutoNum type="arabicPeriod" startAt="2"/>
            </a:pPr>
            <a:r>
              <a:rPr lang="fr-FR" dirty="0" smtClean="0"/>
              <a:t>L’or et autres métaux</a:t>
            </a:r>
            <a:endParaRPr lang="fr-FR" dirty="0"/>
          </a:p>
          <a:p>
            <a:r>
              <a:rPr lang="fr-FR" dirty="0"/>
              <a:t>Dans le monde arabo-musulman, conserve une valeur commerciale</a:t>
            </a:r>
          </a:p>
          <a:p>
            <a:r>
              <a:rPr lang="fr-FR" dirty="0"/>
              <a:t>Dans les territoires francs, refonte, ornementation ou thésaurisation</a:t>
            </a:r>
          </a:p>
          <a:p>
            <a:r>
              <a:rPr lang="fr-FR" dirty="0"/>
              <a:t>« Je ne renoncerai pas à </a:t>
            </a:r>
            <a:r>
              <a:rPr lang="fr-FR" dirty="0" smtClean="0"/>
              <a:t>ce comté </a:t>
            </a:r>
            <a:r>
              <a:rPr lang="fr-FR" dirty="0"/>
              <a:t>pour tout l’or d’Espagne » (Raoul de Cambrai</a:t>
            </a:r>
            <a:r>
              <a:rPr lang="fr-FR" dirty="0" smtClean="0"/>
              <a:t>)</a:t>
            </a:r>
            <a:endParaRPr lang="fr-FR" dirty="0"/>
          </a:p>
          <a:p>
            <a:r>
              <a:rPr lang="fr-FR" dirty="0" smtClean="0"/>
              <a:t>Mines de plomb, mercure, argent, fer, ocre, pierres semi-précieuses «</a:t>
            </a:r>
            <a:r>
              <a:rPr lang="fr-FR" dirty="0"/>
              <a:t> exportés vers tous les pays »</a:t>
            </a:r>
          </a:p>
          <a:p>
            <a:pPr>
              <a:buFont typeface="+mj-lt"/>
              <a:buAutoNum type="arabicPeriod" startAt="4"/>
            </a:pPr>
            <a:r>
              <a:rPr lang="fr-FR" dirty="0" smtClean="0"/>
              <a:t>Le cuir</a:t>
            </a:r>
          </a:p>
          <a:p>
            <a:r>
              <a:rPr lang="fr-FR" dirty="0" smtClean="0"/>
              <a:t>« Cuir de Cordoue »</a:t>
            </a:r>
          </a:p>
          <a:p>
            <a:r>
              <a:rPr lang="fr-FR" dirty="0" smtClean="0"/>
              <a:t>Peu de mention dans les sources arabes</a:t>
            </a:r>
          </a:p>
          <a:p>
            <a:r>
              <a:rPr lang="fr-FR" dirty="0" smtClean="0"/>
              <a:t>Spécificité de la technique du cuir repoussé</a:t>
            </a:r>
          </a:p>
          <a:p>
            <a:endParaRPr lang="fr-FR" dirty="0"/>
          </a:p>
          <a:p>
            <a:endParaRPr lang="fr-FR" dirty="0" smtClean="0"/>
          </a:p>
        </p:txBody>
      </p:sp>
    </p:spTree>
    <p:extLst>
      <p:ext uri="{BB962C8B-B14F-4D97-AF65-F5344CB8AC3E}">
        <p14:creationId xmlns:p14="http://schemas.microsoft.com/office/powerpoint/2010/main" val="145399280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Chapitre 2 : Les produits : nature et production</a:t>
            </a:r>
          </a:p>
        </p:txBody>
      </p:sp>
      <p:sp>
        <p:nvSpPr>
          <p:cNvPr id="3" name="Espace réservé du contenu 2"/>
          <p:cNvSpPr>
            <a:spLocks noGrp="1"/>
          </p:cNvSpPr>
          <p:nvPr>
            <p:ph idx="1"/>
          </p:nvPr>
        </p:nvSpPr>
        <p:spPr>
          <a:xfrm>
            <a:off x="1154954" y="2557318"/>
            <a:ext cx="8761413" cy="3416300"/>
          </a:xfrm>
        </p:spPr>
        <p:txBody>
          <a:bodyPr/>
          <a:lstStyle/>
          <a:p>
            <a:pPr marL="0" indent="0" algn="just">
              <a:buNone/>
            </a:pPr>
            <a:r>
              <a:rPr lang="fr-FR" dirty="0" smtClean="0"/>
              <a:t>« …ad </a:t>
            </a:r>
            <a:r>
              <a:rPr lang="fr-FR" dirty="0" err="1" smtClean="0"/>
              <a:t>Cordebisos</a:t>
            </a:r>
            <a:r>
              <a:rPr lang="fr-FR" dirty="0" smtClean="0"/>
              <a:t> 40 </a:t>
            </a:r>
            <a:r>
              <a:rPr lang="fr-FR" dirty="0" err="1" smtClean="0"/>
              <a:t>comparandum</a:t>
            </a:r>
            <a:r>
              <a:rPr lang="fr-FR" dirty="0" smtClean="0"/>
              <a:t> </a:t>
            </a:r>
            <a:r>
              <a:rPr lang="fr-FR" dirty="0" err="1" smtClean="0"/>
              <a:t>libras</a:t>
            </a:r>
            <a:r>
              <a:rPr lang="fr-FR" dirty="0" smtClean="0"/>
              <a:t> » (</a:t>
            </a:r>
            <a:r>
              <a:rPr lang="fr-FR" i="1" dirty="0" err="1" smtClean="0"/>
              <a:t>Gesta</a:t>
            </a:r>
            <a:r>
              <a:rPr lang="fr-FR" i="1" dirty="0" smtClean="0"/>
              <a:t> </a:t>
            </a:r>
            <a:r>
              <a:rPr lang="fr-FR" i="1" dirty="0" err="1" smtClean="0"/>
              <a:t>Abbatum</a:t>
            </a:r>
            <a:r>
              <a:rPr lang="fr-FR" i="1" dirty="0" smtClean="0"/>
              <a:t> </a:t>
            </a:r>
            <a:r>
              <a:rPr lang="fr-FR" i="1" dirty="0" err="1" smtClean="0"/>
              <a:t>Fontanellesium</a:t>
            </a:r>
            <a:r>
              <a:rPr lang="fr-FR" dirty="0" smtClean="0"/>
              <a:t>)</a:t>
            </a:r>
          </a:p>
          <a:p>
            <a:pPr marL="0" indent="0">
              <a:buNone/>
            </a:pPr>
            <a:endParaRPr lang="fr-FR" dirty="0" smtClean="0"/>
          </a:p>
          <a:p>
            <a:pPr marL="0" indent="0" algn="just">
              <a:buNone/>
            </a:pPr>
            <a:r>
              <a:rPr lang="fr-FR" dirty="0" smtClean="0"/>
              <a:t>« </a:t>
            </a:r>
            <a:r>
              <a:rPr lang="fr-FR" dirty="0" err="1" smtClean="0"/>
              <a:t>Alutarii</a:t>
            </a:r>
            <a:r>
              <a:rPr lang="fr-FR" dirty="0" smtClean="0"/>
              <a:t> </a:t>
            </a:r>
            <a:r>
              <a:rPr lang="fr-FR" dirty="0" err="1" smtClean="0"/>
              <a:t>dicuntur</a:t>
            </a:r>
            <a:r>
              <a:rPr lang="fr-FR" dirty="0" smtClean="0"/>
              <a:t> hi qui </a:t>
            </a:r>
            <a:r>
              <a:rPr lang="fr-FR" dirty="0" err="1" smtClean="0"/>
              <a:t>operantur</a:t>
            </a:r>
            <a:r>
              <a:rPr lang="fr-FR" dirty="0" smtClean="0"/>
              <a:t> in </a:t>
            </a:r>
            <a:r>
              <a:rPr lang="fr-FR" dirty="0" err="1" smtClean="0"/>
              <a:t>aluta</a:t>
            </a:r>
            <a:r>
              <a:rPr lang="fr-FR" dirty="0" smtClean="0"/>
              <a:t>, quod g. </a:t>
            </a:r>
            <a:r>
              <a:rPr lang="fr-FR" dirty="0" err="1" smtClean="0"/>
              <a:t>dicitur</a:t>
            </a:r>
            <a:r>
              <a:rPr lang="fr-FR" dirty="0" smtClean="0"/>
              <a:t> </a:t>
            </a:r>
            <a:r>
              <a:rPr lang="fr-FR" dirty="0" err="1" smtClean="0"/>
              <a:t>cordevan</a:t>
            </a:r>
            <a:r>
              <a:rPr lang="fr-FR" dirty="0" smtClean="0"/>
              <a:t>, </a:t>
            </a:r>
            <a:r>
              <a:rPr lang="fr-FR" dirty="0" err="1" smtClean="0"/>
              <a:t>alio</a:t>
            </a:r>
            <a:r>
              <a:rPr lang="fr-FR" dirty="0" smtClean="0"/>
              <a:t> modo </a:t>
            </a:r>
            <a:r>
              <a:rPr lang="fr-FR" dirty="0" err="1" smtClean="0"/>
              <a:t>cordubanum</a:t>
            </a:r>
            <a:r>
              <a:rPr lang="fr-FR" dirty="0" smtClean="0"/>
              <a:t>, a </a:t>
            </a:r>
            <a:r>
              <a:rPr lang="fr-FR" dirty="0" err="1" smtClean="0"/>
              <a:t>Corduba</a:t>
            </a:r>
            <a:r>
              <a:rPr lang="fr-FR" dirty="0" smtClean="0"/>
              <a:t>, </a:t>
            </a:r>
            <a:r>
              <a:rPr lang="fr-FR" dirty="0" err="1" smtClean="0"/>
              <a:t>civitate</a:t>
            </a:r>
            <a:r>
              <a:rPr lang="fr-FR" dirty="0" smtClean="0"/>
              <a:t> </a:t>
            </a:r>
            <a:r>
              <a:rPr lang="fr-FR" dirty="0" err="1" smtClean="0"/>
              <a:t>Hispaniae</a:t>
            </a:r>
            <a:r>
              <a:rPr lang="fr-FR" dirty="0" smtClean="0"/>
              <a:t>, </a:t>
            </a:r>
            <a:r>
              <a:rPr lang="fr-FR" dirty="0" err="1" smtClean="0"/>
              <a:t>ubi</a:t>
            </a:r>
            <a:r>
              <a:rPr lang="fr-FR" dirty="0" smtClean="0"/>
              <a:t> </a:t>
            </a:r>
            <a:r>
              <a:rPr lang="fr-FR" dirty="0" err="1" smtClean="0"/>
              <a:t>fiebat</a:t>
            </a:r>
            <a:r>
              <a:rPr lang="fr-FR" dirty="0" smtClean="0"/>
              <a:t> primo, et </a:t>
            </a:r>
            <a:r>
              <a:rPr lang="fr-FR" dirty="0" err="1" smtClean="0"/>
              <a:t>dicitur</a:t>
            </a:r>
            <a:r>
              <a:rPr lang="fr-FR" dirty="0" smtClean="0"/>
              <a:t> ab a quod est </a:t>
            </a:r>
            <a:r>
              <a:rPr lang="fr-FR" dirty="0" err="1" smtClean="0"/>
              <a:t>ine</a:t>
            </a:r>
            <a:r>
              <a:rPr lang="fr-FR" dirty="0" smtClean="0"/>
              <a:t> et </a:t>
            </a:r>
            <a:r>
              <a:rPr lang="fr-FR" dirty="0" err="1" smtClean="0"/>
              <a:t>lutum</a:t>
            </a:r>
            <a:r>
              <a:rPr lang="fr-FR" dirty="0" smtClean="0"/>
              <a:t> </a:t>
            </a:r>
            <a:r>
              <a:rPr lang="fr-FR" dirty="0" err="1" smtClean="0"/>
              <a:t>rubeum</a:t>
            </a:r>
            <a:r>
              <a:rPr lang="fr-FR" dirty="0" smtClean="0"/>
              <a:t>, quasi sine </a:t>
            </a:r>
            <a:r>
              <a:rPr lang="fr-FR" dirty="0" err="1" smtClean="0"/>
              <a:t>rubore</a:t>
            </a:r>
            <a:r>
              <a:rPr lang="fr-FR" dirty="0" smtClean="0"/>
              <a:t>. » (Jean de </a:t>
            </a:r>
            <a:r>
              <a:rPr lang="fr-FR" dirty="0" err="1" smtClean="0"/>
              <a:t>Garlande</a:t>
            </a:r>
            <a:r>
              <a:rPr lang="fr-FR" dirty="0" smtClean="0"/>
              <a:t>)</a:t>
            </a:r>
            <a:endParaRPr lang="fr-FR" dirty="0"/>
          </a:p>
        </p:txBody>
      </p:sp>
    </p:spTree>
    <p:extLst>
      <p:ext uri="{BB962C8B-B14F-4D97-AF65-F5344CB8AC3E}">
        <p14:creationId xmlns:p14="http://schemas.microsoft.com/office/powerpoint/2010/main" val="40145270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Chapitre 2 : Les produits : nature et production</a:t>
            </a:r>
          </a:p>
        </p:txBody>
      </p:sp>
      <p:sp>
        <p:nvSpPr>
          <p:cNvPr id="3" name="Espace réservé du contenu 2"/>
          <p:cNvSpPr>
            <a:spLocks noGrp="1"/>
          </p:cNvSpPr>
          <p:nvPr>
            <p:ph idx="1"/>
          </p:nvPr>
        </p:nvSpPr>
        <p:spPr/>
        <p:txBody>
          <a:bodyPr>
            <a:normAutofit fontScale="92500" lnSpcReduction="20000"/>
          </a:bodyPr>
          <a:lstStyle/>
          <a:p>
            <a:pPr>
              <a:buFont typeface="+mj-lt"/>
              <a:buAutoNum type="arabicPeriod" startAt="3"/>
            </a:pPr>
            <a:r>
              <a:rPr lang="fr-FR" dirty="0"/>
              <a:t>La </a:t>
            </a:r>
            <a:r>
              <a:rPr lang="fr-FR" dirty="0" smtClean="0"/>
              <a:t>céramique</a:t>
            </a:r>
          </a:p>
          <a:p>
            <a:r>
              <a:rPr lang="fr-FR" dirty="0" smtClean="0"/>
              <a:t>Connue essentiellement via les fouilles archéologiques</a:t>
            </a:r>
          </a:p>
          <a:p>
            <a:r>
              <a:rPr lang="fr-FR" dirty="0" smtClean="0"/>
              <a:t>Ibn </a:t>
            </a:r>
            <a:r>
              <a:rPr lang="fr-FR" dirty="0" err="1" smtClean="0"/>
              <a:t>Battuta</a:t>
            </a:r>
            <a:r>
              <a:rPr lang="fr-FR" dirty="0" smtClean="0"/>
              <a:t>, 14</a:t>
            </a:r>
            <a:r>
              <a:rPr lang="fr-FR" baseline="30000" dirty="0" smtClean="0"/>
              <a:t>e</a:t>
            </a:r>
            <a:r>
              <a:rPr lang="fr-FR" dirty="0" smtClean="0"/>
              <a:t> </a:t>
            </a:r>
            <a:endParaRPr lang="fr-FR" dirty="0"/>
          </a:p>
          <a:p>
            <a:pPr>
              <a:buFont typeface="+mj-lt"/>
              <a:buAutoNum type="arabicPeriod" startAt="4"/>
            </a:pPr>
            <a:r>
              <a:rPr lang="fr-FR" dirty="0"/>
              <a:t>Les </a:t>
            </a:r>
            <a:r>
              <a:rPr lang="fr-FR" dirty="0" smtClean="0"/>
              <a:t>reliques</a:t>
            </a:r>
          </a:p>
          <a:p>
            <a:r>
              <a:rPr lang="fr-FR" dirty="0" smtClean="0"/>
              <a:t>Valeur du côté « latin »</a:t>
            </a:r>
          </a:p>
          <a:p>
            <a:pPr marR="0" lvl="0" fontAlgn="auto">
              <a:lnSpc>
                <a:spcPct val="100000"/>
              </a:lnSpc>
              <a:buFont typeface="+mj-lt"/>
              <a:buAutoNum type="arabicPeriod" startAt="5"/>
              <a:tabLst/>
              <a:defRPr/>
            </a:pPr>
            <a:r>
              <a:rPr lang="fr-FR" dirty="0"/>
              <a:t>L’agriculture</a:t>
            </a:r>
          </a:p>
          <a:p>
            <a:r>
              <a:rPr lang="fr-FR" dirty="0"/>
              <a:t>Arabisation de l’agriculture, peu de trace d’exportation dans un 1er temps</a:t>
            </a:r>
          </a:p>
          <a:p>
            <a:r>
              <a:rPr lang="fr-FR" dirty="0"/>
              <a:t>Pharmacopée exportée « vers tous les pays »</a:t>
            </a:r>
          </a:p>
          <a:p>
            <a:pPr>
              <a:buFont typeface="+mj-lt"/>
              <a:buAutoNum type="arabicPeriod" startAt="6"/>
            </a:pPr>
            <a:r>
              <a:rPr lang="fr-FR" dirty="0"/>
              <a:t>Le papier</a:t>
            </a:r>
          </a:p>
          <a:p>
            <a:r>
              <a:rPr lang="fr-FR" dirty="0"/>
              <a:t>Exportation de la technique</a:t>
            </a:r>
          </a:p>
          <a:p>
            <a:endParaRPr lang="fr-FR" dirty="0"/>
          </a:p>
        </p:txBody>
      </p:sp>
    </p:spTree>
    <p:extLst>
      <p:ext uri="{BB962C8B-B14F-4D97-AF65-F5344CB8AC3E}">
        <p14:creationId xmlns:p14="http://schemas.microsoft.com/office/powerpoint/2010/main" val="111547789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 1"/>
          <p:cNvGraphicFramePr>
            <a:graphicFrameLocks noChangeAspect="1"/>
          </p:cNvGraphicFramePr>
          <p:nvPr>
            <p:extLst>
              <p:ext uri="{D42A27DB-BD31-4B8C-83A1-F6EECF244321}">
                <p14:modId xmlns:p14="http://schemas.microsoft.com/office/powerpoint/2010/main" val="4193583863"/>
              </p:ext>
            </p:extLst>
          </p:nvPr>
        </p:nvGraphicFramePr>
        <p:xfrm>
          <a:off x="331287" y="262310"/>
          <a:ext cx="7578157" cy="6433474"/>
        </p:xfrm>
        <a:graphic>
          <a:graphicData uri="http://schemas.openxmlformats.org/presentationml/2006/ole">
            <mc:AlternateContent xmlns:mc="http://schemas.openxmlformats.org/markup-compatibility/2006">
              <mc:Choice xmlns:v="urn:schemas-microsoft-com:vml" Requires="v">
                <p:oleObj spid="_x0000_s1026" name="Document" r:id="rId3" imgW="5854700" imgH="8661400" progId="Word.Document.12">
                  <p:embed/>
                </p:oleObj>
              </mc:Choice>
              <mc:Fallback>
                <p:oleObj name="Document" r:id="rId3" imgW="5854700" imgH="8661400" progId="Word.Document.12">
                  <p:embed/>
                  <p:pic>
                    <p:nvPicPr>
                      <p:cNvPr id="0" name=""/>
                      <p:cNvPicPr/>
                      <p:nvPr/>
                    </p:nvPicPr>
                    <p:blipFill>
                      <a:blip r:embed="rId4"/>
                      <a:stretch>
                        <a:fillRect/>
                      </a:stretch>
                    </p:blipFill>
                    <p:spPr>
                      <a:xfrm>
                        <a:off x="331287" y="262310"/>
                        <a:ext cx="7578157" cy="6433474"/>
                      </a:xfrm>
                      <a:prstGeom prst="rect">
                        <a:avLst/>
                      </a:prstGeom>
                    </p:spPr>
                  </p:pic>
                </p:oleObj>
              </mc:Fallback>
            </mc:AlternateContent>
          </a:graphicData>
        </a:graphic>
      </p:graphicFrame>
    </p:spTree>
    <p:extLst>
      <p:ext uri="{BB962C8B-B14F-4D97-AF65-F5344CB8AC3E}">
        <p14:creationId xmlns:p14="http://schemas.microsoft.com/office/powerpoint/2010/main" val="154408597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Chapitre 3 : Les réseaux de circulation</a:t>
            </a:r>
            <a:endParaRPr lang="fr-FR" dirty="0"/>
          </a:p>
        </p:txBody>
      </p:sp>
      <p:sp>
        <p:nvSpPr>
          <p:cNvPr id="3" name="Espace réservé du contenu 2"/>
          <p:cNvSpPr>
            <a:spLocks noGrp="1"/>
          </p:cNvSpPr>
          <p:nvPr>
            <p:ph idx="1"/>
          </p:nvPr>
        </p:nvSpPr>
        <p:spPr/>
        <p:txBody>
          <a:bodyPr>
            <a:normAutofit lnSpcReduction="10000"/>
          </a:bodyPr>
          <a:lstStyle/>
          <a:p>
            <a:pPr>
              <a:buFont typeface="+mj-lt"/>
              <a:buAutoNum type="arabicPeriod"/>
            </a:pPr>
            <a:r>
              <a:rPr lang="fr-FR" dirty="0" smtClean="0"/>
              <a:t>Sources</a:t>
            </a:r>
          </a:p>
          <a:p>
            <a:r>
              <a:rPr lang="fr-FR" dirty="0" smtClean="0"/>
              <a:t>Récits des voyageurs et géographes</a:t>
            </a:r>
          </a:p>
          <a:p>
            <a:pPr>
              <a:buFont typeface="+mj-lt"/>
              <a:buAutoNum type="arabicPeriod" startAt="2"/>
            </a:pPr>
            <a:r>
              <a:rPr lang="fr-FR" dirty="0" smtClean="0"/>
              <a:t>Les réseaux terrestres</a:t>
            </a:r>
            <a:endParaRPr lang="fr-FR" dirty="0"/>
          </a:p>
          <a:p>
            <a:r>
              <a:rPr lang="fr-FR" dirty="0" smtClean="0"/>
              <a:t>Dès l’époque romaine</a:t>
            </a:r>
          </a:p>
          <a:p>
            <a:r>
              <a:rPr lang="fr-FR" dirty="0" smtClean="0"/>
              <a:t>4 chemins à travers les Pyrénées (Al Bakri, Al Idrisi, Le guide du pèlerin ..)</a:t>
            </a:r>
            <a:endParaRPr lang="fr-FR" dirty="0"/>
          </a:p>
          <a:p>
            <a:pPr>
              <a:buFont typeface="+mj-lt"/>
              <a:buAutoNum type="arabicPeriod" startAt="3"/>
            </a:pPr>
            <a:r>
              <a:rPr lang="fr-FR" dirty="0" smtClean="0"/>
              <a:t>Les réseaux maritimes et fluviaux</a:t>
            </a:r>
            <a:endParaRPr lang="fr-FR" dirty="0"/>
          </a:p>
          <a:p>
            <a:r>
              <a:rPr lang="fr-FR" dirty="0" smtClean="0"/>
              <a:t> technique du cabotage</a:t>
            </a:r>
          </a:p>
          <a:p>
            <a:r>
              <a:rPr lang="fr-FR" dirty="0" smtClean="0"/>
              <a:t>« mer ténébreuse »</a:t>
            </a:r>
          </a:p>
          <a:p>
            <a:r>
              <a:rPr lang="fr-FR" dirty="0" smtClean="0"/>
              <a:t>Voies fluviales</a:t>
            </a:r>
          </a:p>
        </p:txBody>
      </p:sp>
    </p:spTree>
    <p:extLst>
      <p:ext uri="{BB962C8B-B14F-4D97-AF65-F5344CB8AC3E}">
        <p14:creationId xmlns:p14="http://schemas.microsoft.com/office/powerpoint/2010/main" val="119863112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Chapitre 3 : Les réseaux de circulation</a:t>
            </a:r>
          </a:p>
        </p:txBody>
      </p:sp>
      <p:sp>
        <p:nvSpPr>
          <p:cNvPr id="3" name="Espace réservé du contenu 2"/>
          <p:cNvSpPr>
            <a:spLocks noGrp="1"/>
          </p:cNvSpPr>
          <p:nvPr>
            <p:ph idx="1"/>
          </p:nvPr>
        </p:nvSpPr>
        <p:spPr/>
        <p:txBody>
          <a:bodyPr/>
          <a:lstStyle/>
          <a:p>
            <a:pPr marL="0" indent="0" algn="just">
              <a:buNone/>
            </a:pPr>
            <a:r>
              <a:rPr lang="fr-FR" dirty="0" smtClean="0"/>
              <a:t>« </a:t>
            </a:r>
            <a:r>
              <a:rPr lang="fr-FR" dirty="0" err="1" smtClean="0"/>
              <a:t>Ptolomeo</a:t>
            </a:r>
            <a:r>
              <a:rPr lang="fr-FR" dirty="0" smtClean="0"/>
              <a:t> </a:t>
            </a:r>
            <a:r>
              <a:rPr lang="fr-FR" dirty="0" err="1" smtClean="0"/>
              <a:t>cuenta</a:t>
            </a:r>
            <a:r>
              <a:rPr lang="fr-FR" dirty="0" smtClean="0"/>
              <a:t> que </a:t>
            </a:r>
            <a:r>
              <a:rPr lang="fr-FR" dirty="0" err="1" smtClean="0"/>
              <a:t>Cleopatre</a:t>
            </a:r>
            <a:r>
              <a:rPr lang="fr-FR" dirty="0" smtClean="0"/>
              <a:t> </a:t>
            </a:r>
            <a:r>
              <a:rPr lang="fr-FR" dirty="0" err="1" smtClean="0"/>
              <a:t>abrio</a:t>
            </a:r>
            <a:r>
              <a:rPr lang="fr-FR" dirty="0" smtClean="0"/>
              <a:t> en el monte que </a:t>
            </a:r>
            <a:r>
              <a:rPr lang="fr-FR" dirty="0" err="1" smtClean="0"/>
              <a:t>separa</a:t>
            </a:r>
            <a:r>
              <a:rPr lang="fr-FR" dirty="0" smtClean="0"/>
              <a:t> España de Francia un </a:t>
            </a:r>
            <a:r>
              <a:rPr lang="fr-FR" dirty="0" err="1" smtClean="0"/>
              <a:t>camino</a:t>
            </a:r>
            <a:r>
              <a:rPr lang="fr-FR" dirty="0" smtClean="0"/>
              <a:t> con </a:t>
            </a:r>
            <a:r>
              <a:rPr lang="fr-FR" dirty="0" err="1" smtClean="0"/>
              <a:t>hierro</a:t>
            </a:r>
            <a:r>
              <a:rPr lang="fr-FR" dirty="0" smtClean="0"/>
              <a:t>, </a:t>
            </a:r>
            <a:r>
              <a:rPr lang="fr-FR" dirty="0" err="1" smtClean="0"/>
              <a:t>fuego</a:t>
            </a:r>
            <a:r>
              <a:rPr lang="fr-FR" dirty="0" smtClean="0"/>
              <a:t> y </a:t>
            </a:r>
            <a:r>
              <a:rPr lang="fr-FR" dirty="0" err="1" smtClean="0"/>
              <a:t>vinagre</a:t>
            </a:r>
            <a:r>
              <a:rPr lang="fr-FR" dirty="0" smtClean="0"/>
              <a:t>, y </a:t>
            </a:r>
            <a:r>
              <a:rPr lang="fr-FR" dirty="0" err="1" smtClean="0"/>
              <a:t>esta</a:t>
            </a:r>
            <a:r>
              <a:rPr lang="fr-FR" dirty="0" smtClean="0"/>
              <a:t> </a:t>
            </a:r>
            <a:r>
              <a:rPr lang="fr-FR" dirty="0" err="1" smtClean="0"/>
              <a:t>obra</a:t>
            </a:r>
            <a:r>
              <a:rPr lang="fr-FR" dirty="0" smtClean="0"/>
              <a:t> </a:t>
            </a:r>
            <a:r>
              <a:rPr lang="fr-FR" dirty="0" err="1" smtClean="0"/>
              <a:t>suya</a:t>
            </a:r>
            <a:r>
              <a:rPr lang="fr-FR" dirty="0" smtClean="0"/>
              <a:t> </a:t>
            </a:r>
            <a:r>
              <a:rPr lang="fr-FR" dirty="0" err="1" smtClean="0"/>
              <a:t>fue</a:t>
            </a:r>
            <a:r>
              <a:rPr lang="fr-FR" dirty="0" smtClean="0"/>
              <a:t> </a:t>
            </a:r>
            <a:r>
              <a:rPr lang="fr-FR" dirty="0" err="1" smtClean="0"/>
              <a:t>una</a:t>
            </a:r>
            <a:r>
              <a:rPr lang="fr-FR" dirty="0" smtClean="0"/>
              <a:t> </a:t>
            </a:r>
            <a:r>
              <a:rPr lang="fr-FR" dirty="0" err="1" smtClean="0"/>
              <a:t>maravilla</a:t>
            </a:r>
            <a:r>
              <a:rPr lang="fr-FR" dirty="0" smtClean="0"/>
              <a:t> » (Al-Bakri, </a:t>
            </a:r>
            <a:r>
              <a:rPr lang="fr-FR" i="1" dirty="0" err="1" smtClean="0"/>
              <a:t>Kitab</a:t>
            </a:r>
            <a:r>
              <a:rPr lang="fr-FR" i="1" dirty="0" smtClean="0"/>
              <a:t> al </a:t>
            </a:r>
            <a:r>
              <a:rPr lang="fr-FR" i="1" dirty="0" err="1" smtClean="0"/>
              <a:t>masalik</a:t>
            </a:r>
            <a:r>
              <a:rPr lang="fr-FR" i="1" dirty="0" smtClean="0"/>
              <a:t> </a:t>
            </a:r>
            <a:r>
              <a:rPr lang="fr-FR" i="1" dirty="0" err="1" smtClean="0"/>
              <a:t>wa</a:t>
            </a:r>
            <a:r>
              <a:rPr lang="fr-FR" i="1" dirty="0" smtClean="0"/>
              <a:t>-l </a:t>
            </a:r>
            <a:r>
              <a:rPr lang="fr-FR" i="1" dirty="0" err="1" smtClean="0"/>
              <a:t>mamalik</a:t>
            </a:r>
            <a:r>
              <a:rPr lang="fr-FR" dirty="0" smtClean="0"/>
              <a:t>)</a:t>
            </a:r>
            <a:endParaRPr lang="fr-FR" dirty="0"/>
          </a:p>
          <a:p>
            <a:pPr marL="0" indent="0" algn="just">
              <a:buNone/>
            </a:pPr>
            <a:r>
              <a:rPr lang="fr-FR" dirty="0" smtClean="0"/>
              <a:t>« quatre routes qui, menant à Saint-Jacques, </a:t>
            </a:r>
            <a:r>
              <a:rPr lang="fr-BE" dirty="0"/>
              <a:t>se réunissent en une seule à Puente la Reina, en territoire espagnol ; l’une passe par Saint-Gilles [du Gard], Montpellier, Toulouse et le Somport ; une autre par Notre-Dame du Puy, Sainte-Foy de Conques et Saint-Pierre de Moissac ; une autre traverse Sainte-Marie-Madeleine de V&amp;zelay, Saint-Léonard en Limousin et la ville de Périgueux ; une autre encore passe par saint-Martin de Tours, Saint-Hilaire de Poitiers, Saint-Jean d’Angély, Saint-Eutrope de Saintes et la ville de Bordeaux</a:t>
            </a:r>
            <a:r>
              <a:rPr lang="fr-BE" dirty="0" smtClean="0"/>
              <a:t>. » ( </a:t>
            </a:r>
            <a:r>
              <a:rPr lang="fr-BE" i="1" dirty="0" smtClean="0"/>
              <a:t>Le guide du pèlerin</a:t>
            </a:r>
            <a:r>
              <a:rPr lang="fr-BE" dirty="0" smtClean="0"/>
              <a:t>)</a:t>
            </a:r>
            <a:endParaRPr lang="fr-FR" dirty="0"/>
          </a:p>
        </p:txBody>
      </p:sp>
    </p:spTree>
    <p:extLst>
      <p:ext uri="{BB962C8B-B14F-4D97-AF65-F5344CB8AC3E}">
        <p14:creationId xmlns:p14="http://schemas.microsoft.com/office/powerpoint/2010/main" val="277273045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du contenu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477" y="-519264"/>
            <a:ext cx="14439944" cy="14076000"/>
          </a:xfrm>
          <a:prstGeom prst="rect">
            <a:avLst/>
          </a:prstGeom>
        </p:spPr>
      </p:pic>
    </p:spTree>
    <p:extLst>
      <p:ext uri="{BB962C8B-B14F-4D97-AF65-F5344CB8AC3E}">
        <p14:creationId xmlns:p14="http://schemas.microsoft.com/office/powerpoint/2010/main" val="44710338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Chapitre </a:t>
            </a:r>
            <a:r>
              <a:rPr lang="fr-FR" dirty="0" smtClean="0"/>
              <a:t>3 </a:t>
            </a:r>
            <a:r>
              <a:rPr lang="fr-FR" dirty="0"/>
              <a:t>: Les réseaux de circulation</a:t>
            </a:r>
          </a:p>
        </p:txBody>
      </p:sp>
      <p:sp>
        <p:nvSpPr>
          <p:cNvPr id="3" name="Espace réservé du contenu 2"/>
          <p:cNvSpPr>
            <a:spLocks noGrp="1"/>
          </p:cNvSpPr>
          <p:nvPr>
            <p:ph idx="1"/>
          </p:nvPr>
        </p:nvSpPr>
        <p:spPr/>
        <p:txBody>
          <a:bodyPr/>
          <a:lstStyle/>
          <a:p>
            <a:pPr>
              <a:buFont typeface="+mj-lt"/>
              <a:buAutoNum type="arabicPeriod" startAt="4"/>
            </a:pPr>
            <a:r>
              <a:rPr lang="fr-FR" dirty="0" smtClean="0"/>
              <a:t>Gestion des routes</a:t>
            </a:r>
          </a:p>
          <a:p>
            <a:r>
              <a:rPr lang="fr-FR" dirty="0" smtClean="0"/>
              <a:t>Présence de soldats andalous sur les routes</a:t>
            </a:r>
          </a:p>
          <a:p>
            <a:r>
              <a:rPr lang="fr-FR" dirty="0" smtClean="0"/>
              <a:t>Accord de protection pour les pèlerins et marchands</a:t>
            </a:r>
          </a:p>
          <a:p>
            <a:r>
              <a:rPr lang="fr-FR" dirty="0" smtClean="0"/>
              <a:t>Péages </a:t>
            </a:r>
          </a:p>
          <a:p>
            <a:pPr>
              <a:buFont typeface="+mj-lt"/>
              <a:buAutoNum type="arabicPeriod" startAt="5"/>
            </a:pPr>
            <a:r>
              <a:rPr lang="fr-FR" dirty="0" smtClean="0"/>
              <a:t>Al </a:t>
            </a:r>
            <a:r>
              <a:rPr lang="fr-FR" dirty="0" err="1" smtClean="0"/>
              <a:t>Andalus</a:t>
            </a:r>
            <a:r>
              <a:rPr lang="fr-FR" dirty="0" smtClean="0"/>
              <a:t> comme étape intermédiaire entre les routes d’Orient et d’Occident</a:t>
            </a:r>
            <a:endParaRPr lang="fr-FR" dirty="0"/>
          </a:p>
        </p:txBody>
      </p:sp>
    </p:spTree>
    <p:extLst>
      <p:ext uri="{BB962C8B-B14F-4D97-AF65-F5344CB8AC3E}">
        <p14:creationId xmlns:p14="http://schemas.microsoft.com/office/powerpoint/2010/main" val="162232203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Chapitre 3 : Les réseaux de circulation</a:t>
            </a:r>
          </a:p>
        </p:txBody>
      </p:sp>
      <p:sp>
        <p:nvSpPr>
          <p:cNvPr id="3" name="Espace réservé du contenu 2"/>
          <p:cNvSpPr>
            <a:spLocks noGrp="1"/>
          </p:cNvSpPr>
          <p:nvPr>
            <p:ph idx="1"/>
          </p:nvPr>
        </p:nvSpPr>
        <p:spPr/>
        <p:txBody>
          <a:bodyPr/>
          <a:lstStyle/>
          <a:p>
            <a:pPr marL="0" indent="0" algn="just">
              <a:buNone/>
            </a:pPr>
            <a:r>
              <a:rPr lang="fr-FR" dirty="0" smtClean="0"/>
              <a:t>« Le port de </a:t>
            </a:r>
            <a:r>
              <a:rPr lang="fr-BE" dirty="0"/>
              <a:t>cette ville </a:t>
            </a:r>
            <a:r>
              <a:rPr lang="fr-BE" dirty="0" smtClean="0"/>
              <a:t>[Alméria] recevait </a:t>
            </a:r>
            <a:r>
              <a:rPr lang="fr-BE" dirty="0"/>
              <a:t>des vaisseaux qui venaient d’Alexandrie et de toute la Syrie. Il n’y avait pas dans tout </a:t>
            </a:r>
            <a:r>
              <a:rPr lang="fr-BE" dirty="0"/>
              <a:t>A</a:t>
            </a:r>
            <a:r>
              <a:rPr lang="fr-BE" dirty="0" smtClean="0"/>
              <a:t>l Andalus </a:t>
            </a:r>
            <a:r>
              <a:rPr lang="fr-BE" dirty="0"/>
              <a:t>de gens plus riches et plus marchands que ses habitants, ni de commerçants plus experts dans le commerce de tous les types de marchandises et de leur </a:t>
            </a:r>
            <a:r>
              <a:rPr lang="fr-BE" dirty="0" smtClean="0"/>
              <a:t>stockage » (  Al Idrisi, </a:t>
            </a:r>
            <a:r>
              <a:rPr lang="fr-BE" i="1" dirty="0" smtClean="0"/>
              <a:t>Description de l’Espagne</a:t>
            </a:r>
            <a:r>
              <a:rPr lang="fr-BE" dirty="0" smtClean="0"/>
              <a:t>)</a:t>
            </a:r>
            <a:endParaRPr lang="fr-BE" dirty="0"/>
          </a:p>
          <a:p>
            <a:pPr marL="0" indent="0">
              <a:buNone/>
            </a:pPr>
            <a:endParaRPr lang="fr-FR" dirty="0"/>
          </a:p>
        </p:txBody>
      </p:sp>
    </p:spTree>
    <p:extLst>
      <p:ext uri="{BB962C8B-B14F-4D97-AF65-F5344CB8AC3E}">
        <p14:creationId xmlns:p14="http://schemas.microsoft.com/office/powerpoint/2010/main" val="115494397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Chapitre 4 : Les motifs de circulation</a:t>
            </a:r>
            <a:endParaRPr lang="fr-FR" dirty="0"/>
          </a:p>
        </p:txBody>
      </p:sp>
      <p:sp>
        <p:nvSpPr>
          <p:cNvPr id="3" name="Espace réservé du contenu 2"/>
          <p:cNvSpPr>
            <a:spLocks noGrp="1"/>
          </p:cNvSpPr>
          <p:nvPr>
            <p:ph idx="1"/>
          </p:nvPr>
        </p:nvSpPr>
        <p:spPr/>
        <p:txBody>
          <a:bodyPr>
            <a:normAutofit lnSpcReduction="10000"/>
          </a:bodyPr>
          <a:lstStyle/>
          <a:p>
            <a:pPr>
              <a:buFont typeface="+mj-lt"/>
              <a:buAutoNum type="arabicPeriod"/>
            </a:pPr>
            <a:r>
              <a:rPr lang="fr-FR" dirty="0" smtClean="0"/>
              <a:t>Les mouvements migratoires</a:t>
            </a:r>
          </a:p>
          <a:p>
            <a:r>
              <a:rPr lang="fr-FR" dirty="0" smtClean="0"/>
              <a:t>Exil des Wisigoths (</a:t>
            </a:r>
            <a:r>
              <a:rPr lang="fr-FR" dirty="0" err="1" smtClean="0"/>
              <a:t>Théodulphe</a:t>
            </a:r>
            <a:r>
              <a:rPr lang="fr-FR" dirty="0" smtClean="0"/>
              <a:t> d’Orléans, Prudence de Troyes)</a:t>
            </a:r>
          </a:p>
          <a:p>
            <a:r>
              <a:rPr lang="fr-FR" dirty="0" smtClean="0">
                <a:sym typeface="Wingdings"/>
              </a:rPr>
              <a:t>Manuscrits </a:t>
            </a:r>
          </a:p>
          <a:p>
            <a:r>
              <a:rPr lang="fr-FR" dirty="0" err="1" smtClean="0">
                <a:sym typeface="Wingdings"/>
              </a:rPr>
              <a:t>Aprisio</a:t>
            </a:r>
            <a:r>
              <a:rPr lang="fr-FR" dirty="0" smtClean="0">
                <a:sym typeface="Wingdings"/>
              </a:rPr>
              <a:t> (Septimanie et marca </a:t>
            </a:r>
            <a:r>
              <a:rPr lang="fr-FR" dirty="0" err="1" smtClean="0">
                <a:sym typeface="Wingdings"/>
              </a:rPr>
              <a:t>hispanica</a:t>
            </a:r>
            <a:r>
              <a:rPr lang="fr-FR" dirty="0" smtClean="0">
                <a:sym typeface="Wingdings"/>
              </a:rPr>
              <a:t>)</a:t>
            </a:r>
          </a:p>
          <a:p>
            <a:r>
              <a:rPr lang="fr-FR" dirty="0" smtClean="0">
                <a:sym typeface="Wingdings"/>
              </a:rPr>
              <a:t>Établissements arabes sur la côte méditerranéenne française</a:t>
            </a:r>
          </a:p>
          <a:p>
            <a:pPr>
              <a:buFont typeface="+mj-lt"/>
              <a:buAutoNum type="arabicPeriod" startAt="2"/>
            </a:pPr>
            <a:r>
              <a:rPr lang="fr-FR" dirty="0" smtClean="0">
                <a:sym typeface="Wingdings"/>
              </a:rPr>
              <a:t>Les expéditions militaires</a:t>
            </a:r>
          </a:p>
          <a:p>
            <a:r>
              <a:rPr lang="fr-FR" dirty="0" smtClean="0">
                <a:sym typeface="Wingdings"/>
              </a:rPr>
              <a:t>Miles chrétiens engagés dans l’armée andalouse  récompense de dirhams et dinars (Raimond châtelain du Bousquet)</a:t>
            </a:r>
          </a:p>
          <a:p>
            <a:r>
              <a:rPr lang="fr-FR" dirty="0" smtClean="0">
                <a:sym typeface="Wingdings"/>
              </a:rPr>
              <a:t>Expéditions liées à la Reconquista  butin (Raimond II de Rouergue)</a:t>
            </a:r>
          </a:p>
        </p:txBody>
      </p:sp>
    </p:spTree>
    <p:extLst>
      <p:ext uri="{BB962C8B-B14F-4D97-AF65-F5344CB8AC3E}">
        <p14:creationId xmlns:p14="http://schemas.microsoft.com/office/powerpoint/2010/main" val="111738255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Chapitre </a:t>
            </a:r>
            <a:r>
              <a:rPr lang="fr-FR" dirty="0" smtClean="0"/>
              <a:t>4 </a:t>
            </a:r>
            <a:r>
              <a:rPr lang="fr-FR" dirty="0"/>
              <a:t>: Les motifs de circulation</a:t>
            </a:r>
          </a:p>
        </p:txBody>
      </p:sp>
      <p:sp>
        <p:nvSpPr>
          <p:cNvPr id="3" name="Espace réservé du contenu 2"/>
          <p:cNvSpPr>
            <a:spLocks noGrp="1"/>
          </p:cNvSpPr>
          <p:nvPr>
            <p:ph idx="1"/>
          </p:nvPr>
        </p:nvSpPr>
        <p:spPr/>
        <p:txBody>
          <a:bodyPr/>
          <a:lstStyle/>
          <a:p>
            <a:pPr>
              <a:buFont typeface="+mj-lt"/>
              <a:buAutoNum type="arabicPeriod" startAt="3"/>
            </a:pPr>
            <a:r>
              <a:rPr lang="fr-FR" dirty="0" smtClean="0"/>
              <a:t>Les relations diplomatiques</a:t>
            </a:r>
          </a:p>
          <a:p>
            <a:r>
              <a:rPr lang="fr-FR" dirty="0" smtClean="0"/>
              <a:t>Principe du don et contre-don (M. Mauss)</a:t>
            </a:r>
          </a:p>
          <a:p>
            <a:r>
              <a:rPr lang="fr-FR" dirty="0" smtClean="0"/>
              <a:t>Sources lacunaires : « cum </a:t>
            </a:r>
            <a:r>
              <a:rPr lang="fr-FR" dirty="0" err="1" smtClean="0"/>
              <a:t>muneribus</a:t>
            </a:r>
            <a:r>
              <a:rPr lang="fr-FR" dirty="0" smtClean="0"/>
              <a:t> »</a:t>
            </a:r>
          </a:p>
          <a:p>
            <a:r>
              <a:rPr lang="fr-FR" dirty="0" smtClean="0"/>
              <a:t>Autres formes de donations</a:t>
            </a:r>
          </a:p>
          <a:p>
            <a:pPr>
              <a:buFont typeface="+mj-lt"/>
              <a:buAutoNum type="arabicPeriod" startAt="4"/>
            </a:pPr>
            <a:r>
              <a:rPr lang="fr-FR" dirty="0" smtClean="0"/>
              <a:t>Les motivations religieuses</a:t>
            </a:r>
          </a:p>
          <a:p>
            <a:r>
              <a:rPr lang="fr-FR" dirty="0" smtClean="0"/>
              <a:t>Translations </a:t>
            </a:r>
          </a:p>
          <a:p>
            <a:r>
              <a:rPr lang="fr-FR" dirty="0" smtClean="0"/>
              <a:t>Pèlerinage de Saint-Jacques de Compostelle </a:t>
            </a:r>
          </a:p>
        </p:txBody>
      </p:sp>
    </p:spTree>
    <p:extLst>
      <p:ext uri="{BB962C8B-B14F-4D97-AF65-F5344CB8AC3E}">
        <p14:creationId xmlns:p14="http://schemas.microsoft.com/office/powerpoint/2010/main" val="118407757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louvre-vase-cristal-quotd039alienor03903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478" y="291703"/>
            <a:ext cx="4448903" cy="6391153"/>
          </a:xfrm>
          <a:prstGeom prst="rect">
            <a:avLst/>
          </a:prstGeom>
        </p:spPr>
      </p:pic>
      <p:sp>
        <p:nvSpPr>
          <p:cNvPr id="4" name="ZoneTexte 3"/>
          <p:cNvSpPr txBox="1"/>
          <p:nvPr/>
        </p:nvSpPr>
        <p:spPr>
          <a:xfrm>
            <a:off x="4777381" y="6313524"/>
            <a:ext cx="6753395" cy="369332"/>
          </a:xfrm>
          <a:prstGeom prst="rect">
            <a:avLst/>
          </a:prstGeom>
          <a:noFill/>
        </p:spPr>
        <p:txBody>
          <a:bodyPr wrap="square" rtlCol="0">
            <a:spAutoFit/>
          </a:bodyPr>
          <a:lstStyle/>
          <a:p>
            <a:r>
              <a:rPr lang="fr-FR" dirty="0" smtClean="0"/>
              <a:t>Vase de cristal dit « d’Aliénor », musée du Louvre, Paris</a:t>
            </a:r>
            <a:endParaRPr lang="fr-FR" dirty="0"/>
          </a:p>
        </p:txBody>
      </p:sp>
    </p:spTree>
    <p:extLst>
      <p:ext uri="{BB962C8B-B14F-4D97-AF65-F5344CB8AC3E}">
        <p14:creationId xmlns:p14="http://schemas.microsoft.com/office/powerpoint/2010/main" val="82147439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s,315-73096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745" y="130717"/>
            <a:ext cx="6851369" cy="6727283"/>
          </a:xfrm>
          <a:prstGeom prst="rect">
            <a:avLst/>
          </a:prstGeom>
        </p:spPr>
      </p:pic>
      <p:sp>
        <p:nvSpPr>
          <p:cNvPr id="4" name="ZoneTexte 3"/>
          <p:cNvSpPr txBox="1"/>
          <p:nvPr/>
        </p:nvSpPr>
        <p:spPr>
          <a:xfrm>
            <a:off x="7303059" y="5807592"/>
            <a:ext cx="4409768" cy="646331"/>
          </a:xfrm>
          <a:prstGeom prst="rect">
            <a:avLst/>
          </a:prstGeom>
          <a:noFill/>
        </p:spPr>
        <p:txBody>
          <a:bodyPr wrap="square" rtlCol="0">
            <a:spAutoFit/>
          </a:bodyPr>
          <a:lstStyle/>
          <a:p>
            <a:r>
              <a:rPr lang="fr-FR" dirty="0"/>
              <a:t>suaire De Saint Lazare D Autun - N° Inventaire : Cl. 21865</a:t>
            </a:r>
          </a:p>
        </p:txBody>
      </p:sp>
    </p:spTree>
    <p:extLst>
      <p:ext uri="{BB962C8B-B14F-4D97-AF65-F5344CB8AC3E}">
        <p14:creationId xmlns:p14="http://schemas.microsoft.com/office/powerpoint/2010/main" val="3845766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37287" y="0"/>
            <a:ext cx="5664930" cy="6858000"/>
          </a:xfrm>
          <a:prstGeom prst="rect">
            <a:avLst/>
          </a:prstGeom>
        </p:spPr>
      </p:pic>
      <p:sp>
        <p:nvSpPr>
          <p:cNvPr id="3" name="ZoneTexte 2"/>
          <p:cNvSpPr txBox="1"/>
          <p:nvPr/>
        </p:nvSpPr>
        <p:spPr>
          <a:xfrm flipH="1">
            <a:off x="5902217" y="5759877"/>
            <a:ext cx="5435269" cy="923330"/>
          </a:xfrm>
          <a:prstGeom prst="rect">
            <a:avLst/>
          </a:prstGeom>
          <a:noFill/>
        </p:spPr>
        <p:txBody>
          <a:bodyPr wrap="square" rtlCol="0">
            <a:spAutoFit/>
          </a:bodyPr>
          <a:lstStyle/>
          <a:p>
            <a:r>
              <a:rPr lang="fr-FR" dirty="0"/>
              <a:t>Fragment-de-la-chasuble-de-saint-</a:t>
            </a:r>
            <a:r>
              <a:rPr lang="fr-FR" dirty="0" err="1"/>
              <a:t>Exupere</a:t>
            </a:r>
            <a:r>
              <a:rPr lang="fr-FR" dirty="0"/>
              <a:t> - N° Inventaire : Cl. 12869</a:t>
            </a:r>
          </a:p>
          <a:p>
            <a:endParaRPr lang="fr-FR" dirty="0"/>
          </a:p>
        </p:txBody>
      </p:sp>
    </p:spTree>
    <p:extLst>
      <p:ext uri="{BB962C8B-B14F-4D97-AF65-F5344CB8AC3E}">
        <p14:creationId xmlns:p14="http://schemas.microsoft.com/office/powerpoint/2010/main" val="367139197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Chapitre </a:t>
            </a:r>
            <a:r>
              <a:rPr lang="fr-FR" dirty="0" smtClean="0"/>
              <a:t>4 </a:t>
            </a:r>
            <a:r>
              <a:rPr lang="fr-FR" dirty="0"/>
              <a:t>: Les motifs de circulation</a:t>
            </a:r>
          </a:p>
        </p:txBody>
      </p:sp>
      <p:sp>
        <p:nvSpPr>
          <p:cNvPr id="3" name="Espace réservé du contenu 2"/>
          <p:cNvSpPr>
            <a:spLocks noGrp="1"/>
          </p:cNvSpPr>
          <p:nvPr>
            <p:ph idx="1"/>
          </p:nvPr>
        </p:nvSpPr>
        <p:spPr/>
        <p:txBody>
          <a:bodyPr>
            <a:normAutofit/>
          </a:bodyPr>
          <a:lstStyle/>
          <a:p>
            <a:pPr>
              <a:buFont typeface="+mj-lt"/>
              <a:buAutoNum type="arabicPeriod" startAt="5"/>
            </a:pPr>
            <a:r>
              <a:rPr lang="fr-FR" dirty="0" smtClean="0"/>
              <a:t>Le commerce</a:t>
            </a:r>
          </a:p>
          <a:p>
            <a:r>
              <a:rPr lang="fr-FR" dirty="0" smtClean="0"/>
              <a:t>Rareté des sources « économiques »</a:t>
            </a:r>
          </a:p>
          <a:p>
            <a:r>
              <a:rPr lang="fr-FR" dirty="0" smtClean="0"/>
              <a:t>809 : mention d’un comte</a:t>
            </a:r>
          </a:p>
          <a:p>
            <a:r>
              <a:rPr lang="fr-FR" dirty="0" smtClean="0"/>
              <a:t>Fin 9</a:t>
            </a:r>
            <a:r>
              <a:rPr lang="fr-FR" baseline="30000" dirty="0" smtClean="0"/>
              <a:t>e</a:t>
            </a:r>
            <a:r>
              <a:rPr lang="fr-FR" dirty="0" smtClean="0"/>
              <a:t> </a:t>
            </a:r>
            <a:r>
              <a:rPr lang="mr-IN" dirty="0" smtClean="0"/>
              <a:t>–</a:t>
            </a:r>
            <a:r>
              <a:rPr lang="fr-FR" dirty="0" smtClean="0"/>
              <a:t> fin 10</a:t>
            </a:r>
            <a:r>
              <a:rPr lang="fr-FR" baseline="30000" dirty="0" smtClean="0"/>
              <a:t>e</a:t>
            </a:r>
            <a:r>
              <a:rPr lang="fr-FR" dirty="0" smtClean="0"/>
              <a:t> : marchands de Verdun</a:t>
            </a:r>
          </a:p>
          <a:p>
            <a:r>
              <a:rPr lang="fr-FR" dirty="0" smtClean="0"/>
              <a:t>Achats de produits par les cours et les institutions religieuses</a:t>
            </a:r>
          </a:p>
          <a:p>
            <a:r>
              <a:rPr lang="fr-FR" dirty="0" smtClean="0"/>
              <a:t>Foires – communautés de marchands</a:t>
            </a:r>
          </a:p>
          <a:p>
            <a:r>
              <a:rPr lang="fr-FR" dirty="0" smtClean="0"/>
              <a:t>marchands juifs (ex. :  </a:t>
            </a:r>
            <a:r>
              <a:rPr lang="fr-FR" i="1" dirty="0" err="1" smtClean="0"/>
              <a:t>commandatio</a:t>
            </a:r>
            <a:r>
              <a:rPr lang="fr-FR" dirty="0" smtClean="0"/>
              <a:t> Abraham </a:t>
            </a:r>
            <a:r>
              <a:rPr lang="fr-FR" dirty="0" smtClean="0"/>
              <a:t>de Saragosse)</a:t>
            </a:r>
          </a:p>
          <a:p>
            <a:r>
              <a:rPr lang="fr-FR" dirty="0" smtClean="0"/>
              <a:t>Rôle de royaumes chrétiens</a:t>
            </a:r>
          </a:p>
          <a:p>
            <a:pPr marL="0" indent="0">
              <a:buNone/>
            </a:pPr>
            <a:endParaRPr lang="fr-FR" dirty="0"/>
          </a:p>
        </p:txBody>
      </p:sp>
    </p:spTree>
    <p:extLst>
      <p:ext uri="{BB962C8B-B14F-4D97-AF65-F5344CB8AC3E}">
        <p14:creationId xmlns:p14="http://schemas.microsoft.com/office/powerpoint/2010/main" val="26996260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Chapitre </a:t>
            </a:r>
            <a:r>
              <a:rPr lang="fr-FR" dirty="0" smtClean="0"/>
              <a:t>4 </a:t>
            </a:r>
            <a:r>
              <a:rPr lang="fr-FR" dirty="0"/>
              <a:t>: Les motifs de circulation</a:t>
            </a:r>
          </a:p>
        </p:txBody>
      </p:sp>
      <p:sp>
        <p:nvSpPr>
          <p:cNvPr id="3" name="Espace réservé du contenu 2"/>
          <p:cNvSpPr>
            <a:spLocks noGrp="1"/>
          </p:cNvSpPr>
          <p:nvPr>
            <p:ph idx="1"/>
          </p:nvPr>
        </p:nvSpPr>
        <p:spPr/>
        <p:txBody>
          <a:bodyPr/>
          <a:lstStyle/>
          <a:p>
            <a:r>
              <a:rPr lang="fr-FR" dirty="0" smtClean="0"/>
              <a:t>Marchands italiens</a:t>
            </a:r>
          </a:p>
          <a:p>
            <a:r>
              <a:rPr lang="fr-FR" dirty="0" smtClean="0"/>
              <a:t>Cadre juridique</a:t>
            </a:r>
            <a:endParaRPr lang="fr-FR" dirty="0"/>
          </a:p>
        </p:txBody>
      </p:sp>
    </p:spTree>
    <p:extLst>
      <p:ext uri="{BB962C8B-B14F-4D97-AF65-F5344CB8AC3E}">
        <p14:creationId xmlns:p14="http://schemas.microsoft.com/office/powerpoint/2010/main" val="957245126"/>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Chapitre 4 : Les motifs de circulation</a:t>
            </a:r>
          </a:p>
        </p:txBody>
      </p:sp>
      <p:sp>
        <p:nvSpPr>
          <p:cNvPr id="3" name="Espace réservé du contenu 2"/>
          <p:cNvSpPr>
            <a:spLocks noGrp="1"/>
          </p:cNvSpPr>
          <p:nvPr>
            <p:ph idx="1"/>
          </p:nvPr>
        </p:nvSpPr>
        <p:spPr/>
        <p:txBody>
          <a:bodyPr/>
          <a:lstStyle/>
          <a:p>
            <a:pPr marL="0" indent="0">
              <a:buNone/>
            </a:pPr>
            <a:r>
              <a:rPr lang="fr-FR" dirty="0" smtClean="0"/>
              <a:t>« …ut </a:t>
            </a:r>
            <a:r>
              <a:rPr lang="fr-FR" dirty="0" err="1" smtClean="0"/>
              <a:t>ipse</a:t>
            </a:r>
            <a:r>
              <a:rPr lang="fr-FR" dirty="0" smtClean="0"/>
              <a:t> </a:t>
            </a:r>
            <a:r>
              <a:rPr lang="fr-FR" dirty="0" err="1" smtClean="0"/>
              <a:t>mercadus</a:t>
            </a:r>
            <a:r>
              <a:rPr lang="fr-FR" dirty="0" smtClean="0"/>
              <a:t> per quatuor </a:t>
            </a:r>
            <a:r>
              <a:rPr lang="fr-FR" dirty="0" err="1" smtClean="0"/>
              <a:t>septimanas</a:t>
            </a:r>
            <a:r>
              <a:rPr lang="fr-FR" dirty="0" smtClean="0"/>
              <a:t> </a:t>
            </a:r>
            <a:r>
              <a:rPr lang="fr-FR" dirty="0" err="1" smtClean="0"/>
              <a:t>extendatur</a:t>
            </a:r>
            <a:r>
              <a:rPr lang="fr-FR" dirty="0" smtClean="0"/>
              <a:t>, ut </a:t>
            </a:r>
            <a:r>
              <a:rPr lang="fr-FR" dirty="0" err="1" smtClean="0"/>
              <a:t>illi</a:t>
            </a:r>
            <a:r>
              <a:rPr lang="fr-FR" dirty="0" smtClean="0"/>
              <a:t> </a:t>
            </a:r>
            <a:r>
              <a:rPr lang="fr-FR" dirty="0" err="1" smtClean="0"/>
              <a:t>negotiatores</a:t>
            </a:r>
            <a:r>
              <a:rPr lang="fr-FR" dirty="0" smtClean="0"/>
              <a:t> de </a:t>
            </a:r>
            <a:r>
              <a:rPr lang="fr-FR" dirty="0" err="1" smtClean="0"/>
              <a:t>Longabardia</a:t>
            </a:r>
            <a:r>
              <a:rPr lang="fr-FR" dirty="0" smtClean="0"/>
              <a:t> </a:t>
            </a:r>
            <a:r>
              <a:rPr lang="fr-FR" dirty="0" err="1" smtClean="0"/>
              <a:t>sive</a:t>
            </a:r>
            <a:r>
              <a:rPr lang="fr-FR" dirty="0" smtClean="0"/>
              <a:t> </a:t>
            </a:r>
            <a:r>
              <a:rPr lang="fr-FR" dirty="0" err="1" smtClean="0"/>
              <a:t>Hyspanica</a:t>
            </a:r>
            <a:r>
              <a:rPr lang="fr-FR" dirty="0" smtClean="0"/>
              <a:t> et de </a:t>
            </a:r>
            <a:r>
              <a:rPr lang="fr-FR" dirty="0" err="1" smtClean="0"/>
              <a:t>Provencia</a:t>
            </a:r>
            <a:r>
              <a:rPr lang="fr-FR" dirty="0" smtClean="0"/>
              <a:t> </a:t>
            </a:r>
            <a:r>
              <a:rPr lang="fr-FR" dirty="0" err="1" smtClean="0"/>
              <a:t>ac</a:t>
            </a:r>
            <a:r>
              <a:rPr lang="fr-FR" dirty="0" smtClean="0"/>
              <a:t> de alias </a:t>
            </a:r>
            <a:r>
              <a:rPr lang="fr-FR" dirty="0" err="1" smtClean="0"/>
              <a:t>regiones</a:t>
            </a:r>
            <a:r>
              <a:rPr lang="fr-FR" dirty="0" smtClean="0"/>
              <a:t> </a:t>
            </a:r>
            <a:r>
              <a:rPr lang="fr-FR" dirty="0" err="1" smtClean="0"/>
              <a:t>illuc</a:t>
            </a:r>
            <a:r>
              <a:rPr lang="fr-FR" dirty="0" smtClean="0"/>
              <a:t> </a:t>
            </a:r>
            <a:r>
              <a:rPr lang="fr-FR" dirty="0" err="1" smtClean="0"/>
              <a:t>advenire</a:t>
            </a:r>
            <a:r>
              <a:rPr lang="fr-FR" dirty="0" smtClean="0"/>
              <a:t> </a:t>
            </a:r>
            <a:r>
              <a:rPr lang="fr-FR" dirty="0" err="1" smtClean="0"/>
              <a:t>possent</a:t>
            </a:r>
            <a:r>
              <a:rPr lang="fr-FR" dirty="0" smtClean="0"/>
              <a:t> » (</a:t>
            </a:r>
            <a:r>
              <a:rPr lang="fr-FR" i="1" dirty="0" err="1" smtClean="0"/>
              <a:t>Diplomata</a:t>
            </a:r>
            <a:r>
              <a:rPr lang="fr-FR" i="1" dirty="0" smtClean="0"/>
              <a:t> </a:t>
            </a:r>
            <a:r>
              <a:rPr lang="fr-FR" i="1" dirty="0" err="1" smtClean="0"/>
              <a:t>Spuria</a:t>
            </a:r>
            <a:r>
              <a:rPr lang="fr-FR" dirty="0" smtClean="0"/>
              <a:t>, MGH, </a:t>
            </a:r>
            <a:r>
              <a:rPr lang="fr-FR" dirty="0" err="1" smtClean="0"/>
              <a:t>diplomata</a:t>
            </a:r>
            <a:r>
              <a:rPr lang="fr-FR" dirty="0" smtClean="0"/>
              <a:t> Mer.)</a:t>
            </a:r>
          </a:p>
          <a:p>
            <a:pPr marL="0" indent="0">
              <a:buNone/>
            </a:pPr>
            <a:r>
              <a:rPr lang="fr-FR" dirty="0" smtClean="0"/>
              <a:t>« … </a:t>
            </a:r>
            <a:r>
              <a:rPr lang="fr-FR" dirty="0" err="1" smtClean="0"/>
              <a:t>sub</a:t>
            </a:r>
            <a:r>
              <a:rPr lang="fr-FR" dirty="0" smtClean="0"/>
              <a:t> </a:t>
            </a:r>
            <a:r>
              <a:rPr lang="fr-FR" dirty="0" err="1" smtClean="0"/>
              <a:t>nostra</a:t>
            </a:r>
            <a:r>
              <a:rPr lang="fr-FR" dirty="0" smtClean="0"/>
              <a:t> </a:t>
            </a:r>
            <a:r>
              <a:rPr lang="fr-FR" dirty="0" err="1" smtClean="0"/>
              <a:t>defensione</a:t>
            </a:r>
            <a:r>
              <a:rPr lang="fr-FR" dirty="0" smtClean="0"/>
              <a:t> </a:t>
            </a:r>
            <a:r>
              <a:rPr lang="fr-FR" dirty="0" err="1" smtClean="0"/>
              <a:t>suscepimus</a:t>
            </a:r>
            <a:r>
              <a:rPr lang="fr-FR" dirty="0" smtClean="0"/>
              <a:t> et </a:t>
            </a:r>
            <a:r>
              <a:rPr lang="fr-FR" dirty="0" err="1" smtClean="0"/>
              <a:t>retinemus</a:t>
            </a:r>
            <a:r>
              <a:rPr lang="fr-FR" dirty="0" smtClean="0"/>
              <a:t>… » « ...</a:t>
            </a:r>
            <a:r>
              <a:rPr lang="fr-FR" dirty="0" err="1" smtClean="0"/>
              <a:t>habeant</a:t>
            </a:r>
            <a:r>
              <a:rPr lang="fr-FR" dirty="0" smtClean="0"/>
              <a:t> </a:t>
            </a:r>
            <a:r>
              <a:rPr lang="fr-FR" dirty="0" err="1" smtClean="0"/>
              <a:t>etiam</a:t>
            </a:r>
            <a:r>
              <a:rPr lang="fr-FR" dirty="0" smtClean="0"/>
              <a:t> </a:t>
            </a:r>
            <a:r>
              <a:rPr lang="fr-FR" dirty="0" err="1" smtClean="0"/>
              <a:t>licentiam</a:t>
            </a:r>
            <a:r>
              <a:rPr lang="fr-FR" dirty="0" smtClean="0"/>
              <a:t> …infra imperium </a:t>
            </a:r>
            <a:r>
              <a:rPr lang="fr-FR" dirty="0" err="1" smtClean="0"/>
              <a:t>nostrum</a:t>
            </a:r>
            <a:r>
              <a:rPr lang="fr-FR" dirty="0" smtClean="0"/>
              <a:t> </a:t>
            </a:r>
            <a:r>
              <a:rPr lang="fr-FR" dirty="0" err="1" smtClean="0"/>
              <a:t>vendere</a:t>
            </a:r>
            <a:r>
              <a:rPr lang="fr-FR" dirty="0" smtClean="0"/>
              <a:t> » (</a:t>
            </a:r>
            <a:r>
              <a:rPr lang="fr-FR" i="1" dirty="0" err="1" smtClean="0"/>
              <a:t>Formulae</a:t>
            </a:r>
            <a:r>
              <a:rPr lang="fr-FR" i="1" dirty="0" smtClean="0"/>
              <a:t> </a:t>
            </a:r>
            <a:r>
              <a:rPr lang="fr-FR" i="1" dirty="0" err="1" smtClean="0"/>
              <a:t>Imperiales</a:t>
            </a:r>
            <a:r>
              <a:rPr lang="fr-FR" dirty="0" smtClean="0"/>
              <a:t>, MGH </a:t>
            </a:r>
            <a:r>
              <a:rPr lang="fr-FR" dirty="0" err="1" smtClean="0"/>
              <a:t>Leges</a:t>
            </a:r>
            <a:r>
              <a:rPr lang="fr-FR" dirty="0" smtClean="0"/>
              <a:t>, </a:t>
            </a:r>
            <a:r>
              <a:rPr lang="fr-FR" dirty="0" err="1" smtClean="0"/>
              <a:t>Form</a:t>
            </a:r>
            <a:r>
              <a:rPr lang="fr-FR" dirty="0" smtClean="0"/>
              <a:t>. Mer. et Kar. </a:t>
            </a:r>
            <a:r>
              <a:rPr lang="fr-FR" dirty="0" err="1" smtClean="0"/>
              <a:t>Aevi</a:t>
            </a:r>
            <a:r>
              <a:rPr lang="fr-FR" dirty="0" smtClean="0"/>
              <a:t>)</a:t>
            </a:r>
          </a:p>
          <a:p>
            <a:pPr marL="0" indent="0">
              <a:buNone/>
            </a:pPr>
            <a:r>
              <a:rPr lang="fr-FR" dirty="0" smtClean="0"/>
              <a:t>« </a:t>
            </a:r>
            <a:r>
              <a:rPr lang="fr-BE" dirty="0"/>
              <a:t>On ne doit pas vendre aux Juifs ou aux Chrétiens de livres de science, sauf s’ils ont trait à leur propre loi ; en effet, ils traduisent les livres de science et en attribuent la paternité à leurs coreligionnaires et à leurs évêques, alors qu’ils sont l’œuvre de </a:t>
            </a:r>
            <a:r>
              <a:rPr lang="fr-BE" dirty="0" smtClean="0"/>
              <a:t>Musulmans » (traité d’Ibn Abdun).</a:t>
            </a:r>
            <a:endParaRPr lang="fr-FR" dirty="0"/>
          </a:p>
        </p:txBody>
      </p:sp>
    </p:spTree>
    <p:extLst>
      <p:ext uri="{BB962C8B-B14F-4D97-AF65-F5344CB8AC3E}">
        <p14:creationId xmlns:p14="http://schemas.microsoft.com/office/powerpoint/2010/main" val="9144863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Chapitre 5 : la place d’Al </a:t>
            </a:r>
            <a:r>
              <a:rPr lang="fr-FR" dirty="0" err="1" smtClean="0"/>
              <a:t>Andalus</a:t>
            </a:r>
            <a:r>
              <a:rPr lang="fr-FR" dirty="0" smtClean="0"/>
              <a:t> dans l’espace méditerranéen</a:t>
            </a:r>
            <a:endParaRPr lang="fr-FR" dirty="0"/>
          </a:p>
        </p:txBody>
      </p:sp>
      <p:sp>
        <p:nvSpPr>
          <p:cNvPr id="3" name="Espace réservé du contenu 2"/>
          <p:cNvSpPr>
            <a:spLocks noGrp="1"/>
          </p:cNvSpPr>
          <p:nvPr>
            <p:ph idx="1"/>
          </p:nvPr>
        </p:nvSpPr>
        <p:spPr/>
        <p:txBody>
          <a:bodyPr/>
          <a:lstStyle/>
          <a:p>
            <a:r>
              <a:rPr lang="fr-FR" dirty="0" smtClean="0"/>
              <a:t>Réputée pour le luxe de sa cour et sa vie culturelle</a:t>
            </a:r>
          </a:p>
          <a:p>
            <a:r>
              <a:rPr lang="fr-FR" dirty="0" smtClean="0"/>
              <a:t>Qualité des tissus</a:t>
            </a:r>
          </a:p>
          <a:p>
            <a:r>
              <a:rPr lang="fr-FR" dirty="0" smtClean="0"/>
              <a:t>Translations : principalement depuis l’Italie</a:t>
            </a:r>
          </a:p>
          <a:p>
            <a:r>
              <a:rPr lang="fr-FR" dirty="0"/>
              <a:t>Confusion dans les sources latines entre andalou et </a:t>
            </a:r>
            <a:r>
              <a:rPr lang="fr-FR" dirty="0" smtClean="0"/>
              <a:t>oriental</a:t>
            </a:r>
          </a:p>
          <a:p>
            <a:r>
              <a:rPr lang="fr-FR" dirty="0" smtClean="0"/>
              <a:t>Apparition d’un réel réseau de marchands au sein du bassin méditerranéen</a:t>
            </a:r>
            <a:endParaRPr lang="fr-FR" dirty="0"/>
          </a:p>
        </p:txBody>
      </p:sp>
    </p:spTree>
    <p:extLst>
      <p:ext uri="{BB962C8B-B14F-4D97-AF65-F5344CB8AC3E}">
        <p14:creationId xmlns:p14="http://schemas.microsoft.com/office/powerpoint/2010/main" val="77238231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Chapitre 5 : la place d’Al </a:t>
            </a:r>
            <a:r>
              <a:rPr lang="fr-FR" dirty="0" err="1"/>
              <a:t>Andalus</a:t>
            </a:r>
            <a:r>
              <a:rPr lang="fr-FR" dirty="0"/>
              <a:t> dans l’espace méditerranéen</a:t>
            </a:r>
          </a:p>
        </p:txBody>
      </p:sp>
      <p:sp>
        <p:nvSpPr>
          <p:cNvPr id="3" name="Espace réservé du contenu 2"/>
          <p:cNvSpPr>
            <a:spLocks noGrp="1"/>
          </p:cNvSpPr>
          <p:nvPr>
            <p:ph idx="1"/>
          </p:nvPr>
        </p:nvSpPr>
        <p:spPr/>
        <p:txBody>
          <a:bodyPr>
            <a:normAutofit lnSpcReduction="10000"/>
          </a:bodyPr>
          <a:lstStyle/>
          <a:p>
            <a:pPr marL="0" indent="0" algn="just">
              <a:buNone/>
            </a:pPr>
            <a:r>
              <a:rPr lang="fr-FR" dirty="0" smtClean="0"/>
              <a:t>« </a:t>
            </a:r>
            <a:r>
              <a:rPr lang="fr-BE" dirty="0"/>
              <a:t>La ville de Cordoue est la capitale et la métropole d’al-Andalus, c’est le siège du califat musulman. Les qualités des habitants de Cordoue sont trop célèbres pour qu’il soit nécessaire d’en faire mention et leurs vertus trop évidentes pour qu’on puisse les taire. Ils conjugent splendeur et beauté. Ce sont les plus grands savants de cette contrée et des modèles de piété. Ils sont renommés pour la pureté de leur doctrine, la probité de leurs gains, la beauté de leur apparence qu’il s’agisse d’habits ou de monture, l’élévation de leur intérêt pour les assemblées et les rangs et leur maîtrise des mets et boissons. Ils sont, de plus, doués du caractère le plus aimable et des manières les plus dignes d’éloges. Cordoue ne manqua jamais de savants illustres ni de personnages distingués. Ses marchands sont riches et possèdent des biens abondants, ils vivent dans l’aisance et ont des montures somptueuses. Ils sont mûs par une noble </a:t>
            </a:r>
            <a:r>
              <a:rPr lang="fr-BE" dirty="0" smtClean="0"/>
              <a:t>ambition » (Al Idrisi, </a:t>
            </a:r>
            <a:r>
              <a:rPr lang="fr-BE" i="1" dirty="0" smtClean="0"/>
              <a:t>Description de l’Espagne</a:t>
            </a:r>
            <a:r>
              <a:rPr lang="fr-BE" dirty="0" smtClean="0"/>
              <a:t>)</a:t>
            </a:r>
            <a:endParaRPr lang="fr-BE" dirty="0"/>
          </a:p>
          <a:p>
            <a:pPr marL="0" indent="0">
              <a:buNone/>
            </a:pPr>
            <a:endParaRPr lang="fr-FR" dirty="0"/>
          </a:p>
        </p:txBody>
      </p:sp>
    </p:spTree>
    <p:extLst>
      <p:ext uri="{BB962C8B-B14F-4D97-AF65-F5344CB8AC3E}">
        <p14:creationId xmlns:p14="http://schemas.microsoft.com/office/powerpoint/2010/main" val="368498484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Conclusion</a:t>
            </a:r>
            <a:endParaRPr lang="fr-FR" dirty="0"/>
          </a:p>
        </p:txBody>
      </p:sp>
      <p:sp>
        <p:nvSpPr>
          <p:cNvPr id="3" name="Espace réservé du contenu 2"/>
          <p:cNvSpPr>
            <a:spLocks noGrp="1"/>
          </p:cNvSpPr>
          <p:nvPr>
            <p:ph idx="1"/>
          </p:nvPr>
        </p:nvSpPr>
        <p:spPr/>
        <p:txBody>
          <a:bodyPr/>
          <a:lstStyle/>
          <a:p>
            <a:r>
              <a:rPr lang="fr-FR" dirty="0" smtClean="0"/>
              <a:t>Sources lacunaires </a:t>
            </a:r>
            <a:r>
              <a:rPr lang="fr-FR" dirty="0" smtClean="0">
                <a:sym typeface="Wingdings"/>
              </a:rPr>
              <a:t> apport de l’archéologie?</a:t>
            </a:r>
          </a:p>
          <a:p>
            <a:r>
              <a:rPr lang="fr-FR" dirty="0" smtClean="0">
                <a:sym typeface="Wingdings"/>
              </a:rPr>
              <a:t>Permanence des réseaux d’échanges</a:t>
            </a:r>
          </a:p>
          <a:p>
            <a:r>
              <a:rPr lang="fr-FR" dirty="0" smtClean="0">
                <a:sym typeface="Wingdings"/>
              </a:rPr>
              <a:t>Importance de la côte sud-est de la France (</a:t>
            </a:r>
            <a:r>
              <a:rPr lang="fr-FR" dirty="0" err="1" smtClean="0">
                <a:sym typeface="Wingdings"/>
              </a:rPr>
              <a:t>Franxinet</a:t>
            </a:r>
            <a:r>
              <a:rPr lang="fr-FR" dirty="0" smtClean="0">
                <a:sym typeface="Wingdings"/>
              </a:rPr>
              <a:t>)</a:t>
            </a:r>
          </a:p>
          <a:p>
            <a:r>
              <a:rPr lang="fr-FR" dirty="0" smtClean="0">
                <a:sym typeface="Wingdings"/>
              </a:rPr>
              <a:t>Développement progressif du commerce </a:t>
            </a:r>
          </a:p>
          <a:p>
            <a:r>
              <a:rPr lang="fr-FR" dirty="0" smtClean="0">
                <a:sym typeface="Wingdings"/>
              </a:rPr>
              <a:t>Élargissement possible des </a:t>
            </a:r>
            <a:r>
              <a:rPr lang="fr-FR" dirty="0" smtClean="0">
                <a:sym typeface="Wingdings"/>
              </a:rPr>
              <a:t>destinataires</a:t>
            </a:r>
          </a:p>
          <a:p>
            <a:r>
              <a:rPr lang="fr-FR" dirty="0" smtClean="0">
                <a:sym typeface="Wingdings"/>
              </a:rPr>
              <a:t>Croisement de l’histoire économique, sociale, politique, religieuse et culturelle</a:t>
            </a:r>
            <a:endParaRPr lang="fr-FR" dirty="0" smtClean="0">
              <a:sym typeface="Wingdings"/>
            </a:endParaRPr>
          </a:p>
          <a:p>
            <a:endParaRPr lang="fr-FR" dirty="0" smtClean="0">
              <a:sym typeface="Wingdings"/>
            </a:endParaRPr>
          </a:p>
          <a:p>
            <a:pPr marL="0" indent="0">
              <a:buNone/>
            </a:pPr>
            <a:endParaRPr lang="fr-FR" dirty="0"/>
          </a:p>
        </p:txBody>
      </p:sp>
    </p:spTree>
    <p:extLst>
      <p:ext uri="{BB962C8B-B14F-4D97-AF65-F5344CB8AC3E}">
        <p14:creationId xmlns:p14="http://schemas.microsoft.com/office/powerpoint/2010/main" val="750389641"/>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lle d’ions">
  <a:themeElements>
    <a:clrScheme name="Salle d’ions">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Salle d’ions">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alle d’ions">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BF1C4790-FE3C-4020-8CA7-00621DA7BBBC}"/>
    </a:ext>
  </a:extLst>
</a:theme>
</file>

<file path=docProps/app.xml><?xml version="1.0" encoding="utf-8"?>
<Properties xmlns="http://schemas.openxmlformats.org/officeDocument/2006/extended-properties" xmlns:vt="http://schemas.openxmlformats.org/officeDocument/2006/docPropsVTypes">
  <Template>Ion Boardroom</Template>
  <TotalTime>1825</TotalTime>
  <Words>755</Words>
  <Application>Microsoft Macintosh PowerPoint</Application>
  <PresentationFormat>Personnalisé</PresentationFormat>
  <Paragraphs>153</Paragraphs>
  <Slides>29</Slides>
  <Notes>0</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29</vt:i4>
      </vt:variant>
    </vt:vector>
  </HeadingPairs>
  <TitlesOfParts>
    <vt:vector size="31" baseType="lpstr">
      <vt:lpstr>Salle d’ions</vt:lpstr>
      <vt:lpstr>Document Microsoft Word</vt:lpstr>
      <vt:lpstr>Midi du CRHIDI 12/03/2018</vt:lpstr>
      <vt:lpstr>Introduction</vt:lpstr>
      <vt:lpstr>Présentation du travail de recherche</vt:lpstr>
      <vt:lpstr>Présentation du travail de recherche </vt:lpstr>
      <vt:lpstr>Présentation du travail de recherche </vt:lpstr>
      <vt:lpstr>Chapitre 1 : La péninsule ibérique wisigothique</vt:lpstr>
      <vt:lpstr>Chapitre 1 : La péninsule ibérique wisigothique</vt:lpstr>
      <vt:lpstr>Chapitre 2 : Les produits : nature et production</vt:lpstr>
      <vt:lpstr>Chapitre 2 : Les produits : nature et production</vt:lpstr>
      <vt:lpstr>Chapitre 2 : Les produits : nature et production</vt:lpstr>
      <vt:lpstr>Chapitre 2 : Les produits : nature et production</vt:lpstr>
      <vt:lpstr>Chapitre 2 : Les produits : nature et production</vt:lpstr>
      <vt:lpstr>Présentation PowerPoint</vt:lpstr>
      <vt:lpstr>Chapitre 3 : Les réseaux de circulation</vt:lpstr>
      <vt:lpstr>Chapitre 3 : Les réseaux de circulation</vt:lpstr>
      <vt:lpstr>Présentation PowerPoint</vt:lpstr>
      <vt:lpstr>Chapitre 3 : Les réseaux de circulation</vt:lpstr>
      <vt:lpstr>Chapitre 3 : Les réseaux de circulation</vt:lpstr>
      <vt:lpstr>Chapitre 4 : Les motifs de circulation</vt:lpstr>
      <vt:lpstr>Chapitre 4 : Les motifs de circulation</vt:lpstr>
      <vt:lpstr>Présentation PowerPoint</vt:lpstr>
      <vt:lpstr>Présentation PowerPoint</vt:lpstr>
      <vt:lpstr>Présentation PowerPoint</vt:lpstr>
      <vt:lpstr>Chapitre 4 : Les motifs de circulation</vt:lpstr>
      <vt:lpstr>Chapitre 4 : Les motifs de circulation</vt:lpstr>
      <vt:lpstr>Chapitre 4 : Les motifs de circulation</vt:lpstr>
      <vt:lpstr>Chapitre 5 : la place d’Al Andalus dans l’espace méditerranéen</vt:lpstr>
      <vt:lpstr>Chapitre 5 : la place d’Al Andalus dans l’espace méditerranéen</vt:lpstr>
      <vt:lpstr>Conclusion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Midi du CRHIDI 12/03/2018</dc:title>
  <dc:creator>Utilisateur de Microsoft Office</dc:creator>
  <cp:lastModifiedBy>Nissaf Sghaier</cp:lastModifiedBy>
  <cp:revision>72</cp:revision>
  <dcterms:created xsi:type="dcterms:W3CDTF">2018-03-07T13:29:43Z</dcterms:created>
  <dcterms:modified xsi:type="dcterms:W3CDTF">2018-03-12T13:09:11Z</dcterms:modified>
</cp:coreProperties>
</file>