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2" r:id="rId20"/>
    <p:sldId id="287" r:id="rId21"/>
    <p:sldId id="288" r:id="rId22"/>
    <p:sldId id="289" r:id="rId23"/>
    <p:sldId id="290" r:id="rId24"/>
    <p:sldId id="291" r:id="rId25"/>
  </p:sldIdLst>
  <p:sldSz cx="18288000" cy="10287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Open Sans Bold" panose="020B0604020202020204" charset="0"/>
      <p:regular r:id="rId30"/>
    </p:embeddedFont>
    <p:embeddedFont>
      <p:font typeface="Roboto Condensed Bold" panose="020B0604020202020204" charset="0"/>
      <p:regular r:id="rId31"/>
    </p:embeddedFont>
    <p:embeddedFont>
      <p:font typeface="Roboto Slab Bold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828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2.jpeg"/><Relationship Id="rId7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.jpeg"/><Relationship Id="rId7" Type="http://schemas.openxmlformats.org/officeDocument/2006/relationships/image" Target="../media/image2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3.png"/><Relationship Id="rId10" Type="http://schemas.openxmlformats.org/officeDocument/2006/relationships/image" Target="../media/image5.pn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.jpeg"/><Relationship Id="rId7" Type="http://schemas.openxmlformats.org/officeDocument/2006/relationships/image" Target="../media/image35.png"/><Relationship Id="rId12" Type="http://schemas.openxmlformats.org/officeDocument/2006/relationships/image" Target="../media/image4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svg"/><Relationship Id="rId4" Type="http://schemas.openxmlformats.org/officeDocument/2006/relationships/image" Target="../media/image3.png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8" r="-28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75" b="-7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9144000" y="1944188"/>
          <a:ext cx="7233928" cy="7292596"/>
        </p:xfrm>
        <a:graphic>
          <a:graphicData uri="http://schemas.openxmlformats.org/drawingml/2006/table">
            <a:tbl>
              <a:tblPr/>
              <a:tblGrid>
                <a:gridCol w="178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7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3216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 dirty="0">
                          <a:solidFill>
                            <a:srgbClr val="000000"/>
                          </a:solidFill>
                          <a:latin typeface="Roboto Slab Bold"/>
                        </a:rPr>
                        <a:t>09:00–10:00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Welcome and registration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659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10:00–10:30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Welcome Session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7464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10:30–11:15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Keynote speech with Manja Klemenčič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1474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11:30–13:00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Session 1 – Alliances fostering Changemakers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0112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13:00–14:00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Lunch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0097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14:00–15:30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Session 2 - Rethinking Higher Education to Respond to Global Challenges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8351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15:45–16:30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Keynote speech with Liviu Matei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4223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16:30–17:00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 dirty="0">
                          <a:solidFill>
                            <a:srgbClr val="000000"/>
                          </a:solidFill>
                          <a:latin typeface="Roboto Slab Bold"/>
                        </a:rPr>
                        <a:t>Final remarks &amp; Closing session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" name="TextBox 7"/>
          <p:cNvSpPr txBox="1"/>
          <p:nvPr/>
        </p:nvSpPr>
        <p:spPr>
          <a:xfrm>
            <a:off x="5567784" y="150178"/>
            <a:ext cx="12430351" cy="157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31365B"/>
                </a:solidFill>
                <a:latin typeface="Roboto Condensed Bold"/>
              </a:rPr>
              <a:t>Practical Information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0" y="0"/>
            <a:ext cx="5567784" cy="4956617"/>
            <a:chOff x="0" y="0"/>
            <a:chExt cx="7423712" cy="660882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423658" cy="6608826"/>
            </a:xfrm>
            <a:custGeom>
              <a:avLst/>
              <a:gdLst/>
              <a:ahLst/>
              <a:cxnLst/>
              <a:rect l="l" t="t" r="r" b="b"/>
              <a:pathLst>
                <a:path w="7423658" h="6608826">
                  <a:moveTo>
                    <a:pt x="0" y="0"/>
                  </a:moveTo>
                  <a:lnTo>
                    <a:pt x="7423658" y="0"/>
                  </a:lnTo>
                  <a:lnTo>
                    <a:pt x="7423658" y="6608826"/>
                  </a:lnTo>
                  <a:lnTo>
                    <a:pt x="0" y="6608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8" r="-49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349827" y="5093764"/>
            <a:ext cx="8193590" cy="4143021"/>
            <a:chOff x="0" y="0"/>
            <a:chExt cx="10924787" cy="5524028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2117971"/>
              <a:ext cx="2161485" cy="2161487"/>
              <a:chOff x="0" y="0"/>
              <a:chExt cx="1512095" cy="1512096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512062" cy="1512062"/>
              </a:xfrm>
              <a:custGeom>
                <a:avLst/>
                <a:gdLst/>
                <a:ahLst/>
                <a:cxnLst/>
                <a:rect l="l" t="t" r="r" b="b"/>
                <a:pathLst>
                  <a:path w="1512062" h="1512062">
                    <a:moveTo>
                      <a:pt x="0" y="0"/>
                    </a:moveTo>
                    <a:lnTo>
                      <a:pt x="1512062" y="0"/>
                    </a:lnTo>
                    <a:lnTo>
                      <a:pt x="1512062" y="1512062"/>
                    </a:lnTo>
                    <a:lnTo>
                      <a:pt x="0" y="15120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r="-2" b="-2"/>
                </a:stretch>
              </a:blipFill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2761386" y="2445734"/>
              <a:ext cx="8163401" cy="14259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02"/>
                </a:lnSpc>
              </a:pPr>
              <a:r>
                <a:rPr lang="en-US" sz="3001">
                  <a:solidFill>
                    <a:srgbClr val="31365B"/>
                  </a:solidFill>
                  <a:latin typeface="Roboto Slab Bold"/>
                </a:rPr>
                <a:t>Questions? Go to wooclap.com Enter the code: DLXONA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113126" y="0"/>
              <a:ext cx="1913230" cy="1913230"/>
            </a:xfrm>
            <a:custGeom>
              <a:avLst/>
              <a:gdLst/>
              <a:ahLst/>
              <a:cxnLst/>
              <a:rect l="l" t="t" r="r" b="b"/>
              <a:pathLst>
                <a:path w="1913230" h="1913230">
                  <a:moveTo>
                    <a:pt x="0" y="0"/>
                  </a:moveTo>
                  <a:lnTo>
                    <a:pt x="1913230" y="0"/>
                  </a:lnTo>
                  <a:lnTo>
                    <a:pt x="1913230" y="1913230"/>
                  </a:lnTo>
                  <a:lnTo>
                    <a:pt x="0" y="19132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2771090" y="202414"/>
              <a:ext cx="7063607" cy="134308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99"/>
                </a:lnSpc>
              </a:pPr>
              <a:r>
                <a:rPr lang="en-US" sz="3000">
                  <a:solidFill>
                    <a:srgbClr val="31365B"/>
                  </a:solidFill>
                  <a:latin typeface="Open Sans Bold"/>
                </a:rPr>
                <a:t>QR Code - CircleU. Website Event Programme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3302589" y="4470563"/>
              <a:ext cx="5144691" cy="1053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719"/>
                </a:lnSpc>
              </a:pPr>
              <a:r>
                <a:rPr lang="en-US" sz="4799">
                  <a:solidFill>
                    <a:srgbClr val="31365B"/>
                  </a:solidFill>
                  <a:latin typeface="Roboto Slab Bold"/>
                </a:rPr>
                <a:t>#CircleU2023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9258300"/>
            <a:ext cx="18288000" cy="1063170"/>
            <a:chOff x="0" y="0"/>
            <a:chExt cx="24384000" cy="1417560"/>
          </a:xfrm>
        </p:grpSpPr>
        <p:grpSp>
          <p:nvGrpSpPr>
            <p:cNvPr id="5" name="Group 5"/>
            <p:cNvGrpSpPr/>
            <p:nvPr/>
          </p:nvGrpSpPr>
          <p:grpSpPr>
            <a:xfrm>
              <a:off x="20445873" y="393906"/>
              <a:ext cx="3938127" cy="909050"/>
              <a:chOff x="0" y="0"/>
              <a:chExt cx="3938127" cy="90905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0" y="0"/>
                <a:ext cx="3938143" cy="909066"/>
              </a:xfrm>
              <a:custGeom>
                <a:avLst/>
                <a:gdLst/>
                <a:ahLst/>
                <a:cxnLst/>
                <a:rect l="l" t="t" r="r" b="b"/>
                <a:pathLst>
                  <a:path w="3938143" h="909066">
                    <a:moveTo>
                      <a:pt x="0" y="0"/>
                    </a:moveTo>
                    <a:lnTo>
                      <a:pt x="3938143" y="0"/>
                    </a:lnTo>
                    <a:lnTo>
                      <a:pt x="3938143" y="909066"/>
                    </a:lnTo>
                    <a:lnTo>
                      <a:pt x="0" y="90906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 t="-75" b="-74"/>
                </a:stretch>
              </a:blipFill>
            </p:spPr>
          </p:sp>
        </p:grpSp>
        <p:grpSp>
          <p:nvGrpSpPr>
            <p:cNvPr id="7" name="Group 7"/>
            <p:cNvGrpSpPr/>
            <p:nvPr/>
          </p:nvGrpSpPr>
          <p:grpSpPr>
            <a:xfrm>
              <a:off x="0" y="0"/>
              <a:ext cx="4039515" cy="1417560"/>
              <a:chOff x="0" y="0"/>
              <a:chExt cx="4039515" cy="141756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4039489" cy="1417574"/>
              </a:xfrm>
              <a:custGeom>
                <a:avLst/>
                <a:gdLst/>
                <a:ahLst/>
                <a:cxnLst/>
                <a:rect l="l" t="t" r="r" b="b"/>
                <a:pathLst>
                  <a:path w="4039489" h="1417574">
                    <a:moveTo>
                      <a:pt x="0" y="0"/>
                    </a:moveTo>
                    <a:lnTo>
                      <a:pt x="4039489" y="0"/>
                    </a:lnTo>
                    <a:lnTo>
                      <a:pt x="4039489" y="1417574"/>
                    </a:lnTo>
                    <a:lnTo>
                      <a:pt x="0" y="141757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</p:sp>
        </p:grpSp>
      </p:grpSp>
      <p:sp>
        <p:nvSpPr>
          <p:cNvPr id="9" name="TextBox 9"/>
          <p:cNvSpPr txBox="1"/>
          <p:nvPr/>
        </p:nvSpPr>
        <p:spPr>
          <a:xfrm>
            <a:off x="1395487" y="666750"/>
            <a:ext cx="9911847" cy="1576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80"/>
              </a:lnSpc>
            </a:pPr>
            <a:r>
              <a:rPr lang="en-US" sz="9200">
                <a:solidFill>
                  <a:srgbClr val="34395C"/>
                </a:solidFill>
                <a:latin typeface="Roboto Condensed Bold"/>
              </a:rPr>
              <a:t>Host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514818" y="3027543"/>
            <a:ext cx="15744482" cy="4231914"/>
            <a:chOff x="0" y="0"/>
            <a:chExt cx="20992643" cy="5642551"/>
          </a:xfrm>
        </p:grpSpPr>
        <p:sp>
          <p:nvSpPr>
            <p:cNvPr id="11" name="TextBox 11"/>
            <p:cNvSpPr txBox="1"/>
            <p:nvPr/>
          </p:nvSpPr>
          <p:spPr>
            <a:xfrm>
              <a:off x="7435166" y="405301"/>
              <a:ext cx="8334374" cy="16008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0080"/>
                </a:lnSpc>
              </a:pPr>
              <a:r>
                <a:rPr lang="en-US" sz="7200">
                  <a:solidFill>
                    <a:srgbClr val="34395C"/>
                  </a:solidFill>
                  <a:latin typeface="Roboto Condensed Bold"/>
                </a:rPr>
                <a:t>Dana Samson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435167" y="2376343"/>
              <a:ext cx="13557476" cy="7926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34395C"/>
                  </a:solidFill>
                  <a:latin typeface="Roboto Condensed Bold"/>
                </a:rPr>
                <a:t>Pro-rector for international affairs at UCLouvain</a:t>
              </a: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0" y="0"/>
              <a:ext cx="5642575" cy="5642551"/>
              <a:chOff x="0" y="0"/>
              <a:chExt cx="3511610" cy="3511595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511550" cy="3511550"/>
              </a:xfrm>
              <a:custGeom>
                <a:avLst/>
                <a:gdLst/>
                <a:ahLst/>
                <a:cxnLst/>
                <a:rect l="l" t="t" r="r" b="b"/>
                <a:pathLst>
                  <a:path w="3511550" h="3511550">
                    <a:moveTo>
                      <a:pt x="3511550" y="1755775"/>
                    </a:moveTo>
                    <a:cubicBezTo>
                      <a:pt x="3511550" y="2725420"/>
                      <a:pt x="2725420" y="3511550"/>
                      <a:pt x="1755775" y="3511550"/>
                    </a:cubicBezTo>
                    <a:cubicBezTo>
                      <a:pt x="786130" y="3511550"/>
                      <a:pt x="0" y="2725420"/>
                      <a:pt x="0" y="1755775"/>
                    </a:cubicBezTo>
                    <a:cubicBezTo>
                      <a:pt x="0" y="786130"/>
                      <a:pt x="786130" y="0"/>
                      <a:pt x="1755775" y="0"/>
                    </a:cubicBezTo>
                    <a:cubicBezTo>
                      <a:pt x="2725420" y="0"/>
                      <a:pt x="3511550" y="786130"/>
                      <a:pt x="3511550" y="1755775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8666" r="-1" b="-41641"/>
                </a:stretch>
              </a:blipFill>
            </p:spPr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028700" y="666750"/>
            <a:ext cx="8244036" cy="1757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34395C"/>
                </a:solidFill>
                <a:latin typeface="Roboto Condensed Bold"/>
              </a:rPr>
              <a:t>Welcome Session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7582925" y="3282545"/>
            <a:ext cx="3940913" cy="3940896"/>
            <a:chOff x="0" y="0"/>
            <a:chExt cx="4687502" cy="468748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687443" cy="4687443"/>
            </a:xfrm>
            <a:custGeom>
              <a:avLst/>
              <a:gdLst/>
              <a:ahLst/>
              <a:cxnLst/>
              <a:rect l="l" t="t" r="r" b="b"/>
              <a:pathLst>
                <a:path w="4687443" h="4687443">
                  <a:moveTo>
                    <a:pt x="4687443" y="2343785"/>
                  </a:moveTo>
                  <a:cubicBezTo>
                    <a:pt x="4687443" y="3638169"/>
                    <a:pt x="3638042" y="4687443"/>
                    <a:pt x="2343658" y="4687443"/>
                  </a:cubicBezTo>
                  <a:cubicBezTo>
                    <a:pt x="1049274" y="4687443"/>
                    <a:pt x="0" y="3638169"/>
                    <a:pt x="0" y="2343785"/>
                  </a:cubicBezTo>
                  <a:cubicBezTo>
                    <a:pt x="0" y="1049401"/>
                    <a:pt x="1049274" y="0"/>
                    <a:pt x="2343785" y="0"/>
                  </a:cubicBezTo>
                  <a:cubicBezTo>
                    <a:pt x="3638296" y="0"/>
                    <a:pt x="4687443" y="1049401"/>
                    <a:pt x="4687443" y="2343785"/>
                  </a:cubicBezTo>
                  <a:close/>
                </a:path>
              </a:pathLst>
            </a:custGeom>
            <a:blipFill>
              <a:blip r:embed="rId5"/>
              <a:stretch>
                <a:fillRect l="-26628" r="-23371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3363948" y="3282545"/>
            <a:ext cx="3940913" cy="4892544"/>
            <a:chOff x="0" y="0"/>
            <a:chExt cx="5254550" cy="6523393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0"/>
              <a:ext cx="5254550" cy="5254528"/>
              <a:chOff x="0" y="0"/>
              <a:chExt cx="4687502" cy="468748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687443" cy="4687443"/>
              </a:xfrm>
              <a:custGeom>
                <a:avLst/>
                <a:gdLst/>
                <a:ahLst/>
                <a:cxnLst/>
                <a:rect l="l" t="t" r="r" b="b"/>
                <a:pathLst>
                  <a:path w="4687443" h="4687443">
                    <a:moveTo>
                      <a:pt x="4687443" y="2343785"/>
                    </a:moveTo>
                    <a:cubicBezTo>
                      <a:pt x="4687443" y="3638169"/>
                      <a:pt x="3638042" y="4687443"/>
                      <a:pt x="2343658" y="4687443"/>
                    </a:cubicBezTo>
                    <a:cubicBezTo>
                      <a:pt x="1049274" y="4687443"/>
                      <a:pt x="0" y="3638169"/>
                      <a:pt x="0" y="2343785"/>
                    </a:cubicBezTo>
                    <a:cubicBezTo>
                      <a:pt x="0" y="1049401"/>
                      <a:pt x="1049274" y="0"/>
                      <a:pt x="2343785" y="0"/>
                    </a:cubicBezTo>
                    <a:cubicBezTo>
                      <a:pt x="3638296" y="0"/>
                      <a:pt x="4687443" y="1049401"/>
                      <a:pt x="4687443" y="2343785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r="-49941"/>
                </a:stretch>
              </a:blip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46987" y="5448600"/>
              <a:ext cx="5207563" cy="1074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2"/>
                </a:lnSpc>
              </a:pPr>
              <a:r>
                <a:rPr lang="en-US" sz="2396">
                  <a:solidFill>
                    <a:srgbClr val="31365B"/>
                  </a:solidFill>
                  <a:latin typeface="Roboto Slab Bold"/>
                </a:rPr>
                <a:t>Vincent Blondel </a:t>
              </a:r>
            </a:p>
            <a:p>
              <a:pPr algn="ctr">
                <a:lnSpc>
                  <a:spcPts val="3354"/>
                </a:lnSpc>
              </a:pPr>
              <a:r>
                <a:rPr lang="en-US" sz="2396">
                  <a:solidFill>
                    <a:srgbClr val="31365B"/>
                  </a:solidFill>
                  <a:latin typeface="Roboto Slab Bold"/>
                </a:rPr>
                <a:t>Rector of UCLouvain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3282545"/>
            <a:ext cx="5154961" cy="5780333"/>
            <a:chOff x="0" y="0"/>
            <a:chExt cx="6873282" cy="7707111"/>
          </a:xfrm>
        </p:grpSpPr>
        <p:grpSp>
          <p:nvGrpSpPr>
            <p:cNvPr id="16" name="Group 16"/>
            <p:cNvGrpSpPr/>
            <p:nvPr/>
          </p:nvGrpSpPr>
          <p:grpSpPr>
            <a:xfrm>
              <a:off x="861867" y="0"/>
              <a:ext cx="5254550" cy="5254528"/>
              <a:chOff x="0" y="0"/>
              <a:chExt cx="4687502" cy="468748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4687443" cy="4687443"/>
              </a:xfrm>
              <a:custGeom>
                <a:avLst/>
                <a:gdLst/>
                <a:ahLst/>
                <a:cxnLst/>
                <a:rect l="l" t="t" r="r" b="b"/>
                <a:pathLst>
                  <a:path w="4687443" h="4687443">
                    <a:moveTo>
                      <a:pt x="4687443" y="2343785"/>
                    </a:moveTo>
                    <a:cubicBezTo>
                      <a:pt x="4687443" y="3638169"/>
                      <a:pt x="3638042" y="4687443"/>
                      <a:pt x="2343658" y="4687443"/>
                    </a:cubicBezTo>
                    <a:cubicBezTo>
                      <a:pt x="1049274" y="4687443"/>
                      <a:pt x="0" y="3638169"/>
                      <a:pt x="0" y="2343785"/>
                    </a:cubicBezTo>
                    <a:cubicBezTo>
                      <a:pt x="0" y="1049401"/>
                      <a:pt x="1049274" y="0"/>
                      <a:pt x="2343785" y="0"/>
                    </a:cubicBezTo>
                    <a:cubicBezTo>
                      <a:pt x="3638296" y="0"/>
                      <a:pt x="4687443" y="1049401"/>
                      <a:pt x="4687443" y="2343785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r="-1" b="-1"/>
                </a:stretch>
              </a:blip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0" y="5476991"/>
              <a:ext cx="6873282" cy="22301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Françoise Bertieaux</a:t>
              </a:r>
            </a:p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Minister for higher education and research of the Federation Wallonia-Brussels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9553382" y="7545378"/>
            <a:ext cx="9525" cy="316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endParaRPr/>
          </a:p>
        </p:txBody>
      </p:sp>
      <p:sp>
        <p:nvSpPr>
          <p:cNvPr id="20" name="TextBox 20"/>
          <p:cNvSpPr txBox="1"/>
          <p:nvPr/>
        </p:nvSpPr>
        <p:spPr>
          <a:xfrm>
            <a:off x="7582925" y="7406922"/>
            <a:ext cx="3940913" cy="2072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  <a:spcBef>
                <a:spcPct val="0"/>
              </a:spcBef>
            </a:pPr>
            <a:r>
              <a:rPr lang="en-US" sz="2399">
                <a:solidFill>
                  <a:srgbClr val="31365B"/>
                </a:solidFill>
                <a:latin typeface="Roboto Slab Bold"/>
              </a:rPr>
              <a:t>Iliana Ivanova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31365B"/>
                </a:solidFill>
                <a:latin typeface="Roboto Slab Bold"/>
              </a:rPr>
              <a:t>European Commissioner for Innovation, Research, Culture, Education and Youth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5021982" y="3619671"/>
            <a:ext cx="8244036" cy="3204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880"/>
              </a:lnSpc>
            </a:pPr>
            <a:r>
              <a:rPr lang="en-US" sz="9200">
                <a:solidFill>
                  <a:srgbClr val="34395C"/>
                </a:solidFill>
                <a:latin typeface="Roboto Condensed Bold"/>
              </a:rPr>
              <a:t>Words from the Commissioner ...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395487" y="666750"/>
            <a:ext cx="7510462" cy="1757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34395C"/>
                </a:solidFill>
                <a:latin typeface="Roboto Condensed Bold"/>
              </a:rPr>
              <a:t>Keynote Speech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152205" y="2798365"/>
            <a:ext cx="15983590" cy="4583115"/>
            <a:chOff x="0" y="-142875"/>
            <a:chExt cx="21311453" cy="6110820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142875"/>
              <a:ext cx="5825095" cy="5825070"/>
              <a:chOff x="0" y="0"/>
              <a:chExt cx="5825095" cy="582507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25109" cy="5825109"/>
              </a:xfrm>
              <a:custGeom>
                <a:avLst/>
                <a:gdLst/>
                <a:ahLst/>
                <a:cxnLst/>
                <a:rect l="l" t="t" r="r" b="b"/>
                <a:pathLst>
                  <a:path w="5825109" h="5825109">
                    <a:moveTo>
                      <a:pt x="5825109" y="2912618"/>
                    </a:moveTo>
                    <a:cubicBezTo>
                      <a:pt x="5825109" y="4521073"/>
                      <a:pt x="4521073" y="5825109"/>
                      <a:pt x="2912618" y="5825109"/>
                    </a:cubicBezTo>
                    <a:cubicBezTo>
                      <a:pt x="1304163" y="5825109"/>
                      <a:pt x="0" y="4521073"/>
                      <a:pt x="0" y="2912618"/>
                    </a:cubicBezTo>
                    <a:cubicBezTo>
                      <a:pt x="0" y="1304163"/>
                      <a:pt x="1304036" y="0"/>
                      <a:pt x="2912491" y="0"/>
                    </a:cubicBezTo>
                    <a:cubicBezTo>
                      <a:pt x="4520946" y="0"/>
                      <a:pt x="5825109" y="1304036"/>
                      <a:pt x="5825109" y="2912618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13370" b="-36629"/>
                </a:stretch>
              </a:blip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7753977" y="-142875"/>
              <a:ext cx="9404149" cy="160291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10080"/>
                </a:lnSpc>
              </a:pPr>
              <a:r>
                <a:rPr lang="en-US" sz="7200" dirty="0">
                  <a:solidFill>
                    <a:srgbClr val="34395C"/>
                  </a:solidFill>
                  <a:latin typeface="Roboto Condensed Bold"/>
                </a:rPr>
                <a:t>Manja </a:t>
              </a:r>
              <a:r>
                <a:rPr lang="en-US" sz="7200" dirty="0" err="1">
                  <a:solidFill>
                    <a:srgbClr val="34395C"/>
                  </a:solidFill>
                  <a:latin typeface="Roboto Condensed Bold"/>
                </a:rPr>
                <a:t>Klemenčič</a:t>
              </a:r>
              <a:endParaRPr lang="en-US" sz="7200" dirty="0">
                <a:solidFill>
                  <a:srgbClr val="34395C"/>
                </a:solidFill>
                <a:latin typeface="Roboto Condensed Bold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753977" y="1828167"/>
              <a:ext cx="13557476" cy="1703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00"/>
                </a:lnSpc>
              </a:pPr>
              <a:r>
                <a:rPr lang="en-US" sz="3500" dirty="0">
                  <a:solidFill>
                    <a:srgbClr val="34395C"/>
                  </a:solidFill>
                  <a:latin typeface="Roboto Condensed Bold"/>
                </a:rPr>
                <a:t>Expert on Sociology of Higher Education, Harvard University/University Ljubljana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567784" cy="4956617"/>
            <a:chOff x="0" y="0"/>
            <a:chExt cx="7423712" cy="66088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23658" cy="6608826"/>
            </a:xfrm>
            <a:custGeom>
              <a:avLst/>
              <a:gdLst/>
              <a:ahLst/>
              <a:cxnLst/>
              <a:rect l="l" t="t" r="r" b="b"/>
              <a:pathLst>
                <a:path w="7423658" h="6608826">
                  <a:moveTo>
                    <a:pt x="0" y="0"/>
                  </a:moveTo>
                  <a:lnTo>
                    <a:pt x="7423658" y="0"/>
                  </a:lnTo>
                  <a:lnTo>
                    <a:pt x="7423658" y="6608826"/>
                  </a:lnTo>
                  <a:lnTo>
                    <a:pt x="0" y="6608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5313426" y="-30165"/>
            <a:ext cx="12430351" cy="1917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8"/>
              </a:lnSpc>
            </a:pPr>
            <a:r>
              <a:rPr lang="en-US" sz="9999">
                <a:solidFill>
                  <a:srgbClr val="31365B"/>
                </a:solidFill>
                <a:latin typeface="Roboto Condensed Bold"/>
              </a:rPr>
              <a:t>Break 15 min.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349827" y="5326302"/>
            <a:ext cx="7733702" cy="3910482"/>
            <a:chOff x="0" y="0"/>
            <a:chExt cx="10311603" cy="5213976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1999094"/>
              <a:ext cx="2040166" cy="2040167"/>
              <a:chOff x="0" y="0"/>
              <a:chExt cx="1512095" cy="151209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512062" cy="1512062"/>
              </a:xfrm>
              <a:custGeom>
                <a:avLst/>
                <a:gdLst/>
                <a:ahLst/>
                <a:cxnLst/>
                <a:rect l="l" t="t" r="r" b="b"/>
                <a:pathLst>
                  <a:path w="1512062" h="1512062">
                    <a:moveTo>
                      <a:pt x="0" y="0"/>
                    </a:moveTo>
                    <a:lnTo>
                      <a:pt x="1512062" y="0"/>
                    </a:lnTo>
                    <a:lnTo>
                      <a:pt x="1512062" y="1512062"/>
                    </a:lnTo>
                    <a:lnTo>
                      <a:pt x="0" y="15120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r="-2" b="-2"/>
                </a:stretch>
              </a:blip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2606395" y="2305253"/>
              <a:ext cx="7705208" cy="1349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66"/>
                </a:lnSpc>
              </a:pPr>
              <a:r>
                <a:rPr lang="en-US" sz="2833">
                  <a:solidFill>
                    <a:srgbClr val="31365B"/>
                  </a:solidFill>
                  <a:latin typeface="Roboto Slab Bold"/>
                </a:rPr>
                <a:t>Questions? Go to wooclap.com Enter the code: DLXONA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6776" y="0"/>
              <a:ext cx="1805845" cy="1805845"/>
            </a:xfrm>
            <a:custGeom>
              <a:avLst/>
              <a:gdLst/>
              <a:ahLst/>
              <a:cxnLst/>
              <a:rect l="l" t="t" r="r" b="b"/>
              <a:pathLst>
                <a:path w="1805845" h="1805845">
                  <a:moveTo>
                    <a:pt x="0" y="0"/>
                  </a:moveTo>
                  <a:lnTo>
                    <a:pt x="1805845" y="0"/>
                  </a:lnTo>
                  <a:lnTo>
                    <a:pt x="1805845" y="1805845"/>
                  </a:lnTo>
                  <a:lnTo>
                    <a:pt x="0" y="18058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2615555" y="188380"/>
              <a:ext cx="6667142" cy="12703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63"/>
                </a:lnSpc>
              </a:pPr>
              <a:r>
                <a:rPr lang="en-US" sz="2831">
                  <a:solidFill>
                    <a:srgbClr val="31365B"/>
                  </a:solidFill>
                  <a:latin typeface="Open Sans Bold"/>
                </a:rPr>
                <a:t>QR Code - CircleU. Website Event Programme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117220" y="4214828"/>
              <a:ext cx="5255543" cy="9991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342"/>
                </a:lnSpc>
              </a:pPr>
              <a:r>
                <a:rPr lang="en-US" sz="4530" dirty="0">
                  <a:solidFill>
                    <a:srgbClr val="31365B"/>
                  </a:solidFill>
                  <a:latin typeface="Roboto Slab Bold"/>
                </a:rPr>
                <a:t>#CircleU2023</a:t>
              </a:r>
            </a:p>
          </p:txBody>
        </p:sp>
      </p:grpSp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87E692BB-BE4D-4688-AB7C-C44A78F0C8DD}"/>
              </a:ext>
            </a:extLst>
          </p:cNvPr>
          <p:cNvGraphicFramePr>
            <a:graphicFrameLocks noGrp="1"/>
          </p:cNvGraphicFramePr>
          <p:nvPr/>
        </p:nvGraphicFramePr>
        <p:xfrm>
          <a:off x="9144000" y="1944188"/>
          <a:ext cx="7233928" cy="7292596"/>
        </p:xfrm>
        <a:graphic>
          <a:graphicData uri="http://schemas.openxmlformats.org/drawingml/2006/table">
            <a:tbl>
              <a:tblPr/>
              <a:tblGrid>
                <a:gridCol w="178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7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3216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 dirty="0">
                          <a:solidFill>
                            <a:srgbClr val="000000"/>
                          </a:solidFill>
                          <a:latin typeface="Roboto Slab Bold"/>
                        </a:rPr>
                        <a:t>09:00–10:00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Welcome and registration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659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10:00–10:30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Welcome Session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7464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10:30–11:15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Keynote speech with Manja Klemenčič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1474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11:30–13:00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Session 1 – Alliances fostering Changemakers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0112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13:00–14:00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Lunch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0097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14:00–15:30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Session 2 - Rethinking Higher Education to Respond to Global Challenges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8351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15:45–16:30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Keynote speech with Liviu Matei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4223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16:30–17:00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 dirty="0">
                          <a:solidFill>
                            <a:srgbClr val="000000"/>
                          </a:solidFill>
                          <a:latin typeface="Roboto Slab Bold"/>
                        </a:rPr>
                        <a:t>Final remarks &amp; Closing session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8152603" y="5143500"/>
            <a:ext cx="8743451" cy="3724044"/>
            <a:chOff x="0" y="0"/>
            <a:chExt cx="11657935" cy="4965393"/>
          </a:xfrm>
        </p:grpSpPr>
        <p:grpSp>
          <p:nvGrpSpPr>
            <p:cNvPr id="9" name="Group 9"/>
            <p:cNvGrpSpPr/>
            <p:nvPr/>
          </p:nvGrpSpPr>
          <p:grpSpPr>
            <a:xfrm>
              <a:off x="6692521" y="0"/>
              <a:ext cx="4965413" cy="4965393"/>
              <a:chOff x="0" y="0"/>
              <a:chExt cx="4965413" cy="4965393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4965446" cy="4965446"/>
              </a:xfrm>
              <a:custGeom>
                <a:avLst/>
                <a:gdLst/>
                <a:ahLst/>
                <a:cxnLst/>
                <a:rect l="l" t="t" r="r" b="b"/>
                <a:pathLst>
                  <a:path w="4965446" h="4965446">
                    <a:moveTo>
                      <a:pt x="4965446" y="2482723"/>
                    </a:moveTo>
                    <a:cubicBezTo>
                      <a:pt x="4965446" y="3853815"/>
                      <a:pt x="3853815" y="4965446"/>
                      <a:pt x="2482723" y="4965446"/>
                    </a:cubicBezTo>
                    <a:cubicBezTo>
                      <a:pt x="1111631" y="4965446"/>
                      <a:pt x="0" y="3853815"/>
                      <a:pt x="0" y="2482723"/>
                    </a:cubicBezTo>
                    <a:cubicBezTo>
                      <a:pt x="0" y="1111631"/>
                      <a:pt x="1111504" y="0"/>
                      <a:pt x="2482723" y="0"/>
                    </a:cubicBezTo>
                    <a:cubicBezTo>
                      <a:pt x="3853942" y="0"/>
                      <a:pt x="4965446" y="1111504"/>
                      <a:pt x="4965446" y="2482723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2187" r="-435" b="-53144"/>
                </a:stretch>
              </a:blipFill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0" y="2406496"/>
              <a:ext cx="4456545" cy="7933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>
                  <a:solidFill>
                    <a:srgbClr val="34395C"/>
                  </a:solidFill>
                  <a:latin typeface="Roboto Condensed Bold"/>
                </a:rPr>
                <a:t>Amélie Jacquemin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3244278"/>
              <a:ext cx="6692521" cy="14664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>
                  <a:solidFill>
                    <a:srgbClr val="34395C"/>
                  </a:solidFill>
                  <a:latin typeface="Roboto Condensed Bold"/>
                </a:rPr>
                <a:t>Academic chair, Circle U. In.CU.bator platform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379677" y="371790"/>
            <a:ext cx="14484178" cy="2308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38"/>
              </a:lnSpc>
            </a:pPr>
            <a:r>
              <a:rPr lang="en-US" sz="6598">
                <a:solidFill>
                  <a:srgbClr val="31365B"/>
                </a:solidFill>
                <a:latin typeface="Roboto Condensed Bold"/>
              </a:rPr>
              <a:t>Session 1 – Alliances fostering Changemakers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00056" y="3225242"/>
            <a:ext cx="8742919" cy="2651052"/>
            <a:chOff x="0" y="0"/>
            <a:chExt cx="11657225" cy="3534736"/>
          </a:xfrm>
        </p:grpSpPr>
        <p:grpSp>
          <p:nvGrpSpPr>
            <p:cNvPr id="15" name="Group 15"/>
            <p:cNvGrpSpPr>
              <a:grpSpLocks noChangeAspect="1"/>
            </p:cNvGrpSpPr>
            <p:nvPr/>
          </p:nvGrpSpPr>
          <p:grpSpPr>
            <a:xfrm>
              <a:off x="0" y="0"/>
              <a:ext cx="3534750" cy="3534736"/>
              <a:chOff x="0" y="0"/>
              <a:chExt cx="6350000" cy="6349975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/>
                </a:stretch>
              </a:blipFill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4265882" y="633257"/>
              <a:ext cx="7391343" cy="21919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Moderated by Christel Vacelet International Office Director UCLouvain</a:t>
              </a:r>
            </a:p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 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643825" y="2478309"/>
            <a:ext cx="2072458" cy="2072459"/>
            <a:chOff x="0" y="0"/>
            <a:chExt cx="1512095" cy="15120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12062" cy="1512062"/>
            </a:xfrm>
            <a:custGeom>
              <a:avLst/>
              <a:gdLst/>
              <a:ahLst/>
              <a:cxnLst/>
              <a:rect l="l" t="t" r="r" b="b"/>
              <a:pathLst>
                <a:path w="1512062" h="1512062">
                  <a:moveTo>
                    <a:pt x="0" y="0"/>
                  </a:moveTo>
                  <a:lnTo>
                    <a:pt x="1512062" y="0"/>
                  </a:lnTo>
                  <a:lnTo>
                    <a:pt x="1512062" y="1512062"/>
                  </a:lnTo>
                  <a:lnTo>
                    <a:pt x="0" y="1512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2" b="-2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12861603" y="3161422"/>
            <a:ext cx="5108123" cy="904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6"/>
              </a:lnSpc>
            </a:pPr>
            <a:r>
              <a:rPr lang="en-US" sz="2504">
                <a:solidFill>
                  <a:srgbClr val="31365B"/>
                </a:solidFill>
                <a:latin typeface="Roboto Slab Bold"/>
              </a:rPr>
              <a:t>Questions? Go to wooclap.com Enter the code: DLXONA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379677" y="371790"/>
            <a:ext cx="14484178" cy="2308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38"/>
              </a:lnSpc>
            </a:pPr>
            <a:r>
              <a:rPr lang="en-US" sz="6598">
                <a:solidFill>
                  <a:srgbClr val="31365B"/>
                </a:solidFill>
                <a:latin typeface="Roboto Condensed Bold"/>
              </a:rPr>
              <a:t>Session 1 – Alliances fostering Changemakers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00056" y="3225242"/>
            <a:ext cx="8742919" cy="2651052"/>
            <a:chOff x="0" y="0"/>
            <a:chExt cx="11657225" cy="3534736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0" y="0"/>
              <a:ext cx="3534750" cy="3534736"/>
              <a:chOff x="0" y="0"/>
              <a:chExt cx="6350000" cy="634997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4265882" y="633257"/>
              <a:ext cx="7391343" cy="21919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Moderated by Christel Vacelet International Office Director, UCLouvain</a:t>
              </a:r>
            </a:p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 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345186" y="5143500"/>
            <a:ext cx="8550868" cy="3724044"/>
            <a:chOff x="0" y="0"/>
            <a:chExt cx="11401158" cy="4965393"/>
          </a:xfrm>
        </p:grpSpPr>
        <p:grpSp>
          <p:nvGrpSpPr>
            <p:cNvPr id="14" name="Group 14"/>
            <p:cNvGrpSpPr/>
            <p:nvPr/>
          </p:nvGrpSpPr>
          <p:grpSpPr>
            <a:xfrm>
              <a:off x="6435745" y="0"/>
              <a:ext cx="4965413" cy="4965393"/>
              <a:chOff x="0" y="0"/>
              <a:chExt cx="4965413" cy="496539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965446" cy="4965446"/>
              </a:xfrm>
              <a:custGeom>
                <a:avLst/>
                <a:gdLst/>
                <a:ahLst/>
                <a:cxnLst/>
                <a:rect l="l" t="t" r="r" b="b"/>
                <a:pathLst>
                  <a:path w="4965446" h="4965446">
                    <a:moveTo>
                      <a:pt x="4965446" y="2482723"/>
                    </a:moveTo>
                    <a:cubicBezTo>
                      <a:pt x="4965446" y="3853815"/>
                      <a:pt x="3853942" y="4965446"/>
                      <a:pt x="2482723" y="4965446"/>
                    </a:cubicBezTo>
                    <a:cubicBezTo>
                      <a:pt x="1111504" y="4965446"/>
                      <a:pt x="0" y="3853815"/>
                      <a:pt x="0" y="2482723"/>
                    </a:cubicBezTo>
                    <a:cubicBezTo>
                      <a:pt x="0" y="1111631"/>
                      <a:pt x="1111504" y="0"/>
                      <a:pt x="2482723" y="0"/>
                    </a:cubicBezTo>
                    <a:cubicBezTo>
                      <a:pt x="3853942" y="0"/>
                      <a:pt x="4965446" y="1111504"/>
                      <a:pt x="4965446" y="2482723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4536" b="-4535"/>
                </a:stretch>
              </a:blip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36469" y="2536241"/>
              <a:ext cx="4285558" cy="7933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>
                  <a:solidFill>
                    <a:srgbClr val="34395C"/>
                  </a:solidFill>
                  <a:latin typeface="Roboto Condensed Bold"/>
                </a:rPr>
                <a:t>Marnik Vanclooster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3422765"/>
              <a:ext cx="6435745" cy="15426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>
                  <a:solidFill>
                    <a:srgbClr val="34395C"/>
                  </a:solidFill>
                  <a:latin typeface="Roboto Condensed Bold"/>
                </a:rPr>
                <a:t>Academic chair, Circle U. Climate Knowledge Hub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643825" y="2478309"/>
            <a:ext cx="2072458" cy="2072459"/>
            <a:chOff x="0" y="0"/>
            <a:chExt cx="1512095" cy="15120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12062" cy="1512062"/>
            </a:xfrm>
            <a:custGeom>
              <a:avLst/>
              <a:gdLst/>
              <a:ahLst/>
              <a:cxnLst/>
              <a:rect l="l" t="t" r="r" b="b"/>
              <a:pathLst>
                <a:path w="1512062" h="1512062">
                  <a:moveTo>
                    <a:pt x="0" y="0"/>
                  </a:moveTo>
                  <a:lnTo>
                    <a:pt x="1512062" y="0"/>
                  </a:lnTo>
                  <a:lnTo>
                    <a:pt x="1512062" y="1512062"/>
                  </a:lnTo>
                  <a:lnTo>
                    <a:pt x="0" y="1512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2" b="-2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12861603" y="3161422"/>
            <a:ext cx="5108123" cy="904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6"/>
              </a:lnSpc>
            </a:pPr>
            <a:r>
              <a:rPr lang="en-US" sz="2504">
                <a:solidFill>
                  <a:srgbClr val="31365B"/>
                </a:solidFill>
                <a:latin typeface="Roboto Slab Bold"/>
              </a:rPr>
              <a:t>Questions? Go to wooclap.com Enter the code: DLXONA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379677" y="428940"/>
            <a:ext cx="7696659" cy="556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 dirty="0">
                <a:solidFill>
                  <a:srgbClr val="31365B"/>
                </a:solidFill>
                <a:latin typeface="Roboto Condensed Bold"/>
              </a:rPr>
              <a:t>Session 1 – Alliances fostering Changemakers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9676" y="1349377"/>
            <a:ext cx="15124431" cy="569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760"/>
              </a:lnSpc>
              <a:spcBef>
                <a:spcPct val="0"/>
              </a:spcBef>
            </a:pPr>
            <a:r>
              <a:rPr lang="en-US" sz="3400" dirty="0">
                <a:solidFill>
                  <a:srgbClr val="055F8A"/>
                </a:solidFill>
                <a:latin typeface="Roboto Slab Bold"/>
              </a:rPr>
              <a:t>Shaping research and innovation in the Circle U Climate Knowledge Hub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472904"/>
            <a:ext cx="16230600" cy="5728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31365B"/>
                </a:solidFill>
                <a:latin typeface="Roboto Slab Bold"/>
              </a:rPr>
              <a:t>Climate change (CC) is one of the most important challenges for humanity. 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31365B"/>
                </a:solidFill>
                <a:latin typeface="Roboto Slab Bold"/>
              </a:rPr>
              <a:t>The scientific evidence of CC, and current and expected future impacts of CC are well documented.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31365B"/>
                </a:solidFill>
                <a:latin typeface="Roboto Slab Bold"/>
              </a:rPr>
              <a:t>Adaptation and mitigation is urgently needed, but pathways to make the transition to climate resilient societies are still subjected to large uncertainty. </a:t>
            </a: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31365B"/>
                </a:solidFill>
                <a:latin typeface="Roboto Slab Bold"/>
              </a:rPr>
              <a:t>Innovation in technology &amp; infrastructure, but also in human agency is needed to successfully reach sustainable societies.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2573652"/>
            <a:ext cx="1692622" cy="622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  <a:spcBef>
                <a:spcPct val="0"/>
              </a:spcBef>
            </a:pPr>
            <a:r>
              <a:rPr lang="en-US" sz="3598">
                <a:solidFill>
                  <a:srgbClr val="31365B"/>
                </a:solidFill>
                <a:latin typeface="Roboto Slab Bold"/>
              </a:rPr>
              <a:t>Context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5729210" y="1910437"/>
            <a:ext cx="6803112" cy="4124854"/>
            <a:chOff x="0" y="0"/>
            <a:chExt cx="1791766" cy="108638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91766" cy="1086381"/>
            </a:xfrm>
            <a:custGeom>
              <a:avLst/>
              <a:gdLst/>
              <a:ahLst/>
              <a:cxnLst/>
              <a:rect l="l" t="t" r="r" b="b"/>
              <a:pathLst>
                <a:path w="1791766" h="1086381">
                  <a:moveTo>
                    <a:pt x="58038" y="0"/>
                  </a:moveTo>
                  <a:lnTo>
                    <a:pt x="1733728" y="0"/>
                  </a:lnTo>
                  <a:cubicBezTo>
                    <a:pt x="1765782" y="0"/>
                    <a:pt x="1791766" y="25984"/>
                    <a:pt x="1791766" y="58038"/>
                  </a:cubicBezTo>
                  <a:lnTo>
                    <a:pt x="1791766" y="1028343"/>
                  </a:lnTo>
                  <a:cubicBezTo>
                    <a:pt x="1791766" y="1060397"/>
                    <a:pt x="1765782" y="1086381"/>
                    <a:pt x="1733728" y="1086381"/>
                  </a:cubicBezTo>
                  <a:lnTo>
                    <a:pt x="58038" y="1086381"/>
                  </a:lnTo>
                  <a:cubicBezTo>
                    <a:pt x="25984" y="1086381"/>
                    <a:pt x="0" y="1060397"/>
                    <a:pt x="0" y="1028343"/>
                  </a:cubicBezTo>
                  <a:lnTo>
                    <a:pt x="0" y="58038"/>
                  </a:lnTo>
                  <a:cubicBezTo>
                    <a:pt x="0" y="25984"/>
                    <a:pt x="25984" y="0"/>
                    <a:pt x="58038" y="0"/>
                  </a:cubicBezTo>
                  <a:close/>
                </a:path>
              </a:pathLst>
            </a:custGeom>
            <a:solidFill>
              <a:srgbClr val="93AEC6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791766" cy="11244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5977168" y="2002224"/>
            <a:ext cx="6408889" cy="3941281"/>
          </a:xfrm>
          <a:custGeom>
            <a:avLst/>
            <a:gdLst/>
            <a:ahLst/>
            <a:cxnLst/>
            <a:rect l="l" t="t" r="r" b="b"/>
            <a:pathLst>
              <a:path w="6408889" h="3941281">
                <a:moveTo>
                  <a:pt x="0" y="0"/>
                </a:moveTo>
                <a:lnTo>
                  <a:pt x="6408888" y="0"/>
                </a:lnTo>
                <a:lnTo>
                  <a:pt x="6408888" y="3941280"/>
                </a:lnTo>
                <a:lnTo>
                  <a:pt x="0" y="394128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07" t="-412" r="-4261" b="-10813"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862262" y="6953497"/>
            <a:ext cx="4374806" cy="2060647"/>
            <a:chOff x="0" y="0"/>
            <a:chExt cx="1152212" cy="54272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52212" cy="542722"/>
            </a:xfrm>
            <a:custGeom>
              <a:avLst/>
              <a:gdLst/>
              <a:ahLst/>
              <a:cxnLst/>
              <a:rect l="l" t="t" r="r" b="b"/>
              <a:pathLst>
                <a:path w="1152212" h="542722">
                  <a:moveTo>
                    <a:pt x="90253" y="0"/>
                  </a:moveTo>
                  <a:lnTo>
                    <a:pt x="1061960" y="0"/>
                  </a:lnTo>
                  <a:cubicBezTo>
                    <a:pt x="1111805" y="0"/>
                    <a:pt x="1152212" y="40407"/>
                    <a:pt x="1152212" y="90253"/>
                  </a:cubicBezTo>
                  <a:lnTo>
                    <a:pt x="1152212" y="452469"/>
                  </a:lnTo>
                  <a:cubicBezTo>
                    <a:pt x="1152212" y="502314"/>
                    <a:pt x="1111805" y="542722"/>
                    <a:pt x="1061960" y="542722"/>
                  </a:cubicBezTo>
                  <a:lnTo>
                    <a:pt x="90253" y="542722"/>
                  </a:lnTo>
                  <a:cubicBezTo>
                    <a:pt x="40407" y="542722"/>
                    <a:pt x="0" y="502314"/>
                    <a:pt x="0" y="452469"/>
                  </a:cubicBezTo>
                  <a:lnTo>
                    <a:pt x="0" y="90253"/>
                  </a:lnTo>
                  <a:cubicBezTo>
                    <a:pt x="0" y="40407"/>
                    <a:pt x="40407" y="0"/>
                    <a:pt x="90253" y="0"/>
                  </a:cubicBezTo>
                  <a:close/>
                </a:path>
              </a:pathLst>
            </a:custGeom>
            <a:solidFill>
              <a:srgbClr val="93AEC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1152212" cy="5808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884494" y="6953497"/>
            <a:ext cx="4374806" cy="2060647"/>
            <a:chOff x="0" y="0"/>
            <a:chExt cx="1152212" cy="54272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52212" cy="542722"/>
            </a:xfrm>
            <a:custGeom>
              <a:avLst/>
              <a:gdLst/>
              <a:ahLst/>
              <a:cxnLst/>
              <a:rect l="l" t="t" r="r" b="b"/>
              <a:pathLst>
                <a:path w="1152212" h="542722">
                  <a:moveTo>
                    <a:pt x="90253" y="0"/>
                  </a:moveTo>
                  <a:lnTo>
                    <a:pt x="1061960" y="0"/>
                  </a:lnTo>
                  <a:cubicBezTo>
                    <a:pt x="1111805" y="0"/>
                    <a:pt x="1152212" y="40407"/>
                    <a:pt x="1152212" y="90253"/>
                  </a:cubicBezTo>
                  <a:lnTo>
                    <a:pt x="1152212" y="452469"/>
                  </a:lnTo>
                  <a:cubicBezTo>
                    <a:pt x="1152212" y="502314"/>
                    <a:pt x="1111805" y="542722"/>
                    <a:pt x="1061960" y="542722"/>
                  </a:cubicBezTo>
                  <a:lnTo>
                    <a:pt x="90253" y="542722"/>
                  </a:lnTo>
                  <a:cubicBezTo>
                    <a:pt x="40407" y="542722"/>
                    <a:pt x="0" y="502314"/>
                    <a:pt x="0" y="452469"/>
                  </a:cubicBezTo>
                  <a:lnTo>
                    <a:pt x="0" y="90253"/>
                  </a:lnTo>
                  <a:cubicBezTo>
                    <a:pt x="0" y="40407"/>
                    <a:pt x="40407" y="0"/>
                    <a:pt x="90253" y="0"/>
                  </a:cubicBezTo>
                  <a:close/>
                </a:path>
              </a:pathLst>
            </a:custGeom>
            <a:solidFill>
              <a:srgbClr val="93AEC6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1152212" cy="5808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79677" y="428940"/>
            <a:ext cx="7696659" cy="556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1365B"/>
                </a:solidFill>
                <a:latin typeface="Roboto Condensed Bold"/>
              </a:rPr>
              <a:t>Session 1 – Alliances fostering Changemakers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79677" y="1162954"/>
            <a:ext cx="10933982" cy="622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39"/>
              </a:lnSpc>
              <a:spcBef>
                <a:spcPct val="0"/>
              </a:spcBef>
            </a:pPr>
            <a:r>
              <a:rPr lang="en-US" sz="3598">
                <a:solidFill>
                  <a:srgbClr val="055F8A"/>
                </a:solidFill>
                <a:latin typeface="Roboto Slab Bold"/>
              </a:rPr>
              <a:t>How humans can build a climate resilient world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76652" y="7400444"/>
            <a:ext cx="3705969" cy="1019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8">
                <a:solidFill>
                  <a:srgbClr val="FFFFFF"/>
                </a:solidFill>
                <a:latin typeface="Roboto Slab Bold"/>
              </a:rPr>
              <a:t>Capacity building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8">
                <a:solidFill>
                  <a:srgbClr val="FFFFFF"/>
                </a:solidFill>
                <a:latin typeface="Roboto Slab Bold"/>
              </a:rPr>
              <a:t>Training - education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084050" y="7400444"/>
            <a:ext cx="1975693" cy="1019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8">
                <a:solidFill>
                  <a:srgbClr val="FFFFFF"/>
                </a:solidFill>
                <a:latin typeface="Roboto Slab Bold"/>
              </a:rPr>
              <a:t>Research</a:t>
            </a:r>
          </a:p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8">
                <a:solidFill>
                  <a:srgbClr val="FFFFFF"/>
                </a:solidFill>
                <a:latin typeface="Roboto Slab Bold"/>
              </a:rPr>
              <a:t>Innovation</a:t>
            </a:r>
          </a:p>
        </p:txBody>
      </p:sp>
      <p:sp>
        <p:nvSpPr>
          <p:cNvPr id="22" name="AutoShape 22"/>
          <p:cNvSpPr/>
          <p:nvPr/>
        </p:nvSpPr>
        <p:spPr>
          <a:xfrm flipV="1">
            <a:off x="5237068" y="6046740"/>
            <a:ext cx="688517" cy="915672"/>
          </a:xfrm>
          <a:prstGeom prst="line">
            <a:avLst/>
          </a:prstGeom>
          <a:ln w="38100" cap="flat">
            <a:solidFill>
              <a:srgbClr val="9DB7C4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3" name="AutoShape 23"/>
          <p:cNvSpPr/>
          <p:nvPr/>
        </p:nvSpPr>
        <p:spPr>
          <a:xfrm flipH="1" flipV="1">
            <a:off x="12402892" y="6043911"/>
            <a:ext cx="481602" cy="909587"/>
          </a:xfrm>
          <a:prstGeom prst="line">
            <a:avLst/>
          </a:prstGeom>
          <a:ln w="38100" cap="flat">
            <a:solidFill>
              <a:srgbClr val="9DB7C4"/>
            </a:solidFill>
            <a:prstDash val="solid"/>
            <a:headEnd type="none" w="sm" len="sm"/>
            <a:tailEnd type="arrow" w="med" len="sm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379677" y="1989910"/>
            <a:ext cx="9189151" cy="5037097"/>
          </a:xfrm>
          <a:custGeom>
            <a:avLst/>
            <a:gdLst/>
            <a:ahLst/>
            <a:cxnLst/>
            <a:rect l="l" t="t" r="r" b="b"/>
            <a:pathLst>
              <a:path w="9189151" h="5037097">
                <a:moveTo>
                  <a:pt x="0" y="0"/>
                </a:moveTo>
                <a:lnTo>
                  <a:pt x="9189151" y="0"/>
                </a:lnTo>
                <a:lnTo>
                  <a:pt x="9189151" y="5037097"/>
                </a:lnTo>
                <a:lnTo>
                  <a:pt x="0" y="50370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344967" y="3291053"/>
            <a:ext cx="7914333" cy="5967247"/>
          </a:xfrm>
          <a:custGeom>
            <a:avLst/>
            <a:gdLst/>
            <a:ahLst/>
            <a:cxnLst/>
            <a:rect l="l" t="t" r="r" b="b"/>
            <a:pathLst>
              <a:path w="7914333" h="5967247">
                <a:moveTo>
                  <a:pt x="0" y="0"/>
                </a:moveTo>
                <a:lnTo>
                  <a:pt x="7914333" y="0"/>
                </a:lnTo>
                <a:lnTo>
                  <a:pt x="7914333" y="5967247"/>
                </a:lnTo>
                <a:lnTo>
                  <a:pt x="0" y="596724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79677" y="428940"/>
            <a:ext cx="7696659" cy="556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1365B"/>
                </a:solidFill>
                <a:latin typeface="Roboto Condensed Bold"/>
              </a:rPr>
              <a:t>Session 1 – Alliances fostering Changemakers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9677" y="1162954"/>
            <a:ext cx="10933982" cy="622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39"/>
              </a:lnSpc>
              <a:spcBef>
                <a:spcPct val="0"/>
              </a:spcBef>
            </a:pPr>
            <a:r>
              <a:rPr lang="en-US" sz="3598">
                <a:solidFill>
                  <a:srgbClr val="055F8A"/>
                </a:solidFill>
                <a:latin typeface="Roboto Slab Bold"/>
              </a:rPr>
              <a:t>Mapping potential (experts and expertise)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379677" y="2839290"/>
            <a:ext cx="17399459" cy="4860960"/>
          </a:xfrm>
          <a:custGeom>
            <a:avLst/>
            <a:gdLst/>
            <a:ahLst/>
            <a:cxnLst/>
            <a:rect l="l" t="t" r="r" b="b"/>
            <a:pathLst>
              <a:path w="17399459" h="4860960">
                <a:moveTo>
                  <a:pt x="0" y="0"/>
                </a:moveTo>
                <a:lnTo>
                  <a:pt x="17399459" y="0"/>
                </a:lnTo>
                <a:lnTo>
                  <a:pt x="17399459" y="4860960"/>
                </a:lnTo>
                <a:lnTo>
                  <a:pt x="0" y="48609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539" b="-57688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379677" y="428940"/>
            <a:ext cx="7696659" cy="556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1365B"/>
                </a:solidFill>
                <a:latin typeface="Roboto Condensed Bold"/>
              </a:rPr>
              <a:t>Session 1 – Alliances fostering Changemakers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9677" y="1162954"/>
            <a:ext cx="10933982" cy="622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39"/>
              </a:lnSpc>
              <a:spcBef>
                <a:spcPct val="0"/>
              </a:spcBef>
            </a:pPr>
            <a:r>
              <a:rPr lang="en-US" sz="3598">
                <a:solidFill>
                  <a:srgbClr val="055F8A"/>
                </a:solidFill>
                <a:latin typeface="Roboto Slab Bold"/>
              </a:rPr>
              <a:t>Gap analysis via thematic workshops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379677" y="428940"/>
            <a:ext cx="7696659" cy="556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1365B"/>
                </a:solidFill>
                <a:latin typeface="Roboto Condensed Bold"/>
              </a:rPr>
              <a:t>Session 1 – Alliances fostering Changemakers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9677" y="1162954"/>
            <a:ext cx="10933982" cy="622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39"/>
              </a:lnSpc>
              <a:spcBef>
                <a:spcPct val="0"/>
              </a:spcBef>
            </a:pPr>
            <a:r>
              <a:rPr lang="en-US" sz="3598">
                <a:solidFill>
                  <a:srgbClr val="055F8A"/>
                </a:solidFill>
                <a:latin typeface="Roboto Slab Bold"/>
              </a:rPr>
              <a:t>Shaping innovation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9677" y="2879446"/>
            <a:ext cx="16879623" cy="5090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31365B"/>
                </a:solidFill>
                <a:latin typeface="Roboto Slab Bold"/>
              </a:rPr>
              <a:t>Joint organisation of summer schools for undergraduate &amp; graduate students</a:t>
            </a:r>
          </a:p>
          <a:p>
            <a:pPr>
              <a:lnSpc>
                <a:spcPts val="5040"/>
              </a:lnSpc>
            </a:pPr>
            <a:endParaRPr lang="en-US" sz="3600">
              <a:solidFill>
                <a:srgbClr val="31365B"/>
              </a:solidFill>
              <a:latin typeface="Roboto Slab Bold"/>
            </a:endParaRP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31365B"/>
                </a:solidFill>
                <a:latin typeface="Roboto Slab Bold"/>
              </a:rPr>
              <a:t>Joint organisation of specific thematic seminars</a:t>
            </a:r>
          </a:p>
          <a:p>
            <a:pPr>
              <a:lnSpc>
                <a:spcPts val="5040"/>
              </a:lnSpc>
            </a:pPr>
            <a:endParaRPr lang="en-US" sz="3600">
              <a:solidFill>
                <a:srgbClr val="31365B"/>
              </a:solidFill>
              <a:latin typeface="Roboto Slab Bold"/>
            </a:endParaRP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31365B"/>
                </a:solidFill>
                <a:latin typeface="Roboto Slab Bold"/>
              </a:rPr>
              <a:t>Joint interdisciplinar and transdisciplinar training for profesionnals</a:t>
            </a:r>
          </a:p>
          <a:p>
            <a:pPr>
              <a:lnSpc>
                <a:spcPts val="5040"/>
              </a:lnSpc>
            </a:pPr>
            <a:endParaRPr lang="en-US" sz="3600">
              <a:solidFill>
                <a:srgbClr val="31365B"/>
              </a:solidFill>
              <a:latin typeface="Roboto Slab Bold"/>
            </a:endParaRP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31365B"/>
                </a:solidFill>
                <a:latin typeface="Roboto Slab Bold"/>
              </a:rPr>
              <a:t>Joint new research project initiatives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379677" y="428940"/>
            <a:ext cx="7696659" cy="556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1365B"/>
                </a:solidFill>
                <a:latin typeface="Roboto Condensed Bold"/>
              </a:rPr>
              <a:t>Session 1 – Alliances fostering Changemakers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79677" y="1162954"/>
            <a:ext cx="10933982" cy="622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039"/>
              </a:lnSpc>
              <a:spcBef>
                <a:spcPct val="0"/>
              </a:spcBef>
            </a:pPr>
            <a:r>
              <a:rPr lang="en-US" sz="3598">
                <a:solidFill>
                  <a:srgbClr val="055F8A"/>
                </a:solidFill>
                <a:latin typeface="Roboto Slab Bold"/>
              </a:rPr>
              <a:t>Challenges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9677" y="2858002"/>
            <a:ext cx="16187589" cy="4451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31365B"/>
                </a:solidFill>
                <a:latin typeface="Roboto Slab Bold"/>
              </a:rPr>
              <a:t>Circle U’s potential is large, but the Circle ecosystem is complex: </a:t>
            </a:r>
          </a:p>
          <a:p>
            <a:pPr>
              <a:lnSpc>
                <a:spcPts val="5040"/>
              </a:lnSpc>
              <a:spcBef>
                <a:spcPct val="0"/>
              </a:spcBef>
            </a:pPr>
            <a:endParaRPr lang="en-US" sz="3600">
              <a:solidFill>
                <a:srgbClr val="31365B"/>
              </a:solidFill>
              <a:latin typeface="Roboto Slab Bold"/>
            </a:endParaRP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31365B"/>
                </a:solidFill>
                <a:latin typeface="Roboto Slab Bold"/>
              </a:rPr>
              <a:t>How can Circle U identity be increased for local staff &amp; students? </a:t>
            </a:r>
          </a:p>
          <a:p>
            <a:pPr>
              <a:lnSpc>
                <a:spcPts val="5040"/>
              </a:lnSpc>
              <a:spcBef>
                <a:spcPct val="0"/>
              </a:spcBef>
            </a:pPr>
            <a:endParaRPr lang="en-US" sz="3600">
              <a:solidFill>
                <a:srgbClr val="31365B"/>
              </a:solidFill>
              <a:latin typeface="Roboto Slab Bold"/>
            </a:endParaRP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31365B"/>
                </a:solidFill>
                <a:latin typeface="Roboto Slab Bold"/>
              </a:rPr>
              <a:t>How can co-constructed Circle U activities be implemented efficiently?</a:t>
            </a:r>
          </a:p>
          <a:p>
            <a:pPr>
              <a:lnSpc>
                <a:spcPts val="5040"/>
              </a:lnSpc>
              <a:spcBef>
                <a:spcPct val="0"/>
              </a:spcBef>
            </a:pPr>
            <a:endParaRPr lang="en-US" sz="3600">
              <a:solidFill>
                <a:srgbClr val="31365B"/>
              </a:solidFill>
              <a:latin typeface="Roboto Slab Bold"/>
            </a:endParaRPr>
          </a:p>
          <a:p>
            <a:pPr marL="777240" lvl="1" indent="-388620">
              <a:lnSpc>
                <a:spcPts val="5040"/>
              </a:lnSpc>
              <a:buFont typeface="Arial"/>
              <a:buChar char="•"/>
            </a:pPr>
            <a:r>
              <a:rPr lang="en-US" sz="3600">
                <a:solidFill>
                  <a:srgbClr val="31365B"/>
                </a:solidFill>
                <a:latin typeface="Roboto Slab Bold"/>
              </a:rPr>
              <a:t>How can activities be scaled-up?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028700" y="371790"/>
            <a:ext cx="13835155" cy="2442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38"/>
              </a:lnSpc>
            </a:pPr>
            <a:r>
              <a:rPr lang="en-US" sz="6598">
                <a:solidFill>
                  <a:srgbClr val="31365B"/>
                </a:solidFill>
                <a:latin typeface="Roboto Condensed Bold"/>
              </a:rPr>
              <a:t>Session 1 – Alliances fostering Changemakers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8700" y="2840554"/>
            <a:ext cx="8742919" cy="2651052"/>
            <a:chOff x="0" y="0"/>
            <a:chExt cx="11657225" cy="3534736"/>
          </a:xfrm>
        </p:grpSpPr>
        <p:grpSp>
          <p:nvGrpSpPr>
            <p:cNvPr id="10" name="Group 10"/>
            <p:cNvGrpSpPr>
              <a:grpSpLocks noChangeAspect="1"/>
            </p:cNvGrpSpPr>
            <p:nvPr/>
          </p:nvGrpSpPr>
          <p:grpSpPr>
            <a:xfrm>
              <a:off x="0" y="0"/>
              <a:ext cx="3534750" cy="3534736"/>
              <a:chOff x="0" y="0"/>
              <a:chExt cx="6350000" cy="634997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4265882" y="633257"/>
              <a:ext cx="7391343" cy="2192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8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Moderated by Christel Vacelet</a:t>
              </a:r>
            </a:p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International Office Director, UCLouvain</a:t>
              </a:r>
            </a:p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 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413081" y="7951185"/>
            <a:ext cx="3049959" cy="1234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31365B"/>
                </a:solidFill>
                <a:latin typeface="Roboto Slab Bold"/>
              </a:rPr>
              <a:t>Tanguy Guibert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31365B"/>
                </a:solidFill>
                <a:latin typeface="Roboto Slab Bold"/>
              </a:rPr>
              <a:t>European Students' Union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226836" y="7951185"/>
            <a:ext cx="5186245" cy="1653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2399">
                <a:solidFill>
                  <a:srgbClr val="31365B"/>
                </a:solidFill>
                <a:latin typeface="Roboto Slab Bold"/>
              </a:rPr>
              <a:t>François Heinderyckx 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31365B"/>
                </a:solidFill>
                <a:latin typeface="Roboto Slab Bold"/>
              </a:rPr>
              <a:t>Advisor to the ULB Rector on CIVIS and Member of CIVIS Steering Committee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907022" y="7932536"/>
            <a:ext cx="3247567" cy="1234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31365B"/>
                </a:solidFill>
                <a:latin typeface="Roboto Slab Bold"/>
              </a:rPr>
              <a:t>Marc Vanholsbeeck Belgian Science Policy Office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154590" y="7941662"/>
            <a:ext cx="4133410" cy="12344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31365B"/>
                </a:solidFill>
                <a:latin typeface="Roboto Slab Bold"/>
              </a:rPr>
              <a:t>Vanessa Debiais-Sainton Directorate-General for Education and Culture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3624310" y="5138208"/>
            <a:ext cx="14020022" cy="2653698"/>
            <a:chOff x="0" y="0"/>
            <a:chExt cx="18693363" cy="3538264"/>
          </a:xfrm>
        </p:grpSpPr>
        <p:grpSp>
          <p:nvGrpSpPr>
            <p:cNvPr id="18" name="Group 18"/>
            <p:cNvGrpSpPr/>
            <p:nvPr/>
          </p:nvGrpSpPr>
          <p:grpSpPr>
            <a:xfrm>
              <a:off x="5051695" y="7055"/>
              <a:ext cx="3527695" cy="3527681"/>
              <a:chOff x="0" y="0"/>
              <a:chExt cx="3527695" cy="352768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3527679" cy="3527679"/>
              </a:xfrm>
              <a:custGeom>
                <a:avLst/>
                <a:gdLst/>
                <a:ahLst/>
                <a:cxnLst/>
                <a:rect l="l" t="t" r="r" b="b"/>
                <a:pathLst>
                  <a:path w="3527679" h="3527679">
                    <a:moveTo>
                      <a:pt x="3527679" y="1763903"/>
                    </a:moveTo>
                    <a:cubicBezTo>
                      <a:pt x="3527679" y="2737993"/>
                      <a:pt x="2737993" y="3527679"/>
                      <a:pt x="1763776" y="3527679"/>
                    </a:cubicBezTo>
                    <a:cubicBezTo>
                      <a:pt x="789559" y="3527679"/>
                      <a:pt x="0" y="2737993"/>
                      <a:pt x="0" y="1763903"/>
                    </a:cubicBezTo>
                    <a:cubicBezTo>
                      <a:pt x="0" y="789813"/>
                      <a:pt x="789686" y="0"/>
                      <a:pt x="1763903" y="0"/>
                    </a:cubicBezTo>
                    <a:cubicBezTo>
                      <a:pt x="2738120" y="0"/>
                      <a:pt x="3527679" y="789686"/>
                      <a:pt x="3527679" y="1763903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11921" b="-11921"/>
                </a:stretch>
              </a:blipFill>
            </p:spPr>
          </p:sp>
        </p:grpSp>
        <p:grpSp>
          <p:nvGrpSpPr>
            <p:cNvPr id="20" name="Group 20"/>
            <p:cNvGrpSpPr>
              <a:grpSpLocks noChangeAspect="1"/>
            </p:cNvGrpSpPr>
            <p:nvPr/>
          </p:nvGrpSpPr>
          <p:grpSpPr>
            <a:xfrm>
              <a:off x="10103390" y="7055"/>
              <a:ext cx="3531223" cy="3531208"/>
              <a:chOff x="0" y="0"/>
              <a:chExt cx="6350000" cy="634997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6059" t="-6059"/>
                </a:stretch>
              </a:blipFill>
            </p:spPr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15158612" y="0"/>
              <a:ext cx="3534750" cy="3534736"/>
              <a:chOff x="0" y="0"/>
              <a:chExt cx="6350000" cy="634997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-24176" r="-24176"/>
                </a:stretch>
              </a:blipFill>
            </p:spPr>
          </p:sp>
        </p:grpSp>
        <p:grpSp>
          <p:nvGrpSpPr>
            <p:cNvPr id="24" name="Group 24"/>
            <p:cNvGrpSpPr/>
            <p:nvPr/>
          </p:nvGrpSpPr>
          <p:grpSpPr>
            <a:xfrm>
              <a:off x="0" y="0"/>
              <a:ext cx="3527695" cy="3527681"/>
              <a:chOff x="0" y="0"/>
              <a:chExt cx="3527695" cy="3527681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3527679" cy="3527679"/>
              </a:xfrm>
              <a:custGeom>
                <a:avLst/>
                <a:gdLst/>
                <a:ahLst/>
                <a:cxnLst/>
                <a:rect l="l" t="t" r="r" b="b"/>
                <a:pathLst>
                  <a:path w="3527679" h="3527679">
                    <a:moveTo>
                      <a:pt x="3527679" y="1763903"/>
                    </a:moveTo>
                    <a:cubicBezTo>
                      <a:pt x="3527679" y="2737993"/>
                      <a:pt x="2737993" y="3527679"/>
                      <a:pt x="1763776" y="3527679"/>
                    </a:cubicBezTo>
                    <a:cubicBezTo>
                      <a:pt x="789559" y="3527679"/>
                      <a:pt x="0" y="2737993"/>
                      <a:pt x="0" y="1763903"/>
                    </a:cubicBezTo>
                    <a:cubicBezTo>
                      <a:pt x="0" y="789813"/>
                      <a:pt x="789686" y="0"/>
                      <a:pt x="1763903" y="0"/>
                    </a:cubicBezTo>
                    <a:cubicBezTo>
                      <a:pt x="2738120" y="0"/>
                      <a:pt x="3527679" y="789686"/>
                      <a:pt x="3527679" y="1763903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/>
                </a:stretch>
              </a:blipFill>
            </p:spPr>
          </p:sp>
        </p:grpSp>
      </p:grpSp>
      <p:grpSp>
        <p:nvGrpSpPr>
          <p:cNvPr id="26" name="Group 26"/>
          <p:cNvGrpSpPr/>
          <p:nvPr/>
        </p:nvGrpSpPr>
        <p:grpSpPr>
          <a:xfrm>
            <a:off x="10716448" y="2550932"/>
            <a:ext cx="2026552" cy="2026554"/>
            <a:chOff x="0" y="0"/>
            <a:chExt cx="1512095" cy="15120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12062" cy="1512062"/>
            </a:xfrm>
            <a:custGeom>
              <a:avLst/>
              <a:gdLst/>
              <a:ahLst/>
              <a:cxnLst/>
              <a:rect l="l" t="t" r="r" b="b"/>
              <a:pathLst>
                <a:path w="1512062" h="1512062">
                  <a:moveTo>
                    <a:pt x="0" y="0"/>
                  </a:moveTo>
                  <a:lnTo>
                    <a:pt x="1512062" y="0"/>
                  </a:lnTo>
                  <a:lnTo>
                    <a:pt x="1512062" y="1512062"/>
                  </a:lnTo>
                  <a:lnTo>
                    <a:pt x="0" y="1512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2" b="-2"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12861603" y="3161422"/>
            <a:ext cx="5108123" cy="904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6"/>
              </a:lnSpc>
            </a:pPr>
            <a:r>
              <a:rPr lang="en-US" sz="2504">
                <a:solidFill>
                  <a:srgbClr val="31365B"/>
                </a:solidFill>
                <a:latin typeface="Roboto Slab Bold"/>
              </a:rPr>
              <a:t>Questions? Go to wooclap.com Enter the code: DLXONA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567784" cy="4956617"/>
            <a:chOff x="0" y="0"/>
            <a:chExt cx="7423712" cy="66088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23658" cy="6608826"/>
            </a:xfrm>
            <a:custGeom>
              <a:avLst/>
              <a:gdLst/>
              <a:ahLst/>
              <a:cxnLst/>
              <a:rect l="l" t="t" r="r" b="b"/>
              <a:pathLst>
                <a:path w="7423658" h="6608826">
                  <a:moveTo>
                    <a:pt x="0" y="0"/>
                  </a:moveTo>
                  <a:lnTo>
                    <a:pt x="7423658" y="0"/>
                  </a:lnTo>
                  <a:lnTo>
                    <a:pt x="7423658" y="6608826"/>
                  </a:lnTo>
                  <a:lnTo>
                    <a:pt x="0" y="6608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7020607" y="69863"/>
            <a:ext cx="8756378" cy="1717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8"/>
              </a:lnSpc>
            </a:pPr>
            <a:r>
              <a:rPr lang="en-US" sz="9999">
                <a:solidFill>
                  <a:srgbClr val="31365B"/>
                </a:solidFill>
                <a:latin typeface="Roboto Condensed Bold"/>
              </a:rPr>
              <a:t>Lunch Break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349827" y="5326302"/>
            <a:ext cx="7733702" cy="3910482"/>
            <a:chOff x="0" y="0"/>
            <a:chExt cx="10311603" cy="5213976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1999094"/>
              <a:ext cx="2040166" cy="2040167"/>
              <a:chOff x="0" y="0"/>
              <a:chExt cx="1512095" cy="151209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512062" cy="1512062"/>
              </a:xfrm>
              <a:custGeom>
                <a:avLst/>
                <a:gdLst/>
                <a:ahLst/>
                <a:cxnLst/>
                <a:rect l="l" t="t" r="r" b="b"/>
                <a:pathLst>
                  <a:path w="1512062" h="1512062">
                    <a:moveTo>
                      <a:pt x="0" y="0"/>
                    </a:moveTo>
                    <a:lnTo>
                      <a:pt x="1512062" y="0"/>
                    </a:lnTo>
                    <a:lnTo>
                      <a:pt x="1512062" y="1512062"/>
                    </a:lnTo>
                    <a:lnTo>
                      <a:pt x="0" y="15120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r="-2" b="-2"/>
                </a:stretch>
              </a:blip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2606395" y="2305253"/>
              <a:ext cx="7705208" cy="1349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66"/>
                </a:lnSpc>
              </a:pPr>
              <a:r>
                <a:rPr lang="en-US" sz="2833">
                  <a:solidFill>
                    <a:srgbClr val="31365B"/>
                  </a:solidFill>
                  <a:latin typeface="Roboto Slab Bold"/>
                </a:rPr>
                <a:t>Questions? Go to wooclap.com Enter the code: DLXONA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6776" y="0"/>
              <a:ext cx="1805845" cy="1805845"/>
            </a:xfrm>
            <a:custGeom>
              <a:avLst/>
              <a:gdLst/>
              <a:ahLst/>
              <a:cxnLst/>
              <a:rect l="l" t="t" r="r" b="b"/>
              <a:pathLst>
                <a:path w="1805845" h="1805845">
                  <a:moveTo>
                    <a:pt x="0" y="0"/>
                  </a:moveTo>
                  <a:lnTo>
                    <a:pt x="1805845" y="0"/>
                  </a:lnTo>
                  <a:lnTo>
                    <a:pt x="1805845" y="1805845"/>
                  </a:lnTo>
                  <a:lnTo>
                    <a:pt x="0" y="18058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2615555" y="188380"/>
              <a:ext cx="6667142" cy="12703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63"/>
                </a:lnSpc>
              </a:pPr>
              <a:r>
                <a:rPr lang="en-US" sz="2831">
                  <a:solidFill>
                    <a:srgbClr val="31365B"/>
                  </a:solidFill>
                  <a:latin typeface="Open Sans Bold"/>
                </a:rPr>
                <a:t>QR Code - CircleU. Website Event Programme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117220" y="4214828"/>
              <a:ext cx="5255543" cy="9991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342"/>
                </a:lnSpc>
              </a:pPr>
              <a:r>
                <a:rPr lang="en-US" sz="4530" dirty="0">
                  <a:solidFill>
                    <a:srgbClr val="31365B"/>
                  </a:solidFill>
                  <a:latin typeface="Roboto Slab Bold"/>
                </a:rPr>
                <a:t>#CircleU2023</a:t>
              </a:r>
            </a:p>
          </p:txBody>
        </p:sp>
      </p:grpSp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5FFCEF4B-EFC6-467C-978E-F8252745758B}"/>
              </a:ext>
            </a:extLst>
          </p:cNvPr>
          <p:cNvGraphicFramePr>
            <a:graphicFrameLocks noGrp="1"/>
          </p:cNvGraphicFramePr>
          <p:nvPr/>
        </p:nvGraphicFramePr>
        <p:xfrm>
          <a:off x="9144000" y="1944188"/>
          <a:ext cx="7233928" cy="7292596"/>
        </p:xfrm>
        <a:graphic>
          <a:graphicData uri="http://schemas.openxmlformats.org/drawingml/2006/table">
            <a:tbl>
              <a:tblPr/>
              <a:tblGrid>
                <a:gridCol w="178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7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3216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 dirty="0">
                          <a:solidFill>
                            <a:srgbClr val="000000"/>
                          </a:solidFill>
                          <a:latin typeface="Roboto Slab Bold"/>
                        </a:rPr>
                        <a:t>09:00–10:00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Welcome and registration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659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10:00–10:30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Welcome Session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7464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10:30–11:15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Keynote speech with Manja Klemenčič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1474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11:30–13:00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Session 1 – Alliances fostering Changemakers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0112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13:00–14:00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Lunch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0097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14:00–15:30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Session 2 - Rethinking Higher Education to Respond to Global Challenges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8351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15:45–16:30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Keynote speech with Liviu Matei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4223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16:30–17:00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 dirty="0">
                          <a:solidFill>
                            <a:srgbClr val="000000"/>
                          </a:solidFill>
                          <a:latin typeface="Roboto Slab Bold"/>
                        </a:rPr>
                        <a:t>Final remarks &amp; Closing session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0580036" y="2968193"/>
            <a:ext cx="1906189" cy="1906190"/>
            <a:chOff x="0" y="0"/>
            <a:chExt cx="1512095" cy="15120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2062" cy="1512062"/>
            </a:xfrm>
            <a:custGeom>
              <a:avLst/>
              <a:gdLst/>
              <a:ahLst/>
              <a:cxnLst/>
              <a:rect l="l" t="t" r="r" b="b"/>
              <a:pathLst>
                <a:path w="1512062" h="1512062">
                  <a:moveTo>
                    <a:pt x="0" y="0"/>
                  </a:moveTo>
                  <a:lnTo>
                    <a:pt x="1512062" y="0"/>
                  </a:lnTo>
                  <a:lnTo>
                    <a:pt x="1512062" y="1512062"/>
                  </a:lnTo>
                  <a:lnTo>
                    <a:pt x="0" y="1512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2" b="-2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2861603" y="3161422"/>
            <a:ext cx="5108123" cy="904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6"/>
              </a:lnSpc>
            </a:pPr>
            <a:r>
              <a:rPr lang="en-US" sz="2504">
                <a:solidFill>
                  <a:srgbClr val="31365B"/>
                </a:solidFill>
                <a:latin typeface="Roboto Slab Bold"/>
              </a:rPr>
              <a:t>Questions? Go to wooclap.com Enter the code: DLXONA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371790"/>
            <a:ext cx="13835155" cy="2442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38"/>
              </a:lnSpc>
            </a:pPr>
            <a:r>
              <a:rPr lang="en-US" sz="6598">
                <a:solidFill>
                  <a:srgbClr val="31365B"/>
                </a:solidFill>
                <a:latin typeface="Roboto Condensed Bold"/>
              </a:rPr>
              <a:t>Session 2 – Rethinking Higher Education to Respond to Global Challenges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642078" y="5073185"/>
            <a:ext cx="3724060" cy="3724044"/>
            <a:chOff x="0" y="0"/>
            <a:chExt cx="4965413" cy="496539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965446" cy="4965446"/>
            </a:xfrm>
            <a:custGeom>
              <a:avLst/>
              <a:gdLst/>
              <a:ahLst/>
              <a:cxnLst/>
              <a:rect l="l" t="t" r="r" b="b"/>
              <a:pathLst>
                <a:path w="4965446" h="4965446">
                  <a:moveTo>
                    <a:pt x="4965446" y="2482723"/>
                  </a:moveTo>
                  <a:cubicBezTo>
                    <a:pt x="4965446" y="3853815"/>
                    <a:pt x="3853942" y="4965446"/>
                    <a:pt x="2482723" y="4965446"/>
                  </a:cubicBezTo>
                  <a:cubicBezTo>
                    <a:pt x="1111504" y="4965446"/>
                    <a:pt x="0" y="3853815"/>
                    <a:pt x="0" y="2482723"/>
                  </a:cubicBezTo>
                  <a:cubicBezTo>
                    <a:pt x="0" y="1111631"/>
                    <a:pt x="1111504" y="0"/>
                    <a:pt x="2482723" y="0"/>
                  </a:cubicBezTo>
                  <a:cubicBezTo>
                    <a:pt x="3853942" y="0"/>
                    <a:pt x="4965446" y="1111504"/>
                    <a:pt x="4965446" y="2482723"/>
                  </a:cubicBezTo>
                  <a:close/>
                </a:path>
              </a:pathLst>
            </a:custGeom>
            <a:blipFill>
              <a:blip r:embed="rId6"/>
              <a:stretch>
                <a:fillRect t="-9149" r="-5093" b="-48490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8555074" y="6956317"/>
            <a:ext cx="3214168" cy="614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4395C"/>
                </a:solidFill>
                <a:latin typeface="Roboto Condensed Bold"/>
              </a:rPr>
              <a:t>Min Reuchamps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527722" y="7621210"/>
            <a:ext cx="4826809" cy="1176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</a:pPr>
            <a:r>
              <a:rPr lang="en-US" sz="3200">
                <a:solidFill>
                  <a:srgbClr val="34395C"/>
                </a:solidFill>
                <a:latin typeface="Roboto Condensed Bold"/>
              </a:rPr>
              <a:t>Academic chair, Circle U. Teaching Innovation Lab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028700" y="3167931"/>
            <a:ext cx="8771472" cy="2702867"/>
            <a:chOff x="0" y="0"/>
            <a:chExt cx="11695296" cy="3603822"/>
          </a:xfrm>
        </p:grpSpPr>
        <p:grpSp>
          <p:nvGrpSpPr>
            <p:cNvPr id="17" name="Group 17"/>
            <p:cNvGrpSpPr/>
            <p:nvPr/>
          </p:nvGrpSpPr>
          <p:grpSpPr>
            <a:xfrm rot="-48000">
              <a:off x="24641" y="24641"/>
              <a:ext cx="3554553" cy="3554540"/>
              <a:chOff x="0" y="0"/>
              <a:chExt cx="3554553" cy="355454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554476" cy="3554476"/>
              </a:xfrm>
              <a:custGeom>
                <a:avLst/>
                <a:gdLst/>
                <a:ahLst/>
                <a:cxnLst/>
                <a:rect l="l" t="t" r="r" b="b"/>
                <a:pathLst>
                  <a:path w="3554476" h="3554476">
                    <a:moveTo>
                      <a:pt x="3541014" y="1801876"/>
                    </a:moveTo>
                    <a:cubicBezTo>
                      <a:pt x="3527425" y="2775839"/>
                      <a:pt x="2726690" y="3554476"/>
                      <a:pt x="1752727" y="3540887"/>
                    </a:cubicBezTo>
                    <a:cubicBezTo>
                      <a:pt x="778764" y="3527298"/>
                      <a:pt x="0" y="2726690"/>
                      <a:pt x="13589" y="1752600"/>
                    </a:cubicBezTo>
                    <a:cubicBezTo>
                      <a:pt x="27178" y="778510"/>
                      <a:pt x="827913" y="0"/>
                      <a:pt x="1801876" y="13589"/>
                    </a:cubicBezTo>
                    <a:cubicBezTo>
                      <a:pt x="2775839" y="27178"/>
                      <a:pt x="3554476" y="827786"/>
                      <a:pt x="3540887" y="1801876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380" t="-25498" r="-382" b="-25500"/>
                </a:stretch>
              </a:blipFill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4303953" y="434584"/>
              <a:ext cx="7391343" cy="16713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Moderated by Kevin Guillaume, Secretary General of Circle U.</a:t>
              </a:r>
            </a:p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 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028700" y="371790"/>
            <a:ext cx="13835155" cy="2308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38"/>
              </a:lnSpc>
            </a:pPr>
            <a:r>
              <a:rPr lang="en-US" sz="6598">
                <a:solidFill>
                  <a:srgbClr val="31365B"/>
                </a:solidFill>
                <a:latin typeface="Roboto Condensed Bold"/>
              </a:rPr>
              <a:t>Session 2 – Rethinking Higher Education to Respond to Global Challenges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8700" y="3167931"/>
            <a:ext cx="8771472" cy="2702867"/>
            <a:chOff x="0" y="0"/>
            <a:chExt cx="11695296" cy="3603822"/>
          </a:xfrm>
        </p:grpSpPr>
        <p:grpSp>
          <p:nvGrpSpPr>
            <p:cNvPr id="10" name="Group 10"/>
            <p:cNvGrpSpPr/>
            <p:nvPr/>
          </p:nvGrpSpPr>
          <p:grpSpPr>
            <a:xfrm rot="-48000">
              <a:off x="24641" y="24641"/>
              <a:ext cx="3554553" cy="3554540"/>
              <a:chOff x="0" y="0"/>
              <a:chExt cx="3554553" cy="355454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554476" cy="3554476"/>
              </a:xfrm>
              <a:custGeom>
                <a:avLst/>
                <a:gdLst/>
                <a:ahLst/>
                <a:cxnLst/>
                <a:rect l="l" t="t" r="r" b="b"/>
                <a:pathLst>
                  <a:path w="3554476" h="3554476">
                    <a:moveTo>
                      <a:pt x="3541014" y="1801876"/>
                    </a:moveTo>
                    <a:cubicBezTo>
                      <a:pt x="3527425" y="2775839"/>
                      <a:pt x="2726690" y="3554476"/>
                      <a:pt x="1752727" y="3540887"/>
                    </a:cubicBezTo>
                    <a:cubicBezTo>
                      <a:pt x="778764" y="3527298"/>
                      <a:pt x="0" y="2726690"/>
                      <a:pt x="13589" y="1752600"/>
                    </a:cubicBezTo>
                    <a:cubicBezTo>
                      <a:pt x="27178" y="778510"/>
                      <a:pt x="827913" y="0"/>
                      <a:pt x="1801876" y="13589"/>
                    </a:cubicBezTo>
                    <a:cubicBezTo>
                      <a:pt x="2775839" y="27178"/>
                      <a:pt x="3554476" y="827786"/>
                      <a:pt x="3540887" y="1801876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l="-380" t="-25498" r="-382" b="-25500"/>
                </a:stretch>
              </a:blip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4303953" y="434584"/>
              <a:ext cx="7391343" cy="16331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Moderated by Kevin Guillaume Secretary General of Circle U.</a:t>
              </a:r>
            </a:p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 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515849" y="5143500"/>
            <a:ext cx="8743451" cy="3724044"/>
            <a:chOff x="0" y="0"/>
            <a:chExt cx="11657935" cy="4965393"/>
          </a:xfrm>
        </p:grpSpPr>
        <p:grpSp>
          <p:nvGrpSpPr>
            <p:cNvPr id="14" name="Group 14"/>
            <p:cNvGrpSpPr/>
            <p:nvPr/>
          </p:nvGrpSpPr>
          <p:grpSpPr>
            <a:xfrm>
              <a:off x="6692521" y="0"/>
              <a:ext cx="4965413" cy="4965393"/>
              <a:chOff x="0" y="0"/>
              <a:chExt cx="4965413" cy="4965393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4965446" cy="4965446"/>
              </a:xfrm>
              <a:custGeom>
                <a:avLst/>
                <a:gdLst/>
                <a:ahLst/>
                <a:cxnLst/>
                <a:rect l="l" t="t" r="r" b="b"/>
                <a:pathLst>
                  <a:path w="4965446" h="4965446">
                    <a:moveTo>
                      <a:pt x="4965446" y="2482723"/>
                    </a:moveTo>
                    <a:cubicBezTo>
                      <a:pt x="4965446" y="3853815"/>
                      <a:pt x="3853815" y="4965446"/>
                      <a:pt x="2482723" y="4965446"/>
                    </a:cubicBezTo>
                    <a:cubicBezTo>
                      <a:pt x="1111631" y="4965446"/>
                      <a:pt x="0" y="3853815"/>
                      <a:pt x="0" y="2482723"/>
                    </a:cubicBezTo>
                    <a:cubicBezTo>
                      <a:pt x="0" y="1111631"/>
                      <a:pt x="1111504" y="0"/>
                      <a:pt x="2482723" y="0"/>
                    </a:cubicBezTo>
                    <a:cubicBezTo>
                      <a:pt x="3853942" y="0"/>
                      <a:pt x="4965446" y="1111504"/>
                      <a:pt x="4965446" y="2482723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38781" r="-38780" b="1"/>
                </a:stretch>
              </a:blipFill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0" y="2406496"/>
              <a:ext cx="4456545" cy="7933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>
                  <a:solidFill>
                    <a:srgbClr val="34395C"/>
                  </a:solidFill>
                  <a:latin typeface="Roboto Condensed Bold"/>
                </a:rPr>
                <a:t>Sandy Tubeuf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3422765"/>
              <a:ext cx="6692521" cy="154262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>
                  <a:solidFill>
                    <a:srgbClr val="34395C"/>
                  </a:solidFill>
                  <a:latin typeface="Roboto Condensed Bold"/>
                </a:rPr>
                <a:t>Academic chair, Circle U. Global Health Knowledge Hub 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439884" y="3105183"/>
            <a:ext cx="1821661" cy="1821663"/>
            <a:chOff x="0" y="0"/>
            <a:chExt cx="1512095" cy="151209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12062" cy="1512062"/>
            </a:xfrm>
            <a:custGeom>
              <a:avLst/>
              <a:gdLst/>
              <a:ahLst/>
              <a:cxnLst/>
              <a:rect l="l" t="t" r="r" b="b"/>
              <a:pathLst>
                <a:path w="1512062" h="1512062">
                  <a:moveTo>
                    <a:pt x="0" y="0"/>
                  </a:moveTo>
                  <a:lnTo>
                    <a:pt x="1512062" y="0"/>
                  </a:lnTo>
                  <a:lnTo>
                    <a:pt x="1512062" y="1512062"/>
                  </a:lnTo>
                  <a:lnTo>
                    <a:pt x="0" y="1512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2" b="-2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12636924" y="3298412"/>
            <a:ext cx="5108123" cy="904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6"/>
              </a:lnSpc>
            </a:pPr>
            <a:r>
              <a:rPr lang="en-US" sz="2504">
                <a:solidFill>
                  <a:srgbClr val="31365B"/>
                </a:solidFill>
                <a:latin typeface="Roboto Slab Bold"/>
              </a:rPr>
              <a:t>Questions? Go to wooclap.com Enter the code: DLXONA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000147" y="2989560"/>
            <a:ext cx="8771472" cy="2702867"/>
            <a:chOff x="0" y="0"/>
            <a:chExt cx="11695296" cy="3603822"/>
          </a:xfrm>
        </p:grpSpPr>
        <p:grpSp>
          <p:nvGrpSpPr>
            <p:cNvPr id="7" name="Group 7"/>
            <p:cNvGrpSpPr/>
            <p:nvPr/>
          </p:nvGrpSpPr>
          <p:grpSpPr>
            <a:xfrm rot="-48000">
              <a:off x="24641" y="24641"/>
              <a:ext cx="3554553" cy="3554540"/>
              <a:chOff x="0" y="0"/>
              <a:chExt cx="3554553" cy="3554540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554476" cy="3554476"/>
              </a:xfrm>
              <a:custGeom>
                <a:avLst/>
                <a:gdLst/>
                <a:ahLst/>
                <a:cxnLst/>
                <a:rect l="l" t="t" r="r" b="b"/>
                <a:pathLst>
                  <a:path w="3554476" h="3554476">
                    <a:moveTo>
                      <a:pt x="3541014" y="1801876"/>
                    </a:moveTo>
                    <a:cubicBezTo>
                      <a:pt x="3527425" y="2775839"/>
                      <a:pt x="2726690" y="3554476"/>
                      <a:pt x="1752727" y="3540887"/>
                    </a:cubicBezTo>
                    <a:cubicBezTo>
                      <a:pt x="778764" y="3527298"/>
                      <a:pt x="0" y="2726690"/>
                      <a:pt x="13589" y="1752600"/>
                    </a:cubicBezTo>
                    <a:cubicBezTo>
                      <a:pt x="27178" y="778510"/>
                      <a:pt x="827913" y="0"/>
                      <a:pt x="1801876" y="13589"/>
                    </a:cubicBezTo>
                    <a:cubicBezTo>
                      <a:pt x="2775839" y="27178"/>
                      <a:pt x="3554476" y="827786"/>
                      <a:pt x="3540887" y="1801876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 l="-380" t="-25498" r="-382" b="-25500"/>
                </a:stretch>
              </a:blipFill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4303953" y="434584"/>
              <a:ext cx="7391343" cy="16331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Moderated by Kevin Guillaume Secretary General of Circle U.</a:t>
              </a:r>
            </a:p>
            <a:p>
              <a:pPr algn="l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 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371790"/>
            <a:ext cx="13835155" cy="24422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38"/>
              </a:lnSpc>
            </a:pPr>
            <a:r>
              <a:rPr lang="en-US" sz="6598">
                <a:solidFill>
                  <a:srgbClr val="31365B"/>
                </a:solidFill>
                <a:latin typeface="Roboto Condensed Bold"/>
              </a:rPr>
              <a:t>Session 2 – Rethinking Higher Education to Respond to Global Challenges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0" y="5143500"/>
            <a:ext cx="18384291" cy="5177970"/>
            <a:chOff x="0" y="0"/>
            <a:chExt cx="24512388" cy="6903960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5486400"/>
              <a:ext cx="4039515" cy="1417560"/>
              <a:chOff x="0" y="0"/>
              <a:chExt cx="4039515" cy="141756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4039489" cy="1417574"/>
              </a:xfrm>
              <a:custGeom>
                <a:avLst/>
                <a:gdLst/>
                <a:ahLst/>
                <a:cxnLst/>
                <a:rect l="l" t="t" r="r" b="b"/>
                <a:pathLst>
                  <a:path w="4039489" h="1417574">
                    <a:moveTo>
                      <a:pt x="0" y="0"/>
                    </a:moveTo>
                    <a:lnTo>
                      <a:pt x="4039489" y="0"/>
                    </a:lnTo>
                    <a:lnTo>
                      <a:pt x="4039489" y="1417574"/>
                    </a:lnTo>
                    <a:lnTo>
                      <a:pt x="0" y="141757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/>
                </a:stretch>
              </a:blip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8586319" y="3623990"/>
              <a:ext cx="5803711" cy="21920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8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Julie Anderson</a:t>
              </a:r>
            </a:p>
            <a:p>
              <a:pPr algn="ctr">
                <a:lnSpc>
                  <a:spcPts val="3358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Directorate-General for Education and Culture</a:t>
              </a:r>
            </a:p>
            <a:p>
              <a:pPr algn="ctr">
                <a:lnSpc>
                  <a:spcPts val="3359"/>
                </a:lnSpc>
              </a:pPr>
              <a:endParaRPr lang="en-US" sz="2399">
                <a:solidFill>
                  <a:srgbClr val="31365B"/>
                </a:solidFill>
                <a:latin typeface="Roboto Slab Bold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470239" y="3488735"/>
              <a:ext cx="6653408" cy="245300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38"/>
                </a:lnSpc>
              </a:pPr>
              <a:r>
                <a:rPr lang="en-US" sz="2099">
                  <a:solidFill>
                    <a:srgbClr val="31365B"/>
                  </a:solidFill>
                  <a:latin typeface="Roboto Slab Bold"/>
                </a:rPr>
                <a:t>Karel Van Acker</a:t>
              </a:r>
            </a:p>
            <a:p>
              <a:pPr algn="ctr">
                <a:lnSpc>
                  <a:spcPts val="2939"/>
                </a:lnSpc>
              </a:pPr>
              <a:r>
                <a:rPr lang="en-US" sz="2099">
                  <a:solidFill>
                    <a:srgbClr val="31365B"/>
                  </a:solidFill>
                  <a:latin typeface="Roboto Slab Bold"/>
                </a:rPr>
                <a:t>Chairman of KU Leuven’s Sustainability Council and Member of Una Europa’s Self-Steering Committee on Sustainability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4381581" y="3735868"/>
              <a:ext cx="5003673" cy="163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8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Thérèse Zhang</a:t>
              </a:r>
            </a:p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European University Association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9578832" y="3735868"/>
              <a:ext cx="4933556" cy="16332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8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Erlend D. Aag</a:t>
              </a:r>
            </a:p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31365B"/>
                  </a:solidFill>
                  <a:latin typeface="Roboto Slab Bold"/>
                </a:rPr>
                <a:t>Circle U. Student Union Alumnus</a:t>
              </a:r>
            </a:p>
          </p:txBody>
        </p:sp>
        <p:grpSp>
          <p:nvGrpSpPr>
            <p:cNvPr id="18" name="Group 18"/>
            <p:cNvGrpSpPr/>
            <p:nvPr/>
          </p:nvGrpSpPr>
          <p:grpSpPr>
            <a:xfrm>
              <a:off x="15119570" y="3528"/>
              <a:ext cx="3527695" cy="3527681"/>
              <a:chOff x="0" y="0"/>
              <a:chExt cx="3527695" cy="3527681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3527679" cy="3527679"/>
              </a:xfrm>
              <a:custGeom>
                <a:avLst/>
                <a:gdLst/>
                <a:ahLst/>
                <a:cxnLst/>
                <a:rect l="l" t="t" r="r" b="b"/>
                <a:pathLst>
                  <a:path w="3527679" h="3527679">
                    <a:moveTo>
                      <a:pt x="3527679" y="1763903"/>
                    </a:moveTo>
                    <a:cubicBezTo>
                      <a:pt x="3527679" y="2737993"/>
                      <a:pt x="2737993" y="3527679"/>
                      <a:pt x="1763776" y="3527679"/>
                    </a:cubicBezTo>
                    <a:cubicBezTo>
                      <a:pt x="789559" y="3527679"/>
                      <a:pt x="0" y="2737993"/>
                      <a:pt x="0" y="1763903"/>
                    </a:cubicBezTo>
                    <a:cubicBezTo>
                      <a:pt x="0" y="789813"/>
                      <a:pt x="789686" y="0"/>
                      <a:pt x="1763903" y="0"/>
                    </a:cubicBezTo>
                    <a:cubicBezTo>
                      <a:pt x="2738120" y="0"/>
                      <a:pt x="3527679" y="789686"/>
                      <a:pt x="3527679" y="1763903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t="-21333" b="-21333"/>
                </a:stretch>
              </a:blipFill>
            </p:spPr>
          </p:sp>
        </p:grpSp>
        <p:grpSp>
          <p:nvGrpSpPr>
            <p:cNvPr id="20" name="Group 20"/>
            <p:cNvGrpSpPr>
              <a:grpSpLocks noChangeAspect="1"/>
            </p:cNvGrpSpPr>
            <p:nvPr/>
          </p:nvGrpSpPr>
          <p:grpSpPr>
            <a:xfrm>
              <a:off x="4135893" y="0"/>
              <a:ext cx="3531223" cy="3531208"/>
              <a:chOff x="0" y="0"/>
              <a:chExt cx="6350000" cy="6349975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/>
                </a:stretch>
              </a:blipFill>
            </p:spPr>
          </p:sp>
        </p:grpSp>
        <p:grpSp>
          <p:nvGrpSpPr>
            <p:cNvPr id="22" name="Group 22"/>
            <p:cNvGrpSpPr>
              <a:grpSpLocks noChangeAspect="1"/>
            </p:cNvGrpSpPr>
            <p:nvPr/>
          </p:nvGrpSpPr>
          <p:grpSpPr>
            <a:xfrm>
              <a:off x="9629495" y="134410"/>
              <a:ext cx="3527695" cy="3527681"/>
              <a:chOff x="0" y="0"/>
              <a:chExt cx="6350000" cy="6349975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 l="-16715" r="-16715"/>
                </a:stretch>
              </a:blipFill>
            </p:spPr>
          </p:sp>
        </p:grpSp>
        <p:grpSp>
          <p:nvGrpSpPr>
            <p:cNvPr id="24" name="Group 24"/>
            <p:cNvGrpSpPr>
              <a:grpSpLocks noChangeAspect="1"/>
            </p:cNvGrpSpPr>
            <p:nvPr/>
          </p:nvGrpSpPr>
          <p:grpSpPr>
            <a:xfrm>
              <a:off x="20615765" y="67218"/>
              <a:ext cx="3527695" cy="3527681"/>
              <a:chOff x="0" y="0"/>
              <a:chExt cx="6350000" cy="6349975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6350000" cy="6349974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4">
                    <a:moveTo>
                      <a:pt x="6350000" y="3175025"/>
                    </a:moveTo>
                    <a:cubicBezTo>
                      <a:pt x="6350000" y="4928451"/>
                      <a:pt x="4928476" y="6349974"/>
                      <a:pt x="3175000" y="6349974"/>
                    </a:cubicBezTo>
                    <a:cubicBezTo>
                      <a:pt x="1421498" y="6349974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1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9"/>
                <a:stretch>
                  <a:fillRect l="-30406" t="-24507" r="-24232" b="-49060"/>
                </a:stretch>
              </a:blipFill>
            </p:spPr>
          </p:sp>
        </p:grpSp>
      </p:grpSp>
      <p:grpSp>
        <p:nvGrpSpPr>
          <p:cNvPr id="26" name="Group 26"/>
          <p:cNvGrpSpPr/>
          <p:nvPr/>
        </p:nvGrpSpPr>
        <p:grpSpPr>
          <a:xfrm>
            <a:off x="10724472" y="2968193"/>
            <a:ext cx="1761752" cy="1761754"/>
            <a:chOff x="0" y="0"/>
            <a:chExt cx="1512095" cy="151209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512062" cy="1512062"/>
            </a:xfrm>
            <a:custGeom>
              <a:avLst/>
              <a:gdLst/>
              <a:ahLst/>
              <a:cxnLst/>
              <a:rect l="l" t="t" r="r" b="b"/>
              <a:pathLst>
                <a:path w="1512062" h="1512062">
                  <a:moveTo>
                    <a:pt x="0" y="0"/>
                  </a:moveTo>
                  <a:lnTo>
                    <a:pt x="1512062" y="0"/>
                  </a:lnTo>
                  <a:lnTo>
                    <a:pt x="1512062" y="1512062"/>
                  </a:lnTo>
                  <a:lnTo>
                    <a:pt x="0" y="15120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-2" b="-2"/>
              </a:stretch>
            </a:blipFill>
          </p:spPr>
        </p:sp>
      </p:grpSp>
      <p:sp>
        <p:nvSpPr>
          <p:cNvPr id="28" name="TextBox 28"/>
          <p:cNvSpPr txBox="1"/>
          <p:nvPr/>
        </p:nvSpPr>
        <p:spPr>
          <a:xfrm>
            <a:off x="12861603" y="3161422"/>
            <a:ext cx="5108123" cy="904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6"/>
              </a:lnSpc>
            </a:pPr>
            <a:r>
              <a:rPr lang="en-US" sz="2504">
                <a:solidFill>
                  <a:srgbClr val="31365B"/>
                </a:solidFill>
                <a:latin typeface="Roboto Slab Bold"/>
              </a:rPr>
              <a:t>Questions? Go to wooclap.com Enter the code: DLXONA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567784" cy="4956617"/>
            <a:chOff x="0" y="0"/>
            <a:chExt cx="7423712" cy="66088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23658" cy="6608826"/>
            </a:xfrm>
            <a:custGeom>
              <a:avLst/>
              <a:gdLst/>
              <a:ahLst/>
              <a:cxnLst/>
              <a:rect l="l" t="t" r="r" b="b"/>
              <a:pathLst>
                <a:path w="7423658" h="6608826">
                  <a:moveTo>
                    <a:pt x="0" y="0"/>
                  </a:moveTo>
                  <a:lnTo>
                    <a:pt x="7423658" y="0"/>
                  </a:lnTo>
                  <a:lnTo>
                    <a:pt x="7423658" y="6608826"/>
                  </a:lnTo>
                  <a:lnTo>
                    <a:pt x="0" y="6608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5313426" y="-30165"/>
            <a:ext cx="12430351" cy="19177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8"/>
              </a:lnSpc>
            </a:pPr>
            <a:r>
              <a:rPr lang="en-US" sz="9999">
                <a:solidFill>
                  <a:srgbClr val="31365B"/>
                </a:solidFill>
                <a:latin typeface="Roboto Condensed Bold"/>
              </a:rPr>
              <a:t>Break 15 min.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349827" y="5326302"/>
            <a:ext cx="7733702" cy="3910482"/>
            <a:chOff x="0" y="0"/>
            <a:chExt cx="10311603" cy="5213976"/>
          </a:xfrm>
        </p:grpSpPr>
        <p:grpSp>
          <p:nvGrpSpPr>
            <p:cNvPr id="12" name="Group 12"/>
            <p:cNvGrpSpPr/>
            <p:nvPr/>
          </p:nvGrpSpPr>
          <p:grpSpPr>
            <a:xfrm>
              <a:off x="0" y="1999094"/>
              <a:ext cx="2040166" cy="2040167"/>
              <a:chOff x="0" y="0"/>
              <a:chExt cx="1512095" cy="1512096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512062" cy="1512062"/>
              </a:xfrm>
              <a:custGeom>
                <a:avLst/>
                <a:gdLst/>
                <a:ahLst/>
                <a:cxnLst/>
                <a:rect l="l" t="t" r="r" b="b"/>
                <a:pathLst>
                  <a:path w="1512062" h="1512062">
                    <a:moveTo>
                      <a:pt x="0" y="0"/>
                    </a:moveTo>
                    <a:lnTo>
                      <a:pt x="1512062" y="0"/>
                    </a:lnTo>
                    <a:lnTo>
                      <a:pt x="1512062" y="1512062"/>
                    </a:lnTo>
                    <a:lnTo>
                      <a:pt x="0" y="1512062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/>
                <a:stretch>
                  <a:fillRect r="-2" b="-2"/>
                </a:stretch>
              </a:blipFill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2606395" y="2305253"/>
              <a:ext cx="7705208" cy="13491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66"/>
                </a:lnSpc>
              </a:pPr>
              <a:r>
                <a:rPr lang="en-US" sz="2833">
                  <a:solidFill>
                    <a:srgbClr val="31365B"/>
                  </a:solidFill>
                  <a:latin typeface="Roboto Slab Bold"/>
                </a:rPr>
                <a:t>Questions? Go to wooclap.com Enter the code: DLXONA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6776" y="0"/>
              <a:ext cx="1805845" cy="1805845"/>
            </a:xfrm>
            <a:custGeom>
              <a:avLst/>
              <a:gdLst/>
              <a:ahLst/>
              <a:cxnLst/>
              <a:rect l="l" t="t" r="r" b="b"/>
              <a:pathLst>
                <a:path w="1805845" h="1805845">
                  <a:moveTo>
                    <a:pt x="0" y="0"/>
                  </a:moveTo>
                  <a:lnTo>
                    <a:pt x="1805845" y="0"/>
                  </a:lnTo>
                  <a:lnTo>
                    <a:pt x="1805845" y="1805845"/>
                  </a:lnTo>
                  <a:lnTo>
                    <a:pt x="0" y="18058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2615555" y="188380"/>
              <a:ext cx="6667142" cy="12703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63"/>
                </a:lnSpc>
              </a:pPr>
              <a:r>
                <a:rPr lang="en-US" sz="2831">
                  <a:solidFill>
                    <a:srgbClr val="31365B"/>
                  </a:solidFill>
                  <a:latin typeface="Open Sans Bold"/>
                </a:rPr>
                <a:t>QR Code - CircleU. Website Event Programme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117220" y="4214828"/>
              <a:ext cx="5458743" cy="99914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6342"/>
                </a:lnSpc>
              </a:pPr>
              <a:r>
                <a:rPr lang="en-US" sz="4530" dirty="0">
                  <a:solidFill>
                    <a:srgbClr val="31365B"/>
                  </a:solidFill>
                  <a:latin typeface="Roboto Slab Bold"/>
                </a:rPr>
                <a:t>#CircleU2023</a:t>
              </a:r>
            </a:p>
          </p:txBody>
        </p:sp>
      </p:grpSp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EC361C7C-D7EF-4FBE-B76C-6221C6F778A2}"/>
              </a:ext>
            </a:extLst>
          </p:cNvPr>
          <p:cNvGraphicFramePr>
            <a:graphicFrameLocks noGrp="1"/>
          </p:cNvGraphicFramePr>
          <p:nvPr/>
        </p:nvGraphicFramePr>
        <p:xfrm>
          <a:off x="9144000" y="1944188"/>
          <a:ext cx="7233928" cy="7292596"/>
        </p:xfrm>
        <a:graphic>
          <a:graphicData uri="http://schemas.openxmlformats.org/drawingml/2006/table">
            <a:tbl>
              <a:tblPr/>
              <a:tblGrid>
                <a:gridCol w="1786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47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43216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 dirty="0">
                          <a:solidFill>
                            <a:srgbClr val="000000"/>
                          </a:solidFill>
                          <a:latin typeface="Roboto Slab Bold"/>
                        </a:rPr>
                        <a:t>09:00–10:00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Welcome and registration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659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10:00–10:30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Welcome Session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7464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10:30–11:15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Keynote speech with Manja Klemenčič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11474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11:30–13:00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Session 1 – Alliances fostering Changemakers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0112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13:00–14:00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Lunch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80097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14:00–15:30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Session 2 - Rethinking Higher Education to Respond to Global Challenges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68351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15:45–16:30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Keynote speech with Liviu Matei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4223"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>
                          <a:solidFill>
                            <a:srgbClr val="000000"/>
                          </a:solidFill>
                          <a:latin typeface="Roboto Slab Bold"/>
                        </a:rPr>
                        <a:t>16:30–17:00</a:t>
                      </a:r>
                      <a:endParaRPr lang="en-US" sz="110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519"/>
                        </a:lnSpc>
                        <a:defRPr/>
                      </a:pPr>
                      <a:r>
                        <a:rPr lang="en-US" sz="1799" dirty="0">
                          <a:solidFill>
                            <a:srgbClr val="000000"/>
                          </a:solidFill>
                          <a:latin typeface="Roboto Slab Bold"/>
                        </a:rPr>
                        <a:t>Final remarks &amp; Closing session</a:t>
                      </a:r>
                      <a:endParaRPr lang="en-US" sz="1100" dirty="0"/>
                    </a:p>
                  </a:txBody>
                  <a:tcPr marL="95250" marR="95250" marT="95250" marB="9525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395487" y="666750"/>
            <a:ext cx="7510462" cy="1757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>
                <a:solidFill>
                  <a:srgbClr val="34395C"/>
                </a:solidFill>
                <a:latin typeface="Roboto Condensed Bold"/>
              </a:rPr>
              <a:t>Keynote Speech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8700" y="2830114"/>
            <a:ext cx="15983590" cy="4626772"/>
            <a:chOff x="0" y="0"/>
            <a:chExt cx="21311453" cy="6169029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343959"/>
              <a:ext cx="5825095" cy="5825070"/>
              <a:chOff x="0" y="0"/>
              <a:chExt cx="5825095" cy="582507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5825109" cy="5825109"/>
              </a:xfrm>
              <a:custGeom>
                <a:avLst/>
                <a:gdLst/>
                <a:ahLst/>
                <a:cxnLst/>
                <a:rect l="l" t="t" r="r" b="b"/>
                <a:pathLst>
                  <a:path w="5825109" h="5825109">
                    <a:moveTo>
                      <a:pt x="5825109" y="2912618"/>
                    </a:moveTo>
                    <a:cubicBezTo>
                      <a:pt x="5825109" y="4521073"/>
                      <a:pt x="4521073" y="5825109"/>
                      <a:pt x="2912618" y="5825109"/>
                    </a:cubicBezTo>
                    <a:cubicBezTo>
                      <a:pt x="1304163" y="5825109"/>
                      <a:pt x="0" y="4521073"/>
                      <a:pt x="0" y="2912618"/>
                    </a:cubicBezTo>
                    <a:cubicBezTo>
                      <a:pt x="0" y="1304163"/>
                      <a:pt x="1304036" y="0"/>
                      <a:pt x="2912491" y="0"/>
                    </a:cubicBezTo>
                    <a:cubicBezTo>
                      <a:pt x="4520946" y="0"/>
                      <a:pt x="5825109" y="1304036"/>
                      <a:pt x="5825109" y="2912618"/>
                    </a:cubicBezTo>
                    <a:close/>
                  </a:path>
                </a:pathLst>
              </a:custGeom>
              <a:blipFill>
                <a:blip r:embed="rId5"/>
                <a:stretch>
                  <a:fillRect t="-223" b="-222"/>
                </a:stretch>
              </a:blip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7753977" y="2029251"/>
              <a:ext cx="13557476" cy="17039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900"/>
                </a:lnSpc>
              </a:pPr>
              <a:r>
                <a:rPr lang="en-US" sz="3500">
                  <a:solidFill>
                    <a:srgbClr val="34395C"/>
                  </a:solidFill>
                  <a:latin typeface="Roboto Condensed Bold"/>
                </a:rPr>
                <a:t>Head of the King's School of Education, Communication &amp; Society, King’s College London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753977" y="-142875"/>
              <a:ext cx="7639957" cy="1743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0080"/>
                </a:lnSpc>
              </a:pPr>
              <a:r>
                <a:rPr lang="en-US" sz="7200">
                  <a:solidFill>
                    <a:srgbClr val="34395C"/>
                  </a:solidFill>
                  <a:latin typeface="Roboto Condensed Bold"/>
                </a:rPr>
                <a:t>Liviu Matei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43075" y="3413291"/>
            <a:ext cx="3515627" cy="3515611"/>
            <a:chOff x="0" y="0"/>
            <a:chExt cx="4687502" cy="46874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87443" cy="4687443"/>
            </a:xfrm>
            <a:custGeom>
              <a:avLst/>
              <a:gdLst/>
              <a:ahLst/>
              <a:cxnLst/>
              <a:rect l="l" t="t" r="r" b="b"/>
              <a:pathLst>
                <a:path w="4687443" h="4687443">
                  <a:moveTo>
                    <a:pt x="4687443" y="2343785"/>
                  </a:moveTo>
                  <a:cubicBezTo>
                    <a:pt x="4687443" y="3638169"/>
                    <a:pt x="3638042" y="4687443"/>
                    <a:pt x="2343658" y="4687443"/>
                  </a:cubicBezTo>
                  <a:cubicBezTo>
                    <a:pt x="1049274" y="4687443"/>
                    <a:pt x="0" y="3638169"/>
                    <a:pt x="0" y="2343785"/>
                  </a:cubicBezTo>
                  <a:cubicBezTo>
                    <a:pt x="0" y="1049401"/>
                    <a:pt x="1049274" y="0"/>
                    <a:pt x="2343785" y="0"/>
                  </a:cubicBezTo>
                  <a:cubicBezTo>
                    <a:pt x="3638296" y="0"/>
                    <a:pt x="4687443" y="1049401"/>
                    <a:pt x="4687443" y="2343785"/>
                  </a:cubicBezTo>
                  <a:close/>
                </a:path>
              </a:pathLst>
            </a:custGeom>
            <a:blipFill>
              <a:blip r:embed="rId2"/>
              <a:stretch>
                <a:fillRect t="-16543" r="-1" b="-1654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504108" y="0"/>
            <a:ext cx="2783892" cy="2478309"/>
            <a:chOff x="0" y="0"/>
            <a:chExt cx="3711856" cy="330441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711829" cy="3304413"/>
            </a:xfrm>
            <a:custGeom>
              <a:avLst/>
              <a:gdLst/>
              <a:ahLst/>
              <a:cxnLst/>
              <a:rect l="l" t="t" r="r" b="b"/>
              <a:pathLst>
                <a:path w="3711829" h="3304413">
                  <a:moveTo>
                    <a:pt x="0" y="0"/>
                  </a:moveTo>
                  <a:lnTo>
                    <a:pt x="3711829" y="0"/>
                  </a:lnTo>
                  <a:lnTo>
                    <a:pt x="3711829" y="3304413"/>
                  </a:lnTo>
                  <a:lnTo>
                    <a:pt x="0" y="33044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48" r="-4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5" b="-74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0660744" y="3238184"/>
            <a:ext cx="3690733" cy="3690718"/>
            <a:chOff x="0" y="0"/>
            <a:chExt cx="6350000" cy="63499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6"/>
              <a:stretch>
                <a:fillRect t="-7196" b="-17632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4143075" y="7033678"/>
            <a:ext cx="3905672" cy="2072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4"/>
              </a:lnSpc>
            </a:pPr>
            <a:r>
              <a:rPr lang="en-US" sz="2396">
                <a:solidFill>
                  <a:srgbClr val="31365B"/>
                </a:solidFill>
                <a:latin typeface="Roboto Slab Bold"/>
              </a:rPr>
              <a:t>Bjørn Stensaker</a:t>
            </a:r>
          </a:p>
          <a:p>
            <a:pPr algn="ctr">
              <a:lnSpc>
                <a:spcPts val="3352"/>
              </a:lnSpc>
            </a:pPr>
            <a:r>
              <a:rPr lang="en-US" sz="2396">
                <a:solidFill>
                  <a:srgbClr val="31365B"/>
                </a:solidFill>
                <a:latin typeface="Roboto Slab Bold"/>
              </a:rPr>
              <a:t>Vice-Rector for Education, University of Oslo</a:t>
            </a:r>
          </a:p>
          <a:p>
            <a:pPr algn="ctr">
              <a:lnSpc>
                <a:spcPts val="3354"/>
              </a:lnSpc>
            </a:pPr>
            <a:r>
              <a:rPr lang="en-US" sz="2396">
                <a:solidFill>
                  <a:srgbClr val="31365B"/>
                </a:solidFill>
                <a:latin typeface="Roboto Slab Bold"/>
              </a:rPr>
              <a:t>Chair of the Circle U. Management Board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898" y="7033678"/>
            <a:ext cx="4404193" cy="12630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31365B"/>
                </a:solidFill>
                <a:latin typeface="Roboto Slab Bold"/>
              </a:rPr>
              <a:t>Puk Willemoes</a:t>
            </a:r>
          </a:p>
          <a:p>
            <a:pPr algn="ctr">
              <a:lnSpc>
                <a:spcPts val="3359"/>
              </a:lnSpc>
            </a:pPr>
            <a:r>
              <a:rPr lang="en-US" sz="2399">
                <a:solidFill>
                  <a:srgbClr val="31365B"/>
                </a:solidFill>
                <a:latin typeface="Roboto Slab Bold"/>
              </a:rPr>
              <a:t>Circle U. Student Union Alumna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-147639"/>
            <a:ext cx="8902452" cy="3385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78"/>
              </a:lnSpc>
            </a:pPr>
            <a:r>
              <a:rPr lang="en-US" sz="9199">
                <a:solidFill>
                  <a:srgbClr val="31365B"/>
                </a:solidFill>
                <a:latin typeface="Roboto Condensed Bold"/>
              </a:rPr>
              <a:t>Final remarks &amp; Closing session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567784" cy="4956617"/>
            <a:chOff x="0" y="0"/>
            <a:chExt cx="7423712" cy="66088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23658" cy="6608826"/>
            </a:xfrm>
            <a:custGeom>
              <a:avLst/>
              <a:gdLst/>
              <a:ahLst/>
              <a:cxnLst/>
              <a:rect l="l" t="t" r="r" b="b"/>
              <a:pathLst>
                <a:path w="7423658" h="6608826">
                  <a:moveTo>
                    <a:pt x="0" y="0"/>
                  </a:moveTo>
                  <a:lnTo>
                    <a:pt x="7423658" y="0"/>
                  </a:lnTo>
                  <a:lnTo>
                    <a:pt x="7423658" y="6608826"/>
                  </a:lnTo>
                  <a:lnTo>
                    <a:pt x="0" y="66088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8" r="-49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15334405" y="9553729"/>
            <a:ext cx="2953595" cy="681788"/>
            <a:chOff x="0" y="0"/>
            <a:chExt cx="3938127" cy="9090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938143" cy="909066"/>
            </a:xfrm>
            <a:custGeom>
              <a:avLst/>
              <a:gdLst/>
              <a:ahLst/>
              <a:cxnLst/>
              <a:rect l="l" t="t" r="r" b="b"/>
              <a:pathLst>
                <a:path w="3938143" h="909066">
                  <a:moveTo>
                    <a:pt x="0" y="0"/>
                  </a:moveTo>
                  <a:lnTo>
                    <a:pt x="3938143" y="0"/>
                  </a:lnTo>
                  <a:lnTo>
                    <a:pt x="3938143" y="909066"/>
                  </a:lnTo>
                  <a:lnTo>
                    <a:pt x="0" y="9090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" b="-74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0" y="9258300"/>
            <a:ext cx="3029636" cy="1063170"/>
            <a:chOff x="0" y="0"/>
            <a:chExt cx="4039515" cy="14175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39489" cy="1417574"/>
            </a:xfrm>
            <a:custGeom>
              <a:avLst/>
              <a:gdLst/>
              <a:ahLst/>
              <a:cxnLst/>
              <a:rect l="l" t="t" r="r" b="b"/>
              <a:pathLst>
                <a:path w="4039489" h="1417574">
                  <a:moveTo>
                    <a:pt x="0" y="0"/>
                  </a:moveTo>
                  <a:lnTo>
                    <a:pt x="4039489" y="0"/>
                  </a:lnTo>
                  <a:lnTo>
                    <a:pt x="4039489" y="1417574"/>
                  </a:lnTo>
                  <a:lnTo>
                    <a:pt x="0" y="14175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2928824" y="1454146"/>
            <a:ext cx="12430351" cy="3689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8"/>
              </a:lnSpc>
            </a:pPr>
            <a:r>
              <a:rPr lang="en-US" sz="9999">
                <a:solidFill>
                  <a:srgbClr val="31365B"/>
                </a:solidFill>
                <a:latin typeface="Roboto Condensed Bold"/>
              </a:rPr>
              <a:t>Thank you</a:t>
            </a:r>
          </a:p>
          <a:p>
            <a:pPr algn="ctr">
              <a:lnSpc>
                <a:spcPts val="13998"/>
              </a:lnSpc>
            </a:pPr>
            <a:r>
              <a:rPr lang="en-US" sz="9999">
                <a:solidFill>
                  <a:srgbClr val="31365B"/>
                </a:solidFill>
                <a:latin typeface="Roboto Condensed Bold"/>
              </a:rPr>
              <a:t>Let’s stay in touch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595271" y="5906133"/>
            <a:ext cx="15491685" cy="2608903"/>
            <a:chOff x="0" y="0"/>
            <a:chExt cx="20655580" cy="3478537"/>
          </a:xfrm>
        </p:grpSpPr>
        <p:sp>
          <p:nvSpPr>
            <p:cNvPr id="10" name="Freeform 10"/>
            <p:cNvSpPr/>
            <p:nvPr/>
          </p:nvSpPr>
          <p:spPr>
            <a:xfrm>
              <a:off x="400118" y="0"/>
              <a:ext cx="2051001" cy="2205378"/>
            </a:xfrm>
            <a:custGeom>
              <a:avLst/>
              <a:gdLst/>
              <a:ahLst/>
              <a:cxnLst/>
              <a:rect l="l" t="t" r="r" b="b"/>
              <a:pathLst>
                <a:path w="2051001" h="2205378">
                  <a:moveTo>
                    <a:pt x="0" y="0"/>
                  </a:moveTo>
                  <a:lnTo>
                    <a:pt x="2051002" y="0"/>
                  </a:lnTo>
                  <a:lnTo>
                    <a:pt x="2051002" y="2205378"/>
                  </a:lnTo>
                  <a:lnTo>
                    <a:pt x="0" y="2205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5918220" y="0"/>
              <a:ext cx="2205378" cy="2205378"/>
            </a:xfrm>
            <a:custGeom>
              <a:avLst/>
              <a:gdLst/>
              <a:ahLst/>
              <a:cxnLst/>
              <a:rect l="l" t="t" r="r" b="b"/>
              <a:pathLst>
                <a:path w="2205378" h="2205378">
                  <a:moveTo>
                    <a:pt x="0" y="0"/>
                  </a:moveTo>
                  <a:lnTo>
                    <a:pt x="2205377" y="0"/>
                  </a:lnTo>
                  <a:lnTo>
                    <a:pt x="2205377" y="2205378"/>
                  </a:lnTo>
                  <a:lnTo>
                    <a:pt x="0" y="2205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17264889" y="0"/>
              <a:ext cx="2197107" cy="2205378"/>
            </a:xfrm>
            <a:custGeom>
              <a:avLst/>
              <a:gdLst/>
              <a:ahLst/>
              <a:cxnLst/>
              <a:rect l="l" t="t" r="r" b="b"/>
              <a:pathLst>
                <a:path w="2197107" h="2205378">
                  <a:moveTo>
                    <a:pt x="0" y="0"/>
                  </a:moveTo>
                  <a:lnTo>
                    <a:pt x="2197107" y="0"/>
                  </a:lnTo>
                  <a:lnTo>
                    <a:pt x="2197107" y="2205378"/>
                  </a:lnTo>
                  <a:lnTo>
                    <a:pt x="0" y="2205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>
              <a:off x="11592411" y="0"/>
              <a:ext cx="2205378" cy="2205378"/>
            </a:xfrm>
            <a:custGeom>
              <a:avLst/>
              <a:gdLst/>
              <a:ahLst/>
              <a:cxnLst/>
              <a:rect l="l" t="t" r="r" b="b"/>
              <a:pathLst>
                <a:path w="2205378" h="2205378">
                  <a:moveTo>
                    <a:pt x="0" y="0"/>
                  </a:moveTo>
                  <a:lnTo>
                    <a:pt x="2205378" y="0"/>
                  </a:lnTo>
                  <a:lnTo>
                    <a:pt x="2205378" y="2205378"/>
                  </a:lnTo>
                  <a:lnTo>
                    <a:pt x="0" y="22053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2390568"/>
              <a:ext cx="2851238" cy="6138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500"/>
                </a:lnSpc>
              </a:pPr>
              <a:r>
                <a:rPr lang="en-US" sz="2499">
                  <a:solidFill>
                    <a:srgbClr val="31365B"/>
                  </a:solidFill>
                  <a:latin typeface="Open Sans Bold"/>
                </a:rPr>
                <a:t>@CircleU_eu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944899" y="2473544"/>
              <a:ext cx="4779721" cy="10049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9"/>
                </a:lnSpc>
              </a:pPr>
              <a:r>
                <a:rPr lang="en-US" sz="2199">
                  <a:solidFill>
                    <a:srgbClr val="31365B"/>
                  </a:solidFill>
                  <a:latin typeface="Open Sans Bold"/>
                </a:rPr>
                <a:t>infocircleu@uclouvain.be</a:t>
              </a:r>
            </a:p>
            <a:p>
              <a:pPr algn="ctr">
                <a:lnSpc>
                  <a:spcPts val="3079"/>
                </a:lnSpc>
              </a:pPr>
              <a:r>
                <a:rPr lang="en-US" sz="2200">
                  <a:solidFill>
                    <a:srgbClr val="31365B"/>
                  </a:solidFill>
                  <a:latin typeface="Open Sans Bold"/>
                </a:rPr>
                <a:t>engage-with@circle-u.eu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88222" y="2409618"/>
              <a:ext cx="3804645" cy="10430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8"/>
                </a:lnSpc>
              </a:pPr>
              <a:r>
                <a:rPr lang="en-US" sz="2199">
                  <a:solidFill>
                    <a:srgbClr val="31365B"/>
                  </a:solidFill>
                  <a:latin typeface="Open Sans Bold"/>
                </a:rPr>
                <a:t>Circle U. (European University Alliance)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6071305" y="2409618"/>
              <a:ext cx="4584275" cy="522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078"/>
                </a:lnSpc>
              </a:pPr>
              <a:r>
                <a:rPr lang="en-US" sz="2199">
                  <a:solidFill>
                    <a:srgbClr val="31365B"/>
                  </a:solidFill>
                  <a:latin typeface="Open Sans Bold"/>
                </a:rPr>
                <a:t>https://www.circle-u.eu/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964</Words>
  <Application>Microsoft Office PowerPoint</Application>
  <PresentationFormat>Personnalisé</PresentationFormat>
  <Paragraphs>192</Paragraphs>
  <Slides>24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30" baseType="lpstr">
      <vt:lpstr>Calibri</vt:lpstr>
      <vt:lpstr>Roboto Slab Bold</vt:lpstr>
      <vt:lpstr>Arial</vt:lpstr>
      <vt:lpstr>Open Sans Bold</vt:lpstr>
      <vt:lpstr>Roboto Condensed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Conference Day 2</dc:title>
  <cp:lastModifiedBy>Marnik Vanclooster</cp:lastModifiedBy>
  <cp:revision>4</cp:revision>
  <dcterms:created xsi:type="dcterms:W3CDTF">2006-08-16T00:00:00Z</dcterms:created>
  <dcterms:modified xsi:type="dcterms:W3CDTF">2023-10-25T14:11:25Z</dcterms:modified>
  <dc:identifier>DAFweGIGH9A</dc:identifier>
</cp:coreProperties>
</file>