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4" r:id="rId3"/>
    <p:sldId id="263" r:id="rId4"/>
    <p:sldId id="269" r:id="rId5"/>
    <p:sldId id="268" r:id="rId6"/>
    <p:sldId id="270" r:id="rId7"/>
    <p:sldId id="276" r:id="rId8"/>
    <p:sldId id="271" r:id="rId9"/>
    <p:sldId id="272" r:id="rId10"/>
    <p:sldId id="273" r:id="rId11"/>
    <p:sldId id="274" r:id="rId12"/>
    <p:sldId id="265" r:id="rId13"/>
    <p:sldId id="267" r:id="rId14"/>
    <p:sldId id="266" r:id="rId15"/>
    <p:sldId id="261" r:id="rId16"/>
    <p:sldId id="275"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atrice" initials="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17" name="Espace réservé du pied de page 16"/>
          <p:cNvSpPr>
            <a:spLocks noGrp="1"/>
          </p:cNvSpPr>
          <p:nvPr>
            <p:ph type="ftr" sz="quarter" idx="11"/>
          </p:nvPr>
        </p:nvSpPr>
        <p:spPr/>
        <p:txBody>
          <a:bodyPr/>
          <a:lstStyle/>
          <a:p>
            <a:endParaRPr lang="de-DE"/>
          </a:p>
        </p:txBody>
      </p:sp>
      <p:sp>
        <p:nvSpPr>
          <p:cNvPr id="29" name="Espace réservé du numéro de diapositive 28"/>
          <p:cNvSpPr>
            <a:spLocks noGrp="1"/>
          </p:cNvSpPr>
          <p:nvPr>
            <p:ph type="sldNum" sz="quarter" idx="12"/>
          </p:nvPr>
        </p:nvSpPr>
        <p:spPr/>
        <p:txBody>
          <a:bodyPr/>
          <a:lstStyle/>
          <a:p>
            <a:fld id="{1334A512-BEC5-405D-967A-109E4946DD6E}" type="slidenum">
              <a:rPr lang="de-DE" smtClean="0"/>
              <a:pPr/>
              <a:t>‹N°›</a:t>
            </a:fld>
            <a:endParaRPr lang="de-D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1334A512-BEC5-405D-967A-109E4946DD6E}" type="slidenum">
              <a:rPr lang="de-DE" smtClean="0"/>
              <a:pPr/>
              <a:t>‹N°›</a:t>
            </a:fld>
            <a:endParaRPr lang="de-D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8" name="Espace réservé du pied de page 7"/>
          <p:cNvSpPr>
            <a:spLocks noGrp="1"/>
          </p:cNvSpPr>
          <p:nvPr>
            <p:ph type="ftr" sz="quarter" idx="11"/>
          </p:nvPr>
        </p:nvSpPr>
        <p:spPr/>
        <p:txBody>
          <a:bodyPr/>
          <a:lstStyle/>
          <a:p>
            <a:endParaRPr lang="de-DE"/>
          </a:p>
        </p:txBody>
      </p:sp>
      <p:sp>
        <p:nvSpPr>
          <p:cNvPr id="9" name="Espace réservé du numéro de diapositive 8"/>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4" name="Espace réservé du pied de page 3"/>
          <p:cNvSpPr>
            <a:spLocks noGrp="1"/>
          </p:cNvSpPr>
          <p:nvPr>
            <p:ph type="ftr" sz="quarter" idx="11"/>
          </p:nvPr>
        </p:nvSpPr>
        <p:spPr/>
        <p:txBody>
          <a:bodyPr/>
          <a:lstStyle/>
          <a:p>
            <a:endParaRPr lang="de-DE"/>
          </a:p>
        </p:txBody>
      </p:sp>
      <p:sp>
        <p:nvSpPr>
          <p:cNvPr id="5" name="Espace réservé du numéro de diapositive 4"/>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3" name="Espace réservé du pied de page 2"/>
          <p:cNvSpPr>
            <a:spLocks noGrp="1"/>
          </p:cNvSpPr>
          <p:nvPr>
            <p:ph type="ftr" sz="quarter" idx="11"/>
          </p:nvPr>
        </p:nvSpPr>
        <p:spPr/>
        <p:txBody>
          <a:bodyPr/>
          <a:lstStyle/>
          <a:p>
            <a:endParaRPr lang="de-DE"/>
          </a:p>
        </p:txBody>
      </p:sp>
      <p:sp>
        <p:nvSpPr>
          <p:cNvPr id="4" name="Espace réservé du numéro de diapositive 3"/>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9E33ED68-1DCF-429B-A96B-40D7BDAF5E96}" type="datetimeFigureOut">
              <a:rPr lang="de-DE" smtClean="0"/>
              <a:pPr/>
              <a:t>17.09.2014</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1334A512-BEC5-405D-967A-109E4946DD6E}" type="slidenum">
              <a:rPr lang="de-DE" smtClean="0"/>
              <a:pPr/>
              <a:t>‹N°›</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E33ED68-1DCF-429B-A96B-40D7BDAF5E96}" type="datetimeFigureOut">
              <a:rPr lang="de-DE" smtClean="0"/>
              <a:pPr/>
              <a:t>17.09.2014</a:t>
            </a:fld>
            <a:endParaRPr lang="de-D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334A512-BEC5-405D-967A-109E4946DD6E}" type="slidenum">
              <a:rPr lang="de-DE" smtClean="0"/>
              <a:pPr/>
              <a:t>‹N°›</a:t>
            </a:fld>
            <a:endParaRPr lang="de-DE"/>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en-US" sz="3600" dirty="0"/>
              <a:t>Commemorating the First World War in Germany: </a:t>
            </a:r>
            <a:r>
              <a:rPr lang="en-US" sz="3600" dirty="0" smtClean="0"/>
              <a:t/>
            </a:r>
            <a:br>
              <a:rPr lang="en-US" sz="3600" dirty="0" smtClean="0"/>
            </a:br>
            <a:r>
              <a:rPr lang="en-US" sz="3600" dirty="0" smtClean="0"/>
              <a:t>Towards </a:t>
            </a:r>
            <a:r>
              <a:rPr lang="en-US" sz="3600" dirty="0"/>
              <a:t>a new </a:t>
            </a:r>
            <a:r>
              <a:rPr lang="en-US" sz="3600" i="1" dirty="0" err="1"/>
              <a:t>Historikerstreit</a:t>
            </a:r>
            <a:r>
              <a:rPr lang="en-US" sz="3600" dirty="0"/>
              <a:t>? </a:t>
            </a:r>
            <a:endParaRPr lang="de-DE" sz="3600" dirty="0"/>
          </a:p>
        </p:txBody>
      </p:sp>
      <p:sp>
        <p:nvSpPr>
          <p:cNvPr id="3" name="Sous-titre 2"/>
          <p:cNvSpPr>
            <a:spLocks noGrp="1"/>
          </p:cNvSpPr>
          <p:nvPr>
            <p:ph type="subTitle" idx="1"/>
          </p:nvPr>
        </p:nvSpPr>
        <p:spPr/>
        <p:txBody>
          <a:bodyPr>
            <a:normAutofit/>
          </a:bodyPr>
          <a:lstStyle/>
          <a:p>
            <a:r>
              <a:rPr lang="de-DE" dirty="0" smtClean="0"/>
              <a:t>Geneviève </a:t>
            </a:r>
            <a:r>
              <a:rPr lang="de-DE" dirty="0" err="1" smtClean="0"/>
              <a:t>Warland</a:t>
            </a:r>
            <a:r>
              <a:rPr lang="de-DE" dirty="0" smtClean="0"/>
              <a:t> </a:t>
            </a:r>
          </a:p>
          <a:p>
            <a:r>
              <a:rPr lang="de-DE" dirty="0" smtClean="0"/>
              <a:t>(</a:t>
            </a:r>
            <a:r>
              <a:rPr lang="de-DE" dirty="0" err="1" smtClean="0"/>
              <a:t>Université</a:t>
            </a:r>
            <a:r>
              <a:rPr lang="de-DE" dirty="0" smtClean="0"/>
              <a:t> </a:t>
            </a:r>
            <a:r>
              <a:rPr lang="de-DE" dirty="0" err="1" smtClean="0"/>
              <a:t>Catholique</a:t>
            </a:r>
            <a:r>
              <a:rPr lang="de-DE" dirty="0" smtClean="0"/>
              <a:t> de </a:t>
            </a:r>
            <a:r>
              <a:rPr lang="de-DE" dirty="0" err="1" smtClean="0"/>
              <a:t>Louvain</a:t>
            </a:r>
            <a:r>
              <a:rPr lang="de-DE" dirty="0" smtClean="0"/>
              <a:t>, </a:t>
            </a:r>
            <a:r>
              <a:rPr lang="de-DE" dirty="0" err="1" smtClean="0"/>
              <a:t>Belgium</a:t>
            </a:r>
            <a:r>
              <a:rPr lang="de-DE" dirty="0" smtClean="0"/>
              <a:t>)</a:t>
            </a:r>
            <a:endParaRPr lang="de-DE" dirty="0"/>
          </a:p>
        </p:txBody>
      </p:sp>
    </p:spTree>
    <p:extLst>
      <p:ext uri="{BB962C8B-B14F-4D97-AF65-F5344CB8AC3E}">
        <p14:creationId xmlns:p14="http://schemas.microsoft.com/office/powerpoint/2010/main" val="3998298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Clark’s </a:t>
            </a:r>
            <a:r>
              <a:rPr lang="en-US" dirty="0" smtClean="0"/>
              <a:t>partisans</a:t>
            </a:r>
            <a:r>
              <a:rPr lang="en-US" dirty="0"/>
              <a:t>: the </a:t>
            </a:r>
            <a:r>
              <a:rPr lang="en-US" dirty="0" smtClean="0"/>
              <a:t>‚revisionist</a:t>
            </a:r>
            <a:r>
              <a:rPr lang="en-US" dirty="0"/>
              <a:t>’ Historians</a:t>
            </a:r>
            <a:endParaRPr lang="de-DE" dirty="0"/>
          </a:p>
        </p:txBody>
      </p:sp>
      <p:sp>
        <p:nvSpPr>
          <p:cNvPr id="3" name="Espace réservé du contenu 2"/>
          <p:cNvSpPr>
            <a:spLocks noGrp="1"/>
          </p:cNvSpPr>
          <p:nvPr>
            <p:ph idx="1"/>
          </p:nvPr>
        </p:nvSpPr>
        <p:spPr/>
        <p:txBody>
          <a:bodyPr>
            <a:normAutofit fontScale="85000" lnSpcReduction="20000"/>
          </a:bodyPr>
          <a:lstStyle/>
          <a:p>
            <a:r>
              <a:rPr lang="de-DE" dirty="0" smtClean="0"/>
              <a:t>Dominik Geppert, Sönke Neitzel, Cora Stephan, Thomas Weber: „</a:t>
            </a:r>
            <a:r>
              <a:rPr lang="en-US" dirty="0" smtClean="0"/>
              <a:t>Der </a:t>
            </a:r>
            <a:r>
              <a:rPr lang="en-US" dirty="0" err="1"/>
              <a:t>Beginn</a:t>
            </a:r>
            <a:r>
              <a:rPr lang="en-US" dirty="0"/>
              <a:t> </a:t>
            </a:r>
            <a:r>
              <a:rPr lang="en-US" dirty="0" err="1"/>
              <a:t>vieler</a:t>
            </a:r>
            <a:r>
              <a:rPr lang="en-US" dirty="0"/>
              <a:t> </a:t>
            </a:r>
            <a:r>
              <a:rPr lang="en-US" dirty="0" err="1" smtClean="0"/>
              <a:t>Schrecken</a:t>
            </a:r>
            <a:r>
              <a:rPr lang="en-US" dirty="0" smtClean="0"/>
              <a:t>”, </a:t>
            </a:r>
            <a:r>
              <a:rPr lang="en-US" i="1" dirty="0"/>
              <a:t>Die </a:t>
            </a:r>
            <a:r>
              <a:rPr lang="en-US" i="1" dirty="0" smtClean="0"/>
              <a:t>Welt, </a:t>
            </a:r>
            <a:r>
              <a:rPr lang="en-US" dirty="0" smtClean="0"/>
              <a:t>03.01.2014:  </a:t>
            </a:r>
          </a:p>
          <a:p>
            <a:r>
              <a:rPr lang="de-DE" dirty="0"/>
              <a:t>“</a:t>
            </a:r>
            <a:r>
              <a:rPr lang="de-DE" b="1" dirty="0"/>
              <a:t>Fritz Fischers These </a:t>
            </a:r>
            <a:r>
              <a:rPr lang="de-DE" dirty="0"/>
              <a:t>vom zielstrebigen deutschen Griff nach der Weltmacht hat sich als </a:t>
            </a:r>
            <a:r>
              <a:rPr lang="de-DE" b="1" dirty="0"/>
              <a:t>überspitzt</a:t>
            </a:r>
            <a:r>
              <a:rPr lang="de-DE" dirty="0"/>
              <a:t> und </a:t>
            </a:r>
            <a:r>
              <a:rPr lang="de-DE" b="1" dirty="0"/>
              <a:t>einseitig</a:t>
            </a:r>
            <a:r>
              <a:rPr lang="de-DE" dirty="0"/>
              <a:t> bewiesen. Von einem „deutschen Sonderweg“ kann heute ebenso wenig mehr die Rede sein wie vom „preußischen Militarismus“ als Ursache allen Übels</a:t>
            </a:r>
            <a:r>
              <a:rPr lang="de-DE" dirty="0" smtClean="0"/>
              <a:t>“ (</a:t>
            </a:r>
            <a:r>
              <a:rPr lang="de-DE" dirty="0" err="1"/>
              <a:t>m</a:t>
            </a:r>
            <a:r>
              <a:rPr lang="de-DE" dirty="0" err="1" smtClean="0"/>
              <a:t>y</a:t>
            </a:r>
            <a:r>
              <a:rPr lang="de-DE" dirty="0" smtClean="0"/>
              <a:t> </a:t>
            </a:r>
            <a:r>
              <a:rPr lang="de-DE" dirty="0" err="1" smtClean="0"/>
              <a:t>emphasis</a:t>
            </a:r>
            <a:r>
              <a:rPr lang="de-DE" dirty="0" smtClean="0"/>
              <a:t>).</a:t>
            </a:r>
            <a:endParaRPr lang="de-DE" dirty="0" smtClean="0"/>
          </a:p>
          <a:p>
            <a:r>
              <a:rPr lang="de-DE" dirty="0"/>
              <a:t>„</a:t>
            </a:r>
            <a:r>
              <a:rPr lang="de-DE" b="1" dirty="0"/>
              <a:t>Das Deutsche Reich war nicht "Schuld" am Ersten Weltkrieg</a:t>
            </a:r>
            <a:r>
              <a:rPr lang="de-DE" dirty="0" smtClean="0"/>
              <a:t>“ (</a:t>
            </a:r>
            <a:r>
              <a:rPr lang="de-DE" dirty="0" err="1" smtClean="0"/>
              <a:t>my</a:t>
            </a:r>
            <a:r>
              <a:rPr lang="de-DE" dirty="0" smtClean="0"/>
              <a:t> </a:t>
            </a:r>
            <a:r>
              <a:rPr lang="de-DE" dirty="0" err="1" smtClean="0"/>
              <a:t>emphasis</a:t>
            </a:r>
            <a:r>
              <a:rPr lang="de-DE" dirty="0" smtClean="0"/>
              <a:t>).</a:t>
            </a:r>
            <a:endParaRPr lang="de-DE" dirty="0" smtClean="0"/>
          </a:p>
          <a:p>
            <a:r>
              <a:rPr lang="de-DE" dirty="0" smtClean="0"/>
              <a:t>„</a:t>
            </a:r>
            <a:r>
              <a:rPr lang="de-DE" dirty="0"/>
              <a:t>Die Schuldfrage, in deutscher Selbstbezogenheit lange Zeit der zentrale Begriff, ob als Skandalon oder als Selbstbezichtigung, spielt dabei keine entscheidende Rolle mehr“. </a:t>
            </a:r>
          </a:p>
        </p:txBody>
      </p:sp>
    </p:spTree>
    <p:extLst>
      <p:ext uri="{BB962C8B-B14F-4D97-AF65-F5344CB8AC3E}">
        <p14:creationId xmlns:p14="http://schemas.microsoft.com/office/powerpoint/2010/main" val="2642705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3100" dirty="0" smtClean="0">
                <a:effectLst/>
              </a:rPr>
              <a:t/>
            </a:r>
            <a:br>
              <a:rPr lang="en-US" sz="3100" dirty="0" smtClean="0">
                <a:effectLst/>
              </a:rPr>
            </a:br>
            <a:r>
              <a:rPr lang="en-US" sz="3100" dirty="0">
                <a:effectLst/>
              </a:rPr>
              <a:t>First Word War </a:t>
            </a:r>
            <a:r>
              <a:rPr lang="en-US" sz="3100" dirty="0" smtClean="0">
                <a:effectLst/>
              </a:rPr>
              <a:t>exhibitions</a:t>
            </a:r>
            <a:r>
              <a:rPr lang="en-US" sz="3100" dirty="0">
                <a:effectLst/>
              </a:rPr>
              <a:t>’ </a:t>
            </a:r>
            <a:r>
              <a:rPr lang="en-US" sz="3100" dirty="0" smtClean="0">
                <a:effectLst/>
              </a:rPr>
              <a:t>boom in Germany</a:t>
            </a:r>
            <a:r>
              <a:rPr lang="fr-BE" dirty="0">
                <a:effectLst/>
              </a:rPr>
              <a:t/>
            </a:r>
            <a:br>
              <a:rPr lang="fr-BE" dirty="0">
                <a:effectLst/>
              </a:rPr>
            </a:br>
            <a:endParaRPr lang="de-DE" dirty="0"/>
          </a:p>
        </p:txBody>
      </p:sp>
      <p:sp>
        <p:nvSpPr>
          <p:cNvPr id="3" name="Espace réservé du contenu 2"/>
          <p:cNvSpPr>
            <a:spLocks noGrp="1"/>
          </p:cNvSpPr>
          <p:nvPr>
            <p:ph idx="1"/>
          </p:nvPr>
        </p:nvSpPr>
        <p:spPr/>
        <p:txBody>
          <a:bodyPr>
            <a:normAutofit/>
          </a:bodyPr>
          <a:lstStyle/>
          <a:p>
            <a:r>
              <a:rPr lang="de-DE" dirty="0" smtClean="0"/>
              <a:t>Berlin, </a:t>
            </a:r>
            <a:r>
              <a:rPr lang="de-DE" i="1" dirty="0" smtClean="0"/>
              <a:t>Deutsches Historisches Museum</a:t>
            </a:r>
          </a:p>
          <a:p>
            <a:r>
              <a:rPr lang="de-DE" dirty="0" smtClean="0"/>
              <a:t>Nordrhein-Westfalen: </a:t>
            </a:r>
            <a:r>
              <a:rPr lang="en-US" dirty="0"/>
              <a:t>project </a:t>
            </a:r>
            <a:r>
              <a:rPr lang="en-US" i="1" dirty="0"/>
              <a:t>1914-Mitten in Europa</a:t>
            </a:r>
            <a:r>
              <a:rPr lang="en-US" dirty="0"/>
              <a:t> coordinated by the </a:t>
            </a:r>
            <a:r>
              <a:rPr lang="en-US" i="1" dirty="0" err="1"/>
              <a:t>Landschaftsverband</a:t>
            </a:r>
            <a:r>
              <a:rPr lang="en-US" i="1" dirty="0"/>
              <a:t> </a:t>
            </a:r>
            <a:r>
              <a:rPr lang="en-US" i="1" dirty="0" err="1"/>
              <a:t>Rheinland</a:t>
            </a:r>
            <a:r>
              <a:rPr lang="en-US" dirty="0"/>
              <a:t> </a:t>
            </a:r>
            <a:endParaRPr lang="de-DE" dirty="0" smtClean="0"/>
          </a:p>
          <a:p>
            <a:r>
              <a:rPr lang="de-DE" dirty="0" smtClean="0"/>
              <a:t>Wuppertal, Museum van der </a:t>
            </a:r>
            <a:r>
              <a:rPr lang="de-DE" dirty="0" err="1" smtClean="0"/>
              <a:t>Heydt</a:t>
            </a:r>
            <a:r>
              <a:rPr lang="de-DE" dirty="0" smtClean="0"/>
              <a:t>/Reims, Musée des Beaux-</a:t>
            </a:r>
            <a:r>
              <a:rPr lang="de-DE" dirty="0" err="1" smtClean="0"/>
              <a:t>arts</a:t>
            </a:r>
            <a:endParaRPr lang="de-DE" dirty="0" smtClean="0"/>
          </a:p>
          <a:p>
            <a:r>
              <a:rPr lang="de-DE" dirty="0" smtClean="0"/>
              <a:t>Rheinland-Pfalz </a:t>
            </a:r>
            <a:r>
              <a:rPr lang="de-DE" dirty="0" err="1" smtClean="0"/>
              <a:t>and</a:t>
            </a:r>
            <a:r>
              <a:rPr lang="de-DE" dirty="0" smtClean="0"/>
              <a:t> Baden-Württemberg: </a:t>
            </a:r>
            <a:r>
              <a:rPr lang="en-US" dirty="0"/>
              <a:t>network of museums of the Upper Rhine (</a:t>
            </a:r>
            <a:r>
              <a:rPr lang="en-US" i="1" dirty="0" err="1"/>
              <a:t>Netzwerk</a:t>
            </a:r>
            <a:r>
              <a:rPr lang="en-US" i="1" dirty="0"/>
              <a:t> </a:t>
            </a:r>
            <a:r>
              <a:rPr lang="en-US" i="1" dirty="0" err="1"/>
              <a:t>Museen-Réseau</a:t>
            </a:r>
            <a:r>
              <a:rPr lang="en-US" i="1" dirty="0"/>
              <a:t> des </a:t>
            </a:r>
            <a:r>
              <a:rPr lang="en-US" i="1" dirty="0" err="1"/>
              <a:t>Musées</a:t>
            </a:r>
            <a:r>
              <a:rPr lang="en-US" dirty="0"/>
              <a:t>) including France, Germany and Switzerland</a:t>
            </a:r>
            <a:endParaRPr lang="de-DE" dirty="0" smtClean="0"/>
          </a:p>
          <a:p>
            <a:endParaRPr lang="de-DE" dirty="0"/>
          </a:p>
        </p:txBody>
      </p:sp>
    </p:spTree>
    <p:extLst>
      <p:ext uri="{BB962C8B-B14F-4D97-AF65-F5344CB8AC3E}">
        <p14:creationId xmlns:p14="http://schemas.microsoft.com/office/powerpoint/2010/main" val="2997000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lide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999" y="1628800"/>
            <a:ext cx="8877300" cy="38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058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lakatmotiv der Ausstellung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 y="116632"/>
            <a:ext cx="9131301" cy="62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999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enschenSchlachthaus_750_32_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71" y="1340768"/>
            <a:ext cx="9144000" cy="3901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 Weltkrieg Ausstellung Gruppenbil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9144000" cy="5577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081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dirty="0" err="1" smtClean="0"/>
              <a:t>Concluding</a:t>
            </a:r>
            <a:r>
              <a:rPr lang="de-DE" dirty="0" smtClean="0"/>
              <a:t> </a:t>
            </a:r>
            <a:r>
              <a:rPr lang="de-DE" dirty="0" err="1" smtClean="0"/>
              <a:t>Remarks</a:t>
            </a:r>
            <a:endParaRPr lang="de-DE" dirty="0"/>
          </a:p>
        </p:txBody>
      </p:sp>
      <p:sp>
        <p:nvSpPr>
          <p:cNvPr id="3" name="Espace réservé du contenu 2"/>
          <p:cNvSpPr>
            <a:spLocks noGrp="1"/>
          </p:cNvSpPr>
          <p:nvPr>
            <p:ph idx="1"/>
          </p:nvPr>
        </p:nvSpPr>
        <p:spPr/>
        <p:txBody>
          <a:bodyPr>
            <a:normAutofit lnSpcReduction="10000"/>
          </a:bodyPr>
          <a:lstStyle/>
          <a:p>
            <a:r>
              <a:rPr lang="en-US" b="1" dirty="0" smtClean="0"/>
              <a:t>Political memory: </a:t>
            </a:r>
            <a:r>
              <a:rPr lang="en-US" dirty="0" smtClean="0"/>
              <a:t>articulation past-present;  German moral commitment; European construction and peace</a:t>
            </a:r>
          </a:p>
          <a:p>
            <a:r>
              <a:rPr lang="en-US" b="1" dirty="0" smtClean="0"/>
              <a:t>Exhibitions</a:t>
            </a:r>
            <a:r>
              <a:rPr lang="en-US" dirty="0" smtClean="0"/>
              <a:t>: war’s experiences and violence; war in local and regional contexts </a:t>
            </a:r>
            <a:endParaRPr lang="en-US" b="1" dirty="0" smtClean="0"/>
          </a:p>
          <a:p>
            <a:r>
              <a:rPr lang="en-US" b="1" dirty="0" smtClean="0"/>
              <a:t>Historiography: </a:t>
            </a:r>
            <a:r>
              <a:rPr lang="en-US" dirty="0" smtClean="0"/>
              <a:t>normative questions of 1) German responsibility in the outbreak of the First World War and 2) a ‘burden-free’ German historical writing: danger of </a:t>
            </a:r>
            <a:r>
              <a:rPr lang="en-US" dirty="0" smtClean="0"/>
              <a:t>‘apologetic tendencies’ in </a:t>
            </a:r>
            <a:r>
              <a:rPr lang="en-US" smtClean="0"/>
              <a:t>national historiography (</a:t>
            </a:r>
            <a:r>
              <a:rPr lang="en-US" dirty="0" err="1" smtClean="0"/>
              <a:t>Wehler</a:t>
            </a:r>
            <a:r>
              <a:rPr lang="en-US" dirty="0" smtClean="0"/>
              <a:t> </a:t>
            </a:r>
            <a:r>
              <a:rPr lang="en-US" dirty="0" smtClean="0"/>
              <a:t>following </a:t>
            </a:r>
            <a:r>
              <a:rPr lang="en-US" dirty="0" err="1" smtClean="0"/>
              <a:t>Habermas</a:t>
            </a:r>
            <a:r>
              <a:rPr lang="en-US" dirty="0" smtClean="0"/>
              <a:t>)</a:t>
            </a:r>
            <a:endParaRPr lang="en-US" b="1" dirty="0" smtClean="0"/>
          </a:p>
        </p:txBody>
      </p:sp>
    </p:spTree>
    <p:extLst>
      <p:ext uri="{BB962C8B-B14F-4D97-AF65-F5344CB8AC3E}">
        <p14:creationId xmlns:p14="http://schemas.microsoft.com/office/powerpoint/2010/main" val="1744691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mtClean="0"/>
              <a:t>German cemetery dedicated to fallen soldiers </a:t>
            </a:r>
            <a:br>
              <a:rPr lang="en-US" smtClean="0"/>
            </a:br>
            <a:r>
              <a:rPr lang="en-US" smtClean="0"/>
              <a:t>in 1914-18</a:t>
            </a:r>
            <a:endParaRPr lang="en-US" dirty="0"/>
          </a:p>
        </p:txBody>
      </p:sp>
      <p:pic>
        <p:nvPicPr>
          <p:cNvPr id="1026" name="Picture 2"/>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1930400" y="1831975"/>
            <a:ext cx="5283200" cy="3962400"/>
          </a:xfrm>
        </p:spPr>
      </p:pic>
      <p:sp>
        <p:nvSpPr>
          <p:cNvPr id="4" name="Espace réservé du texte 3"/>
          <p:cNvSpPr>
            <a:spLocks noGrp="1"/>
          </p:cNvSpPr>
          <p:nvPr>
            <p:ph type="body" sz="half" idx="2"/>
          </p:nvPr>
        </p:nvSpPr>
        <p:spPr/>
        <p:txBody>
          <a:bodyPr/>
          <a:lstStyle/>
          <a:p>
            <a:r>
              <a:rPr lang="de-DE" dirty="0" smtClean="0"/>
              <a:t>(</a:t>
            </a:r>
            <a:r>
              <a:rPr lang="de-DE" dirty="0" err="1" smtClean="0"/>
              <a:t>Elmstein</a:t>
            </a:r>
            <a:r>
              <a:rPr lang="de-DE" dirty="0" smtClean="0"/>
              <a:t>, Pfälzer Wald,  </a:t>
            </a:r>
            <a:r>
              <a:rPr lang="en-US" dirty="0" smtClean="0"/>
              <a:t>July  </a:t>
            </a:r>
            <a:r>
              <a:rPr lang="en-US" dirty="0"/>
              <a:t>20</a:t>
            </a:r>
            <a:r>
              <a:rPr lang="en-US" baseline="30000" dirty="0"/>
              <a:t>th</a:t>
            </a:r>
            <a:r>
              <a:rPr lang="en-US" dirty="0"/>
              <a:t> </a:t>
            </a:r>
            <a:r>
              <a:rPr lang="en-US" dirty="0" smtClean="0"/>
              <a:t> 2014)</a:t>
            </a:r>
            <a:endParaRPr lang="en-US" dirty="0"/>
          </a:p>
        </p:txBody>
      </p:sp>
    </p:spTree>
    <p:extLst>
      <p:ext uri="{BB962C8B-B14F-4D97-AF65-F5344CB8AC3E}">
        <p14:creationId xmlns:p14="http://schemas.microsoft.com/office/powerpoint/2010/main" val="2356598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Paper’s structure</a:t>
            </a:r>
            <a:endParaRPr lang="en-US" dirty="0"/>
          </a:p>
        </p:txBody>
      </p:sp>
      <p:sp>
        <p:nvSpPr>
          <p:cNvPr id="3" name="Espace réservé du contenu 2"/>
          <p:cNvSpPr>
            <a:spLocks noGrp="1"/>
          </p:cNvSpPr>
          <p:nvPr>
            <p:ph idx="1"/>
          </p:nvPr>
        </p:nvSpPr>
        <p:spPr/>
        <p:txBody>
          <a:bodyPr>
            <a:normAutofit/>
          </a:bodyPr>
          <a:lstStyle/>
          <a:p>
            <a:r>
              <a:rPr lang="en-US" dirty="0" err="1" smtClean="0"/>
              <a:t>Gauck</a:t>
            </a:r>
            <a:r>
              <a:rPr lang="en-US" dirty="0" smtClean="0"/>
              <a:t> </a:t>
            </a:r>
            <a:r>
              <a:rPr lang="en-US" dirty="0"/>
              <a:t>and </a:t>
            </a:r>
            <a:r>
              <a:rPr lang="en-US" dirty="0" err="1" smtClean="0"/>
              <a:t>Steinmeier’s</a:t>
            </a:r>
            <a:r>
              <a:rPr lang="en-US" dirty="0" smtClean="0"/>
              <a:t> Political Stance Towards </a:t>
            </a:r>
            <a:r>
              <a:rPr lang="en-US" dirty="0"/>
              <a:t>the First World War </a:t>
            </a:r>
            <a:r>
              <a:rPr lang="en-US" dirty="0" smtClean="0"/>
              <a:t>: Germany’s responsibilities in the past and in the present </a:t>
            </a:r>
            <a:endParaRPr lang="fr-BE" dirty="0"/>
          </a:p>
          <a:p>
            <a:r>
              <a:rPr lang="en-US" dirty="0"/>
              <a:t>Revisionism (Clark’s partisans) vs. </a:t>
            </a:r>
            <a:r>
              <a:rPr lang="en-US" dirty="0" smtClean="0"/>
              <a:t>Anti-revisionism </a:t>
            </a:r>
            <a:r>
              <a:rPr lang="en-US" dirty="0"/>
              <a:t>(Clark’s critics): Historical Interpretations of </a:t>
            </a:r>
            <a:r>
              <a:rPr lang="en-US" dirty="0" smtClean="0"/>
              <a:t>Germany’s involvement in the outbreak </a:t>
            </a:r>
            <a:r>
              <a:rPr lang="en-US" dirty="0"/>
              <a:t>of the First World </a:t>
            </a:r>
            <a:r>
              <a:rPr lang="en-US" dirty="0" smtClean="0"/>
              <a:t>War</a:t>
            </a:r>
          </a:p>
          <a:p>
            <a:r>
              <a:rPr lang="en-US" dirty="0" smtClean="0"/>
              <a:t>Exhibitions Boom </a:t>
            </a:r>
            <a:r>
              <a:rPr lang="en-US" dirty="0"/>
              <a:t>at a </a:t>
            </a:r>
            <a:r>
              <a:rPr lang="en-US" dirty="0" smtClean="0"/>
              <a:t>Local</a:t>
            </a:r>
            <a:r>
              <a:rPr lang="en-US" dirty="0"/>
              <a:t>, </a:t>
            </a:r>
            <a:r>
              <a:rPr lang="en-US" dirty="0" smtClean="0"/>
              <a:t>Regional</a:t>
            </a:r>
            <a:r>
              <a:rPr lang="en-US" dirty="0"/>
              <a:t>, </a:t>
            </a:r>
            <a:r>
              <a:rPr lang="en-US" dirty="0" smtClean="0"/>
              <a:t>National </a:t>
            </a:r>
            <a:r>
              <a:rPr lang="en-US" dirty="0"/>
              <a:t>and </a:t>
            </a:r>
            <a:r>
              <a:rPr lang="en-US" dirty="0" smtClean="0"/>
              <a:t>Transnational Level: experiences and violence of war</a:t>
            </a:r>
            <a:endParaRPr lang="fr-BE" dirty="0"/>
          </a:p>
        </p:txBody>
      </p:sp>
    </p:spTree>
    <p:extLst>
      <p:ext uri="{BB962C8B-B14F-4D97-AF65-F5344CB8AC3E}">
        <p14:creationId xmlns:p14="http://schemas.microsoft.com/office/powerpoint/2010/main" val="2550393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2800" dirty="0" err="1" smtClean="0"/>
              <a:t>Gauck</a:t>
            </a:r>
            <a:r>
              <a:rPr lang="en-US" sz="2800" dirty="0" smtClean="0"/>
              <a:t> </a:t>
            </a:r>
            <a:r>
              <a:rPr lang="en-US" sz="2800" dirty="0"/>
              <a:t>and </a:t>
            </a:r>
            <a:r>
              <a:rPr lang="en-US" sz="2800" dirty="0" err="1" smtClean="0"/>
              <a:t>Steinmeier’s</a:t>
            </a:r>
            <a:r>
              <a:rPr lang="en-US" sz="2800" dirty="0" smtClean="0"/>
              <a:t> </a:t>
            </a:r>
            <a:r>
              <a:rPr lang="en-US" sz="2800" dirty="0"/>
              <a:t>Political Stance Towards the First World </a:t>
            </a:r>
            <a:r>
              <a:rPr lang="en-US" sz="2800" dirty="0" smtClean="0"/>
              <a:t>War</a:t>
            </a:r>
            <a:r>
              <a:rPr lang="fr-BE" sz="2800" dirty="0"/>
              <a:t/>
            </a:r>
            <a:br>
              <a:rPr lang="fr-BE" sz="2800" dirty="0"/>
            </a:br>
            <a:endParaRPr lang="de-DE" sz="2800" dirty="0"/>
          </a:p>
        </p:txBody>
      </p:sp>
      <p:sp>
        <p:nvSpPr>
          <p:cNvPr id="3" name="Espace réservé du contenu 2"/>
          <p:cNvSpPr>
            <a:spLocks noGrp="1"/>
          </p:cNvSpPr>
          <p:nvPr>
            <p:ph idx="1"/>
          </p:nvPr>
        </p:nvSpPr>
        <p:spPr/>
        <p:txBody>
          <a:bodyPr/>
          <a:lstStyle/>
          <a:p>
            <a:r>
              <a:rPr lang="en-US" dirty="0" smtClean="0"/>
              <a:t>Lecture </a:t>
            </a:r>
            <a:r>
              <a:rPr lang="en-US" dirty="0"/>
              <a:t>series organized by the Minister for foreign </a:t>
            </a:r>
            <a:r>
              <a:rPr lang="en-US" dirty="0" smtClean="0"/>
              <a:t>Affairs Frank-Walter </a:t>
            </a:r>
            <a:r>
              <a:rPr lang="en-US" dirty="0" err="1" smtClean="0"/>
              <a:t>Steinmeier</a:t>
            </a:r>
            <a:r>
              <a:rPr lang="en-US" dirty="0" smtClean="0"/>
              <a:t> and </a:t>
            </a:r>
            <a:r>
              <a:rPr lang="en-US" dirty="0"/>
              <a:t>the </a:t>
            </a:r>
            <a:r>
              <a:rPr lang="en-US" i="1" dirty="0" err="1"/>
              <a:t>Deutsches</a:t>
            </a:r>
            <a:r>
              <a:rPr lang="en-US" i="1" dirty="0"/>
              <a:t> </a:t>
            </a:r>
            <a:r>
              <a:rPr lang="en-US" i="1" dirty="0" err="1"/>
              <a:t>Historisches</a:t>
            </a:r>
            <a:r>
              <a:rPr lang="en-US" i="1" dirty="0"/>
              <a:t> Museum</a:t>
            </a:r>
            <a:r>
              <a:rPr lang="en-US" dirty="0"/>
              <a:t> in Berlin </a:t>
            </a:r>
            <a:r>
              <a:rPr lang="en-US" dirty="0" smtClean="0"/>
              <a:t>entitled </a:t>
            </a:r>
            <a:r>
              <a:rPr lang="en-US" i="1" dirty="0"/>
              <a:t>1914-Vom </a:t>
            </a:r>
            <a:r>
              <a:rPr lang="en-US" i="1" dirty="0" err="1"/>
              <a:t>Versagen</a:t>
            </a:r>
            <a:r>
              <a:rPr lang="en-US" i="1" dirty="0"/>
              <a:t> und </a:t>
            </a:r>
            <a:r>
              <a:rPr lang="en-US" i="1" dirty="0" err="1"/>
              <a:t>Nutzen</a:t>
            </a:r>
            <a:r>
              <a:rPr lang="en-US" i="1" dirty="0"/>
              <a:t> der </a:t>
            </a:r>
            <a:r>
              <a:rPr lang="en-US" i="1" dirty="0" err="1"/>
              <a:t>Diplomatie</a:t>
            </a:r>
            <a:r>
              <a:rPr lang="en-US" dirty="0"/>
              <a:t> </a:t>
            </a:r>
            <a:endParaRPr lang="en-US" dirty="0" smtClean="0"/>
          </a:p>
          <a:p>
            <a:r>
              <a:rPr lang="en-US" dirty="0"/>
              <a:t>Memory day </a:t>
            </a:r>
            <a:r>
              <a:rPr lang="en-US" i="1" dirty="0"/>
              <a:t>1914-2014. </a:t>
            </a:r>
            <a:r>
              <a:rPr lang="en-US" i="1" dirty="0" err="1"/>
              <a:t>Hundert</a:t>
            </a:r>
            <a:r>
              <a:rPr lang="en-US" i="1" dirty="0"/>
              <a:t> </a:t>
            </a:r>
            <a:r>
              <a:rPr lang="en-US" i="1" dirty="0" err="1"/>
              <a:t>europäische</a:t>
            </a:r>
            <a:r>
              <a:rPr lang="en-US" i="1" dirty="0"/>
              <a:t> </a:t>
            </a:r>
            <a:r>
              <a:rPr lang="en-US" i="1" dirty="0" err="1"/>
              <a:t>Jahre</a:t>
            </a:r>
            <a:r>
              <a:rPr lang="en-US" dirty="0"/>
              <a:t> at the residence of the Federal </a:t>
            </a:r>
            <a:r>
              <a:rPr lang="en-US" dirty="0" smtClean="0"/>
              <a:t>President Joachim </a:t>
            </a:r>
            <a:r>
              <a:rPr lang="en-US" dirty="0" err="1" smtClean="0"/>
              <a:t>Gauck</a:t>
            </a:r>
            <a:r>
              <a:rPr lang="en-US" dirty="0" smtClean="0"/>
              <a:t> </a:t>
            </a:r>
            <a:r>
              <a:rPr lang="en-US" dirty="0"/>
              <a:t>in Berlin, the </a:t>
            </a:r>
            <a:r>
              <a:rPr lang="en-US" i="1" dirty="0" err="1"/>
              <a:t>Schloss</a:t>
            </a:r>
            <a:r>
              <a:rPr lang="en-US" i="1" dirty="0"/>
              <a:t> Bellevue</a:t>
            </a:r>
            <a:r>
              <a:rPr lang="en-US" dirty="0"/>
              <a:t>, on June 27</a:t>
            </a:r>
            <a:r>
              <a:rPr lang="en-US" baseline="30000" dirty="0"/>
              <a:t>th</a:t>
            </a:r>
            <a:r>
              <a:rPr lang="en-US" dirty="0"/>
              <a:t>. </a:t>
            </a:r>
            <a:endParaRPr lang="de-DE" dirty="0"/>
          </a:p>
        </p:txBody>
      </p:sp>
    </p:spTree>
    <p:extLst>
      <p:ext uri="{BB962C8B-B14F-4D97-AF65-F5344CB8AC3E}">
        <p14:creationId xmlns:p14="http://schemas.microsoft.com/office/powerpoint/2010/main" val="426386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de-DE" dirty="0" smtClean="0"/>
              <a:t>Speech </a:t>
            </a:r>
            <a:r>
              <a:rPr lang="de-DE" dirty="0" err="1" smtClean="0"/>
              <a:t>of</a:t>
            </a:r>
            <a:r>
              <a:rPr lang="de-DE" dirty="0" smtClean="0"/>
              <a:t> Frank-Walter Steinmeier at </a:t>
            </a:r>
            <a:r>
              <a:rPr lang="de-DE" dirty="0" err="1" smtClean="0"/>
              <a:t>the</a:t>
            </a:r>
            <a:r>
              <a:rPr lang="de-DE" dirty="0" smtClean="0"/>
              <a:t> Deutsches Historisches Museum, Berlin, March 14</a:t>
            </a:r>
            <a:r>
              <a:rPr lang="de-DE" baseline="30000" dirty="0" smtClean="0"/>
              <a:t>th</a:t>
            </a:r>
            <a:r>
              <a:rPr lang="de-DE" dirty="0" smtClean="0"/>
              <a:t> 2014</a:t>
            </a:r>
            <a:endParaRPr lang="de-DE" dirty="0"/>
          </a:p>
        </p:txBody>
      </p:sp>
      <p:pic>
        <p:nvPicPr>
          <p:cNvPr id="5" name="Picture 2" descr="Außenminister Steinmeier eröffnete die Podiumsdiskussion"/>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l="11115" r="1111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3"/>
          <p:cNvSpPr>
            <a:spLocks noGrp="1"/>
          </p:cNvSpPr>
          <p:nvPr>
            <p:ph type="body" sz="half" idx="2"/>
          </p:nvPr>
        </p:nvSpPr>
        <p:spPr/>
        <p:txBody>
          <a:bodyPr>
            <a:normAutofit/>
          </a:bodyPr>
          <a:lstStyle/>
          <a:p>
            <a:r>
              <a:rPr lang="de-DE" dirty="0" smtClean="0"/>
              <a:t>http://www.auswaertiges-amt.de/DE/Aussenpolitik/Gedenkjahr2014/Uebersicht_node.html</a:t>
            </a:r>
            <a:endParaRPr lang="de-DE" dirty="0"/>
          </a:p>
        </p:txBody>
      </p:sp>
    </p:spTree>
    <p:extLst>
      <p:ext uri="{BB962C8B-B14F-4D97-AF65-F5344CB8AC3E}">
        <p14:creationId xmlns:p14="http://schemas.microsoft.com/office/powerpoint/2010/main" val="3046272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de-DE" dirty="0" smtClean="0"/>
              <a:t>Speech </a:t>
            </a:r>
            <a:r>
              <a:rPr lang="de-DE" dirty="0" err="1" smtClean="0"/>
              <a:t>of</a:t>
            </a:r>
            <a:r>
              <a:rPr lang="de-DE" dirty="0" smtClean="0"/>
              <a:t> Joachim Gauck at </a:t>
            </a:r>
            <a:r>
              <a:rPr lang="de-DE" dirty="0" err="1" smtClean="0"/>
              <a:t>the</a:t>
            </a:r>
            <a:r>
              <a:rPr lang="de-DE" dirty="0" smtClean="0"/>
              <a:t> </a:t>
            </a:r>
            <a:r>
              <a:rPr lang="de-DE" dirty="0" err="1" smtClean="0"/>
              <a:t>Catholic</a:t>
            </a:r>
            <a:r>
              <a:rPr lang="de-DE" dirty="0" smtClean="0"/>
              <a:t> University </a:t>
            </a:r>
            <a:r>
              <a:rPr lang="de-DE" dirty="0" err="1" smtClean="0"/>
              <a:t>of</a:t>
            </a:r>
            <a:r>
              <a:rPr lang="de-DE" dirty="0" smtClean="0"/>
              <a:t> Leuven, Leuven, August 4</a:t>
            </a:r>
            <a:r>
              <a:rPr lang="de-DE" baseline="30000" dirty="0" smtClean="0"/>
              <a:t>th</a:t>
            </a:r>
            <a:r>
              <a:rPr lang="de-DE" dirty="0" smtClean="0"/>
              <a:t> 2014 </a:t>
            </a:r>
            <a:endParaRPr lang="de-DE" dirty="0"/>
          </a:p>
        </p:txBody>
      </p:sp>
      <p:sp>
        <p:nvSpPr>
          <p:cNvPr id="4" name="Espace réservé du texte 3"/>
          <p:cNvSpPr>
            <a:spLocks noGrp="1"/>
          </p:cNvSpPr>
          <p:nvPr>
            <p:ph type="body" sz="half" idx="2"/>
          </p:nvPr>
        </p:nvSpPr>
        <p:spPr/>
        <p:txBody>
          <a:bodyPr/>
          <a:lstStyle/>
          <a:p>
            <a:r>
              <a:rPr lang="de-DE" dirty="0"/>
              <a:t>http://www.bundespraesident.de/SharedDocs/Reden/DE/Joachim-Gauck/Reden/2014/08/140804-Gedenken-Loewen.html</a:t>
            </a:r>
          </a:p>
        </p:txBody>
      </p:sp>
      <p:pic>
        <p:nvPicPr>
          <p:cNvPr id="1026" name="Picture 2" descr="Bundespräsident Joachim Gauck hält eine Rede an der Katholischen Universität Löwen "/>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l="3846" r="384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413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QTEhUUExQWFhUXGB4YFxgYGRsbGhwaHB4YGxweHBoYHCggHxwlIBgbITEhJyorLi4uGB8zODMsNygtLisBCgoKDg0OGxAQGywkHyQsLCwsLCwsLCwsLCwsLCwsLCwsLCwsLCwsLCwsLCwsLCwsLCwsLCwsLCwsLCwsLCwsLP/AABEIAREAuQMBIgACEQEDEQH/xAAcAAACAgMBAQAAAAAAAAAAAAAEBQMGAAECBwj/xABLEAACAQIEAgYFCAcGBQMFAAABAhEAAwQSITEFQQYTIlFhcTKBkaGxBxQjQlLB0fAkM1NictLhFTRjc5KyFoKiwvElg7NDdKPD0//EABgBAAMBAQAAAAAAAAAAAAAAAAABAgME/8QAJhEBAQACAQMFAAIDAQAAAAAAAAECESEDEjETMkFRcSIzI2GBBP/aAAwDAQACEQMRAD8AYdCLX6LaP7i6Dy76uFm00dw9VVPoEn6NaOo7Cj2D+tXO0gC6yW8T5+NV0/Cevvvql/KGI+bH/E/D8KXdKcWLIttkQl84OYTsV/p7BTL5SzFvDn/F1naI/pS3prguv6pbZlrZctIjcIdCdG2O1LLynFJ0eui5hnutyMsBp2YaV10j+lBY7FJmDmwApK5SIm2BqezAVifGouiGMixeAytbQA3O8hiwAHjIpveFsqwAWYJBiTBUsD6iKR7VxbP6HMbPPdoGXT4U+4OM2Hu5UhwCQBIJ9Azpr7KCwLo2ECE6s2+m85jznZRtO9F8C411bBo7LAoAzKIAg5jpIJiI8KchWjehd6bYZjqXbUnUnTv8qfcc/u1zXYBvAQw91UWxxV7SpathQTcdmnwJGkx906bVYOL8SN3DYkKVhVAEDkCpbnqZkcquJQ9FMSGxdsaAwT/0kffV8N9biBlPZOoMEfGvKeA3nOe8J6xUbK0ySSjjcag6SJ7qcdEOL3Hs3rTO5uMC1otJE5DInYawY8TVY0muP45HvSNVACuSCIgkEnSSNeW8UXiMe4AeVJUh1ZSSvoECJ5RVV4el5mVWfs3FCNnO+YAqB+8JEc9Ks+A6lLhFxWOa4NOzA1KhQC06QNI50i0jsY43luG6JeFymYET3Rr/AEo21mKskBdCxJ07tAfHTnSvqDbDqYYhyqqAZMPCQe7v5DyrWIxWYXsz9VcSA0qSqohlDsVE9mWnv2jRlodeu5ACx3lSJGhkRPhMURexWZiyxOhOkAESNO/Tx3IpbcxZyXFyC4ZBAlRDEkHn6IzAzvMaVq7dMEXFTqyFKgntM4aSo1gko2lA0aYS5kMd5jSJJ74MQN/zFc3CCTm0bNBGm8aie/tA+uk17HvcH0Shy66CQdYGacp3gtoPsnbSj7bGLZzEZ0EchAzEHvkgj2igxYjMBtPZknnsPLXT11zcv5WynSAe+dBA2Pq9VcYu9GaQVWc8nlBB7OveJ8dDWxg2bK0KIEEbaSx29dTpUqfB3JPso/Mn2qCw9gqB7ImY9dE5T40lwk6Et+iWp+yPhVqt4wRvVO6IgfNLUkDsj8600xPEbNpC1x4E7kwPbzPhRh7T69/yX9B/KG4exa0mLo3/AIXqm8Rx983S2dguZrlvlAMpy8Fj/wA096V8Xw9/D5bTqWVg4APaMAjQRPOZ8KD45h2a0GtbWlUMvct2WU+3QnxFKpgThPEnazetW7U5rZNxlkxGubzkgd2k8zWYdRbuWTe0R7ZyuQTlUkrMeEE6faqLodjWtPdysFDWXUMeTASDlgkgRrA0nWpekt1W+bAPbuoiFewQyggjQwJ7tKWhfI7ieD6hlWzczLlN1W5FQoJ8NkOtD4C6zWwZWJI15AiMp9faHlVi4tdsm2LLL1dyHRWYBUKlLohWkrHaGhg+FKeI4aLr/N+r6gXhkIIZYyANzgqZO5iQRrT0lq9h1bB2ruU5oJmNwxyDWecqfAU64RwW464mwWQMykZhqIJlSO8SG7t6X4vDKLKJbY6EAMpGZVJj0kiDCjkeW9NOjWMSzfKCWOU295J6vJoSQNSzv5z6qqEguYFcIyJcYKlsAuQbhDhonMBoe1mAUDu9S7Crb64qkC0yDQqRpMAkMubfLoIMxRL41r5a9ccrJKKYAUWydVOczOvIeQOkjG+r9blOfKIAy2l2IjW2JgkbHu1GtMDXwqyC0nrWyyJ0YSJUhhkjKDOprd5XLwoyMVDaknM0KsFVltMu+3hzoPFJaym4SSSJb6R8o6yQCAqsFOnIDffSsx+EXq7QU3s0K2YEnQekM7tqdSd9JEUAzuMwurKWouqstmckAgEgSMpGp3gkTQd221u2Tlgq30iqsAgqIIUEaT7h4UBdx9l7AlJ0KEkOOZ1BKGZ00nfSaOOGttcsoiovWW+sttkJaQNs066CYI2IoDV9h1jBkuLktM7SdGkIO0VYjcbeG1R4PBKEYqsuApVixDEgFTLb7eOg9Qong+jPbcAByx9HLyOWRAiMrH/mA0rWHxiCwTd7IzuqHKTldcw1ygmIUSfGgJuGMUBfRissRqSMrEezKXWlt7GW7xCQCgLMMrggHsnKwgHs6KDvpQF7imSzcCMwuJcJJXRWUkSs7822HjQnR+yVTNmBLsAAT9YHXU7nnRsa4WSyrXm2OUZlgRpBZeYiTp76s+GUvmzIUVdmYESO/XahuC4IW1HWKQXOaNNARAmBvSvpVxG9hyyLZ6ywVli7BgxPmJER7qBDt1AjKQw3BBke41xkHfVf6HcYtXLRspa6s2zm0OjBySW8IaBHivqeZqXle9Kl0U4Jeu2EJu5UIBAEDTlsCfeKsF/odb6slmzuolS2Y6jXm0+yKzoE84W2NNFUD/Sv3zRXHOL5XW2lzLpLZQJPrOw5aayd9KnH2w+r77+1X8Hh7V4vdxGS71SNcICOAQinfrGJIzREGCInerbguCW3tHMCDdRFuAHQhJyjXunfyrz63YuFwhLIL1wK0mS1vu0JIUiezoBmNXBekBFizkglknVSTGZlGg/h9xoQp3BsIBcvW7SXg3XOqXFIEIhIKlspYkmNhy863d4bcu4lCuHuW8mXrCxzT2xLFzBnXaORjSnvFcYzZg2/aK5SV0CqCezB3b/zQNq+vVFrYC5nUkbtlSXBbmCQp33o0e0uGCtfDZHYoxy5j2WkG4RB00CgAxpmPKtY7AWg936NWacsDKI7RCy91iRPcoIgctqPw95QbWa2n0oBGmwCbxz9E6xtFZxHAJFxrbN1tyJeBtMAKsQNTz7txvTTtzwzq8PZzZLYnWV3IzMA0NzWWkxOh2EVxxHDradGVVN5gVjsgm5lXUiQTma3Gv2vOolw8C3aJBKkKJiZdoCzrMgXN9JI3rVhWvW+tvXuruFsyKDZVRqSI6yXJ21O9MGmG6tmzLaGc2s3Z7MjQqAToNAIkd9I1s22xKXsjZnYKAzK0EnNJyQIIBiZ7+6pujVu65vtdOYBHt22AAzSDnlQIkFAJ0nXehOGYRkNs3ANC13QEZQqjswTA328fGmDLA4q1lRSp+ks2wVidLZ1O246yT/Ax5GocNjbnUXAin6F2Tkp+1IDIZGrA92UctocZhblrHW7gZWtsWZF55XFw66Rsyg693nTgYwXEXPrqSVGgkT6jEUQUpsWhdth40S4Cs9o5u1uZ5Nz8uUV1dxDLhCxEnCv2YOuUHKyyACAUNsbzq3dr1g3y27wJhCHUnkCzo8nTcB2/wBJ9Vf4fxQWLOIw122WF3WQYCkrE7HtaCB3ikZ50ix5w9zIELriVVluJ6SgyHKqAcxklon61J0vlTdHWvkiAjAkl2E5jl2JiIO8+UBoGZklrhyFdGaQsRog5CAtGLYLm8gYNKnWACCCIEAeG+1AFPgJQWg4m5cyggn01UPDKfqHKoLTpIMHUVZejvBAiKt1VdldmAI2ZjMeMUj4Hh+txGzKLYMHkc0DvkmJ9tX1MKO8Dw2/r31WMK0l6X8du4RFNtlBYt6YzGABsJ3kzr3V5xxDjt51ulri3BcAXtZSykTqqgkqNT4a+FW/jvHMNiLiWEAu3AzBXbS2DB0zbkkqNdvGq5awqdcy3bVplLfVnQZdcrKRz5980sufCpdeTDoFhnuW1uLA6u86tI9K26JmE94YIwHnV0yDuqvdFLKWnvW7WYISrgNJAMEEBuemXTcRVjnwonA3t530U4ndEWUbQspOWA0ZFkSf4W7uVEYvirpiTkTtMJYEKx0JjZjpJ91Q9CsICymNSmp8NB7Y00rjiWBUMxI6sPeKqwJiEmS2XUknSTO1Z4+2L6v9l/aMwZuPftZrZQE9YWObcZtp2BYUezlb9kKhZEVkOQNGRrt6B2dIjKZ5QKRcUwVu4lsG9aY20gLblnYasdufnRfRp710mWhUcABQANfSA02gD399NHGliWygS4kZQQFCqROXUmJ7yWHqmgOINGVU1Yi5k1WRFpo3025nvqK/iGYB4MdWWEcpZ4InnFA4Nma7q3UAIxFyAWnaBI1J8JMU0w0woe7dW4WMLZRVj7bAHlpIE6jk9F4fEFrXaUrBVezM6EzuN+zQdro6zWGYl3uHLkLXoVftTDEbabcq54PgmVWt5yXYyGV86wFunsiYBlCJjnTgou+gI62YCXFYwxibaXrjaeRA9lVk8XSzathsMpPokup7SrB7J0GbNr4bd0XTgC22wqBlZyzMSJgM0kEE7lYMGI2PKu+k3CVvhEKrCRrsB4BRy3Pl56Fg4L+jePm2j5WHXG65YgZNEuCAJ00VTtrqam6UFeuQScrOBsIK3hAKk6yA24HKo0AttYQQssUAMlVzqVEnedwPMCs6TWetTBYptCjhLgEhQUeNm10hh37UAvxGBN2yoa5lezaMmPss1okgCI+iUiNp2rjh6MmHUNl20DHMNidSdI+8xTPjl61et3ksFXdkbtIDz1yk6CM1seth31VXxLARBgEk66TsPYPZ4UeFa2a4bitrqbtm+STeYwVIgKQFJBOsgA8ufjQo4YBnMxtGZspO66n/AJpMRXNjhue4hZdNdPHl6Nd2baZwVgagnszOugk77H299ItFmAxQd3KDVmMkDXKo8dpy+cmnXA8GHu3bYGU5ToJBysAJAmIkHzobCcGh7lu3OY5mVfAqI0P1ZMT3A1ceA8INlFzx1pAzvoJjYachJFOGZdHuF9VaVQSQoABb0ieZJqndOemmrYbDcyVdxOZjMZUynblPOdPG59W6WXKl3fKzKuaSxgkAM23ICvPOjdhUv5ntW+sIhLV/rEcZfrowQqSZjv7JiNadEis8SwN3Cuq3BluZVuCDqJ1H/MCI8xT2++Vk11IYn2KB8Ki+UC+zYgB0VGFtRAJOhlgGzAEHXbXlrQzEsuYmTCqPXr8AoqPB5QVwHFOuKtlT+sYK489PaN5r0uPGvMuB2GOIshRJFwE/wgyx9gr02fCqlPSncCtfQ2Wt5QciHtCQeyJBHnXXSrBOyWcnafOZCKRuNNFB/M7UR0XH6Na/gXbyE00t3Xa8tpDGhLSeQjn38qjH2w+t/Zl+1TsTdC3FV2l0gFEQkiJLS0gSSTrrRrscMmXqrqqzNczMVDkOpAnQ7bzzMUwXCo+Jac2bKJKjNO2wJ/PrqyHAJeIzda0AAZ4VQNxIA7vCqQqfz9b4XIjINFjkNZEEdwO1B8R4ddeEUBhPeTrsOW0D41ZcfwP5utxkaOzmgiACGUz3TEjTlTPhNwW4tk5ZQO2m7E6x4AQPXVJvFV3G2La2UL2x9GkXDlG4He2p5GI1kEGiuiN3rL6Pl7JuZY7gLTzz73I051L0g4Wb1yWQZB2gRBbYcydCe4admoOjtxLL4cMGBN1xoCQCxQDU8gDGakILx91MILKxmyEJ6QEsxOuus5mnauX4jn3AUCDIaSW7jI0HLxqPpqFe5JJGS4AYA1gFhJ8IPtHdSi5buWwSIn0o25j7XITpHdRaNCuK4gQgKfWTmJBDAgwCdOdN+nliMGwAYhroMrPZlZJMA6Eoe4duqfxRGUqzwdZHmv3Uz4V0ue7KXFJABGaABJgSxOyjXnzFLapOAfCMF1Ko6Cc1sz9WWD8zB5GlGLIYAlsi3DAzHTSAdNgJ1mn9rHo2a0CGVWI9ekjb0dBQ3GbaG1oiwpnw1kT8KVEvIu5h0ygB30AIYMxJOw1BiPwrlRbJthtJ7IJBk66RO/8AWpnxEW1zA9oLmP1Rr3Tt4ATpTThPDrdxLV2JyaJB0kdkntCRqO7lTNJwjgi27xurAZhlAAAgTqfFjzNWIITE+3/xXdq2AB3/AJ/Pqoi0Afj40z0hQZVZiNgTt3f+K8n6b2jaNp0zhnw+e6ZzQr5hAnYdorG221epcfxiWsPcZ2yKRlzRMZtNgZ51RukcXWxEahcFaURt2mVhA32GlFPWlN6XWwuLuquqrlRfEKiKPhWusIyLE6An2AD3D30z6f4MWcaSNc1tG17wuT/snzNV5GaRIOokTzEkeyQR6qjZ6WHo7d/SbTA7OB6mOX4GvTsoqs9DeD20sW7xANy4syfqiTAX2b05z+Xt/rR3aXMUfQjhWfC2W6xB9GmhGvoint3owScy3kB5nLNQ/Jt/crI/w0/2irrFYYZ3S+vhPUv6oz9EbguC4mJRW59gkHblMcqsGAwLqsXbltzzOUie7nTlUreWtO+su2FuNwNu6uUlfZSy1wMhiTctkHkVOmusGaYcUZhoJ1O8magGbczPgTRerYr0pQV/o5LSL0LEZcug8dOcQPVQjdEQR+tAIuC4kIYGqlgRzBKz51acKjZQWOvq+6pxb1qPWpenjFO4r0FF6890XiocyywSJC5QQORrdvoY4EG+O4/RnbuGulW+7ZlYmD3jSoUVl1dgQPMe2n6lLslU3H9AC5BF5RC5R9G34+NRWPk/yIVF5c5M5+pYkCPqgkwZ1mrsboZhGxHdNcixlJjSn3nMYp2H+T9VELcUd/0Tanxk1Df6CLldfnKrmBH6poE6fa1jT2VeMIIQHUlt5/Old4u2I7pI230/PhS9Sjsm1Nw3QYRrfzAwD9E2wjT0tNaeW+CKoAznT9xqaJa3A0qVcPrM6+dVM6O2Qu/s0fbb/Q1aOAM6NPOMpHluD91NOrrlLMTqdfDX4UXOjSg9M+CX8QpRbbFURmGxzPKgAa9xaq5wngGLAuq1i6My2lkj6tsxlA/h79gD317FctTUSg++PVUXq05jHmnyj9G72IFq5ZsuzqSrALqVOoPkDP8Aqqnt0RxhgDC3xlEar4kzp58697YRyMVpLk1N6yu1R8Dg7qW0U22EIBGUiIA91a6t/smrdiARv3H7qQz+YrO9eunp9LGx18mP9zs/5af7RVsxNxgVCgGe+ql8mY/Q7H+Wn+0Vbbvpp5n4GnKy6/8AZWE3e5Paf5a5uLdP2R5Mfwoqt1W79sS+5hXbcIfWf5a181f9z2n+WmNZU2H3UKBc7k9p/lrPpf3Paf5aKrKWi2G+k7l9p/loe9hbjGTl2iMx/lpjXN14UmCYEwNz4DxosEoNLFwACF08T5fZrvJc/d9p/lrng/E1xFsXUV1UkgZxBMaTAJ0/CobPG7bXjZGbOGdNtJRbbnWe66vvpzg9p0tXByX2n+WuilzT0dPE/wAtRcT4otk21KO7XWKqqAEyFLGZI0hSaPp6LYUpc7k9p/lreW5+77T/AC0TWVULYeLn7ntP4VqLn7vv/Ciq1QNhstz933/hWjbufu+/8KKrKmzZ7Btaufu/n1Vxh1lQx3OtH0Bhj2F8h8BWXUmqqUPjLqJ6WnIe6hfm3h7qn4vhhcykbrqp7jtzI5E1B87fvtf6j/LSk23xysnBR8m39ysf5a/7RVwuemnmfgaqHyaD9Cs/5a/7RVtuemnmfgauVPX99FVlZVL4902uWL95Uw4exhur+cXDcysvWnTImU5oBBOoq6wXSspN0t40cHhmvhA+VkGUnLOdlXeDtmmnFSG6yqn0U6SYrFuScKiYcPcTrBezNmRiv6vKNyO+u+kfSPE2sVaw2GwyX3uWmudu71cBSAdcpHOmNLTWUl6S8ZbCYK5iSgZraBimaBMgEZgD37xQnRXpHdxFy9Zv2BZvWQjEK/WKVuAlSGyjXTURSBrwHBNZsJbaMyzOWY1YnSdedKcH0cZMc+KlYZ7h9JpytbsKoykZQZtsSe4jfkF/xuQyq1oAniBwR7R0ESH23Mjs+O9O+jHGTirb3CgULeu2lgzItuUzbc8p0olNz0j4ZcvNhntrbbqbvWFbjMgIyOogorGQWBjwp1Va6LdKfnd/GWsgX5tcyAgznEuJiNNUPfRVjjhbiFzB5BCWFvZ51OZiuWI8JnxqiO6ykPH+kBw1/CWsoK32uBmJjIEQvIHPaKm6K8XfFYS3iGQJ1gLKoJPYk5DJA1KgH10wcVlVLoN0jxeNVb1zD2reHYNlZbpZyytlgoVEDRtZ5Dvofpb0wxGGxFy1Zw9u6trDfObha4UOQMVYKApBOg9tGy0utZSniPHFtYJsZlJVbPXZeZGXMB91LeifSO9fu3LGJtW7dxbVu+vVuWU27uaAZA7QK68qAtFB4T9WPIfCjKDwa9geQ+ArLqKgXF6qRpqD5cvxqr/2Pb+yvsq0XRrqOR+6lXWL41m7OlZIF+Tg/oVj/LT/AGirSw7aeZ+Bqq/Jww+ZWB/hp/tFWy56aeZ+BrT5Y9b3UVVE6UBMLjBjOy9i7kw+MtkKwXX6K4wO0Ex5R5i91UuM9CRffERfZLeJa215AimTayxlYmVkKJ3rSxhK18qY/wDTbv8AHa/+VKtopR0s4J88wr4cP1eYqQ2XNGVlbaRPoxvU/A8LiLdsjE31vvmJDrbFsBYEDKCfHXxpaCqfJUl/qrxLW+o6+9kUKesD9a2Ylpgr3ACs6SJfPGML83a2r/Nrkm4pYZM65gApBzdxpj0W6M4nCXGBxavhy9x+qFkKc1wlv1mcnQnu1rvpH0av3sTbxOGxS4e5bttblrIuyGIJ0LADYUfJuflPH/pWL/y/+5a46GcJxC3r+KxAto19LSqlti4C21IBLFRqZ2pr0i4M2KwVzDG4A1xApuZZE6ScoI7tpG9NcPbyqq9wA9gikW3kHTHCm1jb3dbvLxEa8pw1snTlIfer90AULw+y32w10/8AuM1yf+qu+kXRgYk3jnCm7hjhwcs5ZYtm3EwY0023phheGm3hVw6tBWyLQaOYXKGyz64mno9vOPkoxiHFnK6sb+Ga64BBIcYm80NGxy3Roas+DP8A69f/APsbf/yvU/Buh/ze7hbiXAOpsGzdAtheuYhe2SDoQV5zvvW+LdGsS+M+dYfGdRNtbTIbIuAhWLHVmABMxIHKjQ2rvyyWrrHBrZH0jG8q+Ga1BPqUmrl0RxCXMBhXtgBTYSAOXZAj1RHqrONcC6+/hb2fKMO7sVyznzoUiZERM7Gt9FuCnB4ZcP1nWBC2UxlhWYsFiTtMeqqJWvkbt3hgELuhskv1SBSHUi7cz5mmGk6iAI8aTfKIt443FCz1cf2Yeszk/q+sbNkjTPtE6VbOhnRe/gQLZxfW2FDZbXUqkMzZs2fMWOpbTx8Km4v0VF/EXrxu5RdwhwuXLMZmLZ5nXfaPXSP5FYe3Yfh6LcMWGw6qTcIHYKAdo7Awd6UdAL7WzdwN4hruFChLnO5h2/VEnwAKnyFN73R8XMB8yuNINgWWdRGyhcwBJjaYk0N0Z6OXMPduXr+I6+66JazC2LYFu3myiATLSxJM+qmSx0Lgh2F8h8BRVDYP0F8h8KjIRzetAnxg/dVf+ZD7I9lWZt/UfuoXKKm4tunlpU/k4H6FY/y1+FW95zW/M/A1Uvk5MYGx/lr8BVrDdpPM/A0vlfX91/aPrVZWGtnK5W4DsQfXWw4mJ1FJuBcDOHd2LhsyhfRiIe8/edPpYj93x07wnBil83s5IJuGI1+k6s6mdQvV6efhql2Y78mjXlG5HtFdA0i4h0cFy8bofLLI2WJEgMjnf61tsnhAOtPYpFlJxqtLcBmCDG8HatC6CYBE9092/wAaXcK4WbT3WLAi4zNsQRLFomTtNd4Hh3V3HaQQzMwEajNkkTP7nv8ACgWT7HLcEkSJG4nX2VvOJiRO8TrSpODkYo4jONZGXLyKou879gcucVq/wXNiFv5yIZWyxrKpdSJn0SLkxG48aIesfs2N0TEiTsJ19laa6oIBIBOwJ1PlS/E8IV8Ql5jORYC6+kDIaQeUnStY/hZuX7V4MB1YK5SCZlkbvH2NNDqQeVUWp9mhNRLiFOgZT5Eefw1qRhSPgnRwYd8wcsMuQLEABS3V8/qo2Tx3oEk1d06N5Zy5hm7pE+ysa8oMFgD3SJ10FLrnCicUL4YegqZYP1esMgzE9vu0g99ZjeE579u8GylIG3pLJJUmdicpHcU8aBqfZhcxCqQGZQTsCQCfIVJQGN4cLly05j6NiSCJzSrKBPKMxNH0JrDQuC9AeVFUNgfQXyHwqcjib8KCmjG+40BBotaYKl8n9z9Ew4kj6NfgKuAX6RNeZ+BqldBV/QsOdZCL8BVwDQ1seJ+BrG2bb9efyv8A01rK5Brqa3lcjKW3cc4xK2cq5WRnmTMKbYPvf/p8aZVqKYhRxHjJt31tBJB6vXmescp2f4YzHwNNj4VuK3FTo7ZVe4Nx65euBGthOzJ33UslwA/uuFE8w1H/ANq/pXURoUJDT9dcpZfPK6t7aYxWZRRo7ZbxCa/xllxa4fKMrBe1OssLxj/8Xv8ADVnjb5S27gSVUtHkCamyitkUytnHBZieIuMMt1FVnKqwSYBLR2Qe8zA8YonhuL620lwbOJGhGh20Oo05UTlrdMrZrwCs4/NfuWcsZERp78+cbeGT31Bw7jHW3rtrIVNqDJ2ILOv/AOsnyI5yKaRXCWVBJCgE7kDfz76BufQXAY/rDdGUr1dw29TvAVp8u17q54PxNb6uy7LcZP8ASYB9Yg+ujorSIBMACTJjv76Bw6rKysoJlCYP0B5UXQGDuGAKjNUFTr7aEzDvomddjzoLWnV4Kx8m1v8ARLH+WsewVa8Soz2x5/A1Wfk7RvmWHIAjqk19Q5Vant9pOepn2VHa062X86KUV1WgK3Wkc1L1xDfOShY5cgIXLodTJzRy2jxqPDYq4cTcQ/qwDlMeFk7x3s3Pn4U0rKNGV8NxNxr19XnIpGSQBp2gYMa7DvrGxFz5vcaYcG4AY2h2C6QeQGsHv1ppWUtDZXfu3Dh0ZWZXPVycozdoqGlSCBoT5VnGcRcQ2erJ1uANAmRI0OmggkzptTSso1wNl2Me719lUPYhjc2jTIBrG+pgAj3VHexN0YpEH6oqJMc4veH7q8+Q76a1lPQ2AsXmOIuKScoVSo5azJ9Hy+t6qi4VfuNdvh5yhhkkRpLjTQdw7/fTSspgu4zfdeqyFlBuAMVXMYysQIg6FgBOm+9S375F62uuVledNMwyZdY00zUZWUAu+dP866uD1fVTMaZ83f5cq4wV66cTeVp6sRk002WYMd7d59UU0rKAWcIv3Ge8LkwtwhNI7EtB28CPIA86Z1lZQGUvtGFU+qmFLrY0T21nn8HiJnb1/Cl+ajlO3r+FLcxqt7XhCr5OD+g4cf4af7Vq04jD5ohojWql8nV1RgsP2hPVJ9YfZWrbbvqfrL7arGbHW99/WdQ/7Q/6R+FZ1D/tD7B+Fd5z3QO/epVPfWkxjLYVrNz7fuFcm2/7T3Cirig6EGoGHIA+3+tFwglcCzc/acu4b12LD/tD7BW13mDP58aIDVPbKd2ENp/2h9gqNQ5MG4ZnuH4UaH1pbxC83oKpJbYjYeM1llNcqx54GdQ/7Q+wfhWuof8AaH2CoD1mwYgd8Sfb3e+sGNdfSSR3r7NRT3C7a3dVhEXDPkK3btudesPsFQWznOzARsdNZ1kDfajG8AD4z/SrmOzvDBh3/aH2Cs+bv+0PsFcdYWJmQuwg7nz3iuXU6ZCfEEmPfTs/0nSXqH/aH2Cs6hv2h9gqI4lxoUHfoZ+Ars4k/ZPuqO09Oupb7Z9grOpb9ofYKjGJkcweWhqAi59YwDpHcfVv5UpiNCzYb7Z9gqG3bymN4G9awqkaMWPMd8eYrGbI065ToZ5HkSfdSuJxO/L1/ClOemrrqPXt5UmyinZV4V5RwBZs2oH1F/2inDFlgqjNp9WPvIqHopaBw9nb0F7+7yqx9WoAJ2kD2mB76jem2fupNgukOLt5Ys5wABleGkc+Y18Z/o7w/Sy8xAOFVZ5lBA9jn8mh5Q3+r0nK07zpkOhHg1Zji6Araslu5pWOWsEyefdT76z7YY/8SXQYFqzt9g/zVodJ7upazZUDXVfwc1WMdxG6txm6hyhGULpIGkwROsg6fhWW3S8VU28YjPCliBlEkb8gNO7lR35FrH6P8R0ydUDG3akgGBbJ0OvI91B3unz5gFtWI17TI8AzpoJJBGvr8KyzwB0kJibw7xIJHlIina2BAG5j4c6Xq6V6cpSnSrGOM1q3hGU84ucvDei8L0hxOWblrDhtdFViI5bkGp7ltVBOsBSZ3299B8VuJb1ABYkiOfomJA1iYHrqfUtP08YJbpBeOgS0O45J/wC78zQ+I6V3E/8Ap2zsNLZOpk8jvAmKS4riLu5VUQAHsk3sgO6yjwM3PTbahBw5yI+am6QIzLiANNQJGZhMae3aqlvyVk+IPfpxiwYNm2NN/m1z0uY9PURzphwzpNi3hmXD5DOnUuj6afWb7q6wXCEtRdZrgISWV7hKLprodNO+t8NxtrEAtb7QByzBAJ8DsR5TvTvUvwU6c+RTdIr8iFtRzHVn45vuoXiHS6+gBFu159WCNO+bi0XdQKCxBgbwCfcN6o/SXEgsQFPWHsqjWBmIOgOZjIM6Dy2p45W08scYb2enmLcnJbtECJixm18Qt2Y3gjup5Y6T3yqkpakgE/RkRz2LEjyrzjAcO2FxLgbbLewLOoJOwuW2BiTz28K9FNhVgBdBpA5UZ5aLDGUPiOl+JWctq0f/AG7nu7OvtrXC+meIuKZt21I3GRx/uVfZrUPFcIzRlVzsNLpt89o220nxpBZ621f/AFd1g2oRMRbbMVnk7bR3RtSmVsFxkqyY3pdjF26mY0PVj4NfFQYTp3fcEP1GbyWDJMQousfbRVzDZlBywxAPaGfKdNIzR4aGqhxK+syL9pCCp/usGQZgEt7fM0TLYuMixYzptjVnKlox/hnXyJuCk/8Ax5jP2S/6B/8A1oHDcfslWFy/bzZtOyUBGmwJPjz/ABMvV+FV3WfBahj0SMYe1/CPgKaX+FdZvduDl6Q5dwilHRdScPa1A7A7u6rHaRlE5s3mMo9oFZtM/dSS90ZJM9e4MzJAMzzma6PBsWui4xo/hH3tpTxjcPo5PaT7YSp7WaBmEHnBke+l3VMkRWUYIisczQAzEROhkwNqLt2Ry5ev3mgsffKvaAEhnynXYZXM+6pL2NRBq+vIc/YKhaewkM8byPgPCuL+MVLiq2kqddIEZdCZ5yORqtYfpGxLMtpQzBT2rgG6nKO1E6/f5UJjMPiLqk3cM2Yljmti2x127RaTE6eQFV2/abl9GfGuMsSeqIYDMNGMkAST6OXlpqd6WYrC3L0EnDkhsxi6A+sEh5HfWrl+3seGMSN8q5SNiJgb+ynWC6O4W9aV2w5XMD2WLZl1IjfwquMS13F+F4fddlFzB2MrEBmRspyncjK/dVl4dwq1h8wtWwmaM0EmYmNz40TbtBVVV0VQFA8BoNTryoG3gbpvG49zszCKs+iNsxnXxFRbtcmh7pI1Eg6EET7jUZgDaAO4fAATRAGlIOkXGrVkG25uK3ZIKK87zowUjltROTt0449cdlKrZuMe4XhbDKZkyH7hsR31QMRhLuJuFhh7ty3MEI4BGzLA1AADbbbRFFcS4jad89u7iOsMkZ2BjsuDoBETl23k1BgbVoEfpzWHGgLoGXlswIgHTQxtzjTfGdsc+V3Vh4DhMt22q/2jbAOq3SpswATBImBpp4xVrts+uYKo5QSfb2RSjo011izNi7eJtgZQURBlbQ6lSTMd/eKbX2jUCT+e81lleWmPgk6R2A7f3ZrxgHMGUBYJme0GmO4c96q3EcEARlwV4doRluPIQnWMr6MZ7omrVxd3IBS9bs6EHOhY+rtAe40re3imVgMVaYwqpC5VE6FgADm0PfvHLSrxvCcjDo/xBGBRLN9Jm4TdVso2EKzE6TEL50fjrhUcz5VVcNcx9hRbJw7hQYL5wY31JUbSAByAqyLdUqASpcL2su08yBO01OWJylpckawJ7zI+FLe13imONEAkLMaxA5fxRSbrD+zt/n/mpyA+6J/qLZ/dHPwFWnDP41TejB+gt92UfCrIl4ZefsJ+ApVpn7qKx2NS2oZmA1gel69p5A+ylt3pHaBAVXYkgTECTz7415CpmxKkwfeGHmPRio7tm20jqrevkPUYE+ylxPKFYvYm5duBy7BTcmAxVcrFBozMCBoRsCNRzii7eCwV3d7lokEwbgaRO4nMPvFHYjgtkiQFtnwLDyGpOund6qC/sW24ypfcaaxcBHqA1jvp7g1Rtro8gE2sQ2moH0Z2n0smU8zXf/D+KEZMWbegEBTHrJdqQP0PUEEXtBr6M/A16Da4hbYEgg+4/jSuWvFEkvlzwjDulpVvv1lyTLAb6mOQ5RRrNQaX1OxXwk/+ZqRHgbD2/gKzrSajt57iaj64Cd/f+EVnWCfyPupdxnFXVVepRWObUMxXbaCDrJ5GiC3Q3H4h1SbSZ2B2zBdN9yD4D11QuO9IsSHYXFCKLqpCNBDqbbkTBJlSAYHPbcHrH8RxxbMV7HNUBPIA9tASDoaS8QxTXGZiRqzuAZEMyIkye7Ip1rfDHXljllvwmw+JuYdy72yGZcpBUFSAIGjATrqYI9WtHnpTgbkddh1DR+yRh79h667wnTJ1J6wM9vQrEBgBsCRJYnxPtpmnTPBvOdWUxqGTMeXPWfjVXfzEz9OOjYsmx1lhctu4SYy5Tp2NteamirqfvHy/HausJC2kyQQRmWYX0tdlUd/dUV3EDUaBgJ5e6QJrG3lsRcUsWxANlmkGIzGCPCfdSjEX7HWCbI8ewBv5mneIxskFQdDEAa89dJ/JoIZsxnPB5h+WniDzPsq4zqK8cAUJIRT3HPMerSd/DaucHxTDgKlvKCW0AUydfE/E09xdpbiFRCgNI7ZTQBuaEk6x7qQ5RZLAFjPMkv7M5nXnTngUTfuZdhbT/lgn2aCkXzz86fhTZ7vZnQmYgIT7w3xNVmW/Z/8AQf5qrGC1YOjr/QoI2UVYbN0xuP8AT/WlPRdV+b28yggqJ1E8vz66fWWQZpAhtojTfvnwPqrGt85/KhnvsBoA3u++ttiIiQQfV8aN+c25kqg127IGwG87bmuWWTMqRACjOBHjodTp7TU7T2xF1mxDR36jX3VhWR3jnJO/hECpltryVZ1ibgHPT63Ie0mh2UF+0oCjuuDtRz9M70bGkXVgbORB9Edof9QJoi1iyAJy+okeWkffXFxLbaBTzghxGp39LkNB91RPw9QZyHXUEXGYgA7AZuca+ZijZaFrjNfz7dta4+f/ALx8h/T4UNhrU5iEMyd9RJOgGZhJA5es8q4xnZ7ZsuLYYLoQSTqdRO+wo2NCcTi2jssRykKWj1AH31GuJ5s8+BXLr61rjrBc7S22FsNBggMZmFUF9/V31LiiqhpshZ01Zd9CAO/eTvvHjRs9BnxJ+re9mWdfJZqI8UVdHuHw0ZT5EBNfvqfC5bkxhwVzRIIAA1hYIEk8/PTlXNnCgR9AxzEkZcuUiCAAG0ygmZ7474qpU2F/znDOC1xLB8WW2GO+uwM+qh3wmCdoW2rA6QHy+4NW8VZIObLkV5I09o2kZTpXZ4USiHInaBggjXLJYztp31W06PMLxVQAoVoAAA10AECDXGL4gojR457++DVfFg5Q40QgsHDGIBgxA1g6acyO8USvDLpcqhUFQuYZ3nWdDqO0Y2Os6cwKNHtzfu2Xg5mDHvT4kj76DewAOy5PIdnn3yBtUttGuXAgZcxOX0tPwPv8K1d4RcAYwzawsKjFtCeyGg7CdSNiN9KpOm8NJhSGnvGZQPWboPu51O/BwxJ3juuXCT55ngUp4Xh3vMbaKd4ZiFGoBMAp6U+zUa6iWmBvNIW02aVBYnyJ7JgkiNTpIBExRdiSIxhOr1ll12lSJ5enPxqvy32n9ifhVzuXrgWXt9mQuYGRrrroPDlz75FUP5yn2D/o/pTw3RcYl4Z+pTyoqzWVlOnWj9/4VLb2rKylRBXDv1tv+NPiK9abesrKzyU5+r6jUg29X31lZUUOl29f4V22358a3WUjjtNh51q5y9dZWUE3b2Hn+FbXcfnurKyn8k7ubes1xy9VZWUQnS/dXdvf11qsqqGhUv4VlZUnXK/n3Vo7e2tVlWQDpF/c8T/k3P8AY1fJlZWV0/8Al+UZ+X//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 name="AutoShape 4" descr="data:image/jpeg;base64,/9j/4AAQSkZJRgABAQAAAQABAAD/2wCEAAkGBxQTEhUUExQWFhUXGB4YFxgYGRsbGhwaHB4YGxweHBoYHCggHxwlIBgbITEhJyorLi4uGB8zODMsNygtLisBCgoKDg0OGxAQGywkHyQsLCwsLCwsLCwsLCwsLCwsLCwsLCwsLCwsLCwsLCwsLCwsLCwsLCwsLCwsLCwsLCwsLP/AABEIAREAuQMBIgACEQEDEQH/xAAcAAACAgMBAQAAAAAAAAAAAAAEBQMGAAECBwj/xABLEAACAQIEAgYFCAcGBQMFAAABAhEAAwQSITEFQQYTIlFhcTKBkaGxBxQjQlLB0fAkM1NictLhFTRjc5KyFoKiwvElg7NDdKPD0//EABgBAAMBAQAAAAAAAAAAAAAAAAABAgME/8QAJhEBAQACAQMFAAIDAQAAAAAAAAECESEDEjETMkFRcSIzI2GBBP/aAAwDAQACEQMRAD8AYdCLX6LaP7i6Dy76uFm00dw9VVPoEn6NaOo7Cj2D+tXO0gC6yW8T5+NV0/Cevvvql/KGI+bH/E/D8KXdKcWLIttkQl84OYTsV/p7BTL5SzFvDn/F1naI/pS3prguv6pbZlrZctIjcIdCdG2O1LLynFJ0eui5hnutyMsBp2YaV10j+lBY7FJmDmwApK5SIm2BqezAVifGouiGMixeAytbQA3O8hiwAHjIpveFsqwAWYJBiTBUsD6iKR7VxbP6HMbPPdoGXT4U+4OM2Hu5UhwCQBIJ9Azpr7KCwLo2ECE6s2+m85jznZRtO9F8C411bBo7LAoAzKIAg5jpIJiI8KchWjehd6bYZjqXbUnUnTv8qfcc/u1zXYBvAQw91UWxxV7SpathQTcdmnwJGkx906bVYOL8SN3DYkKVhVAEDkCpbnqZkcquJQ9FMSGxdsaAwT/0kffV8N9biBlPZOoMEfGvKeA3nOe8J6xUbK0ySSjjcag6SJ7qcdEOL3Hs3rTO5uMC1otJE5DInYawY8TVY0muP45HvSNVACuSCIgkEnSSNeW8UXiMe4AeVJUh1ZSSvoECJ5RVV4el5mVWfs3FCNnO+YAqB+8JEc9Ks+A6lLhFxWOa4NOzA1KhQC06QNI50i0jsY43luG6JeFymYET3Rr/AEo21mKskBdCxJ07tAfHTnSvqDbDqYYhyqqAZMPCQe7v5DyrWIxWYXsz9VcSA0qSqohlDsVE9mWnv2jRlodeu5ACx3lSJGhkRPhMURexWZiyxOhOkAESNO/Tx3IpbcxZyXFyC4ZBAlRDEkHn6IzAzvMaVq7dMEXFTqyFKgntM4aSo1gko2lA0aYS5kMd5jSJJ74MQN/zFc3CCTm0bNBGm8aie/tA+uk17HvcH0Shy66CQdYGacp3gtoPsnbSj7bGLZzEZ0EchAzEHvkgj2igxYjMBtPZknnsPLXT11zcv5WynSAe+dBA2Pq9VcYu9GaQVWc8nlBB7OveJ8dDWxg2bK0KIEEbaSx29dTpUqfB3JPso/Mn2qCw9gqB7ImY9dE5T40lwk6Et+iWp+yPhVqt4wRvVO6IgfNLUkDsj8600xPEbNpC1x4E7kwPbzPhRh7T69/yX9B/KG4exa0mLo3/AIXqm8Rx983S2dguZrlvlAMpy8Fj/wA096V8Xw9/D5bTqWVg4APaMAjQRPOZ8KD45h2a0GtbWlUMvct2WU+3QnxFKpgThPEnazetW7U5rZNxlkxGubzkgd2k8zWYdRbuWTe0R7ZyuQTlUkrMeEE6faqLodjWtPdysFDWXUMeTASDlgkgRrA0nWpekt1W+bAPbuoiFewQyggjQwJ7tKWhfI7ieD6hlWzczLlN1W5FQoJ8NkOtD4C6zWwZWJI15AiMp9faHlVi4tdsm2LLL1dyHRWYBUKlLohWkrHaGhg+FKeI4aLr/N+r6gXhkIIZYyANzgqZO5iQRrT0lq9h1bB2ruU5oJmNwxyDWecqfAU64RwW464mwWQMykZhqIJlSO8SG7t6X4vDKLKJbY6EAMpGZVJj0kiDCjkeW9NOjWMSzfKCWOU295J6vJoSQNSzv5z6qqEguYFcIyJcYKlsAuQbhDhonMBoe1mAUDu9S7Crb64qkC0yDQqRpMAkMubfLoIMxRL41r5a9ccrJKKYAUWydVOczOvIeQOkjG+r9blOfKIAy2l2IjW2JgkbHu1GtMDXwqyC0nrWyyJ0YSJUhhkjKDOprd5XLwoyMVDaknM0KsFVltMu+3hzoPFJaym4SSSJb6R8o6yQCAqsFOnIDffSsx+EXq7QU3s0K2YEnQekM7tqdSd9JEUAzuMwurKWouqstmckAgEgSMpGp3gkTQd221u2Tlgq30iqsAgqIIUEaT7h4UBdx9l7AlJ0KEkOOZ1BKGZ00nfSaOOGttcsoiovWW+sttkJaQNs066CYI2IoDV9h1jBkuLktM7SdGkIO0VYjcbeG1R4PBKEYqsuApVixDEgFTLb7eOg9Qong+jPbcAByx9HLyOWRAiMrH/mA0rWHxiCwTd7IzuqHKTldcw1ygmIUSfGgJuGMUBfRissRqSMrEezKXWlt7GW7xCQCgLMMrggHsnKwgHs6KDvpQF7imSzcCMwuJcJJXRWUkSs7822HjQnR+yVTNmBLsAAT9YHXU7nnRsa4WSyrXm2OUZlgRpBZeYiTp76s+GUvmzIUVdmYESO/XahuC4IW1HWKQXOaNNARAmBvSvpVxG9hyyLZ6ywVli7BgxPmJER7qBDt1AjKQw3BBke41xkHfVf6HcYtXLRspa6s2zm0OjBySW8IaBHivqeZqXle9Kl0U4Jeu2EJu5UIBAEDTlsCfeKsF/odb6slmzuolS2Y6jXm0+yKzoE84W2NNFUD/Sv3zRXHOL5XW2lzLpLZQJPrOw5aayd9KnH2w+r77+1X8Hh7V4vdxGS71SNcICOAQinfrGJIzREGCInerbguCW3tHMCDdRFuAHQhJyjXunfyrz63YuFwhLIL1wK0mS1vu0JIUiezoBmNXBekBFizkglknVSTGZlGg/h9xoQp3BsIBcvW7SXg3XOqXFIEIhIKlspYkmNhy863d4bcu4lCuHuW8mXrCxzT2xLFzBnXaORjSnvFcYzZg2/aK5SV0CqCezB3b/zQNq+vVFrYC5nUkbtlSXBbmCQp33o0e0uGCtfDZHYoxy5j2WkG4RB00CgAxpmPKtY7AWg936NWacsDKI7RCy91iRPcoIgctqPw95QbWa2n0oBGmwCbxz9E6xtFZxHAJFxrbN1tyJeBtMAKsQNTz7txvTTtzwzq8PZzZLYnWV3IzMA0NzWWkxOh2EVxxHDradGVVN5gVjsgm5lXUiQTma3Gv2vOolw8C3aJBKkKJiZdoCzrMgXN9JI3rVhWvW+tvXuruFsyKDZVRqSI6yXJ21O9MGmG6tmzLaGc2s3Z7MjQqAToNAIkd9I1s22xKXsjZnYKAzK0EnNJyQIIBiZ7+6pujVu65vtdOYBHt22AAzSDnlQIkFAJ0nXehOGYRkNs3ANC13QEZQqjswTA328fGmDLA4q1lRSp+ks2wVidLZ1O246yT/Ax5GocNjbnUXAin6F2Tkp+1IDIZGrA92UctocZhblrHW7gZWtsWZF55XFw66Rsyg693nTgYwXEXPrqSVGgkT6jEUQUpsWhdth40S4Cs9o5u1uZ5Nz8uUV1dxDLhCxEnCv2YOuUHKyyACAUNsbzq3dr1g3y27wJhCHUnkCzo8nTcB2/wBJ9Vf4fxQWLOIw122WF3WQYCkrE7HtaCB3ikZ50ix5w9zIELriVVluJ6SgyHKqAcxklon61J0vlTdHWvkiAjAkl2E5jl2JiIO8+UBoGZklrhyFdGaQsRog5CAtGLYLm8gYNKnWACCCIEAeG+1AFPgJQWg4m5cyggn01UPDKfqHKoLTpIMHUVZejvBAiKt1VdldmAI2ZjMeMUj4Hh+txGzKLYMHkc0DvkmJ9tX1MKO8Dw2/r31WMK0l6X8du4RFNtlBYt6YzGABsJ3kzr3V5xxDjt51ulri3BcAXtZSykTqqgkqNT4a+FW/jvHMNiLiWEAu3AzBXbS2DB0zbkkqNdvGq5awqdcy3bVplLfVnQZdcrKRz5980sufCpdeTDoFhnuW1uLA6u86tI9K26JmE94YIwHnV0yDuqvdFLKWnvW7WYISrgNJAMEEBuemXTcRVjnwonA3t530U4ndEWUbQspOWA0ZFkSf4W7uVEYvirpiTkTtMJYEKx0JjZjpJ91Q9CsICymNSmp8NB7Y00rjiWBUMxI6sPeKqwJiEmS2XUknSTO1Z4+2L6v9l/aMwZuPftZrZQE9YWObcZtp2BYUezlb9kKhZEVkOQNGRrt6B2dIjKZ5QKRcUwVu4lsG9aY20gLblnYasdufnRfRp710mWhUcABQANfSA02gD399NHGliWygS4kZQQFCqROXUmJ7yWHqmgOINGVU1Yi5k1WRFpo3025nvqK/iGYB4MdWWEcpZ4InnFA4Nma7q3UAIxFyAWnaBI1J8JMU0w0woe7dW4WMLZRVj7bAHlpIE6jk9F4fEFrXaUrBVezM6EzuN+zQdro6zWGYl3uHLkLXoVftTDEbabcq54PgmVWt5yXYyGV86wFunsiYBlCJjnTgou+gI62YCXFYwxibaXrjaeRA9lVk8XSzathsMpPokup7SrB7J0GbNr4bd0XTgC22wqBlZyzMSJgM0kEE7lYMGI2PKu+k3CVvhEKrCRrsB4BRy3Pl56Fg4L+jePm2j5WHXG65YgZNEuCAJ00VTtrqam6UFeuQScrOBsIK3hAKk6yA24HKo0AttYQQssUAMlVzqVEnedwPMCs6TWetTBYptCjhLgEhQUeNm10hh37UAvxGBN2yoa5lezaMmPss1okgCI+iUiNp2rjh6MmHUNl20DHMNidSdI+8xTPjl61et3ksFXdkbtIDz1yk6CM1seth31VXxLARBgEk66TsPYPZ4UeFa2a4bitrqbtm+STeYwVIgKQFJBOsgA8ufjQo4YBnMxtGZspO66n/AJpMRXNjhue4hZdNdPHl6Nd2baZwVgagnszOugk77H299ItFmAxQd3KDVmMkDXKo8dpy+cmnXA8GHu3bYGU5ToJBysAJAmIkHzobCcGh7lu3OY5mVfAqI0P1ZMT3A1ceA8INlFzx1pAzvoJjYachJFOGZdHuF9VaVQSQoABb0ieZJqndOemmrYbDcyVdxOZjMZUynblPOdPG59W6WXKl3fKzKuaSxgkAM23ICvPOjdhUv5ntW+sIhLV/rEcZfrowQqSZjv7JiNadEis8SwN3Cuq3BluZVuCDqJ1H/MCI8xT2++Vk11IYn2KB8Ki+UC+zYgB0VGFtRAJOhlgGzAEHXbXlrQzEsuYmTCqPXr8AoqPB5QVwHFOuKtlT+sYK489PaN5r0uPGvMuB2GOIshRJFwE/wgyx9gr02fCqlPSncCtfQ2Wt5QciHtCQeyJBHnXXSrBOyWcnafOZCKRuNNFB/M7UR0XH6Na/gXbyE00t3Xa8tpDGhLSeQjn38qjH2w+t/Zl+1TsTdC3FV2l0gFEQkiJLS0gSSTrrRrscMmXqrqqzNczMVDkOpAnQ7bzzMUwXCo+Jac2bKJKjNO2wJ/PrqyHAJeIzda0AAZ4VQNxIA7vCqQqfz9b4XIjINFjkNZEEdwO1B8R4ddeEUBhPeTrsOW0D41ZcfwP5utxkaOzmgiACGUz3TEjTlTPhNwW4tk5ZQO2m7E6x4AQPXVJvFV3G2La2UL2x9GkXDlG4He2p5GI1kEGiuiN3rL6Pl7JuZY7gLTzz73I051L0g4Wb1yWQZB2gRBbYcydCe4admoOjtxLL4cMGBN1xoCQCxQDU8gDGakILx91MILKxmyEJ6QEsxOuus5mnauX4jn3AUCDIaSW7jI0HLxqPpqFe5JJGS4AYA1gFhJ8IPtHdSi5buWwSIn0o25j7XITpHdRaNCuK4gQgKfWTmJBDAgwCdOdN+nliMGwAYhroMrPZlZJMA6Eoe4duqfxRGUqzwdZHmv3Uz4V0ue7KXFJABGaABJgSxOyjXnzFLapOAfCMF1Ko6Cc1sz9WWD8zB5GlGLIYAlsi3DAzHTSAdNgJ1mn9rHo2a0CGVWI9ekjb0dBQ3GbaG1oiwpnw1kT8KVEvIu5h0ygB30AIYMxJOw1BiPwrlRbJthtJ7IJBk66RO/8AWpnxEW1zA9oLmP1Rr3Tt4ATpTThPDrdxLV2JyaJB0kdkntCRqO7lTNJwjgi27xurAZhlAAAgTqfFjzNWIITE+3/xXdq2AB3/AJ/Pqoi0Afj40z0hQZVZiNgTt3f+K8n6b2jaNp0zhnw+e6ZzQr5hAnYdorG221epcfxiWsPcZ2yKRlzRMZtNgZ51RukcXWxEahcFaURt2mVhA32GlFPWlN6XWwuLuquqrlRfEKiKPhWusIyLE6An2AD3D30z6f4MWcaSNc1tG17wuT/snzNV5GaRIOokTzEkeyQR6qjZ6WHo7d/SbTA7OB6mOX4GvTsoqs9DeD20sW7xANy4syfqiTAX2b05z+Xt/rR3aXMUfQjhWfC2W6xB9GmhGvoint3owScy3kB5nLNQ/Jt/crI/w0/2irrFYYZ3S+vhPUv6oz9EbguC4mJRW59gkHblMcqsGAwLqsXbltzzOUie7nTlUreWtO+su2FuNwNu6uUlfZSy1wMhiTctkHkVOmusGaYcUZhoJ1O8magGbczPgTRerYr0pQV/o5LSL0LEZcug8dOcQPVQjdEQR+tAIuC4kIYGqlgRzBKz51acKjZQWOvq+6pxb1qPWpenjFO4r0FF6890XiocyywSJC5QQORrdvoY4EG+O4/RnbuGulW+7ZlYmD3jSoUVl1dgQPMe2n6lLslU3H9AC5BF5RC5R9G34+NRWPk/yIVF5c5M5+pYkCPqgkwZ1mrsboZhGxHdNcixlJjSn3nMYp2H+T9VELcUd/0Tanxk1Df6CLldfnKrmBH6poE6fa1jT2VeMIIQHUlt5/Old4u2I7pI230/PhS9Sjsm1Nw3QYRrfzAwD9E2wjT0tNaeW+CKoAznT9xqaJa3A0qVcPrM6+dVM6O2Qu/s0fbb/Q1aOAM6NPOMpHluD91NOrrlLMTqdfDX4UXOjSg9M+CX8QpRbbFURmGxzPKgAa9xaq5wngGLAuq1i6My2lkj6tsxlA/h79gD317FctTUSg++PVUXq05jHmnyj9G72IFq5ZsuzqSrALqVOoPkDP8Aqqnt0RxhgDC3xlEar4kzp58697YRyMVpLk1N6yu1R8Dg7qW0U22EIBGUiIA91a6t/smrdiARv3H7qQz+YrO9eunp9LGx18mP9zs/5af7RVsxNxgVCgGe+ql8mY/Q7H+Wn+0Vbbvpp5n4GnKy6/8AZWE3e5Paf5a5uLdP2R5Mfwoqt1W79sS+5hXbcIfWf5a181f9z2n+WmNZU2H3UKBc7k9p/lrPpf3Paf5aKrKWi2G+k7l9p/loe9hbjGTl2iMx/lpjXN14UmCYEwNz4DxosEoNLFwACF08T5fZrvJc/d9p/lrng/E1xFsXUV1UkgZxBMaTAJ0/CobPG7bXjZGbOGdNtJRbbnWe66vvpzg9p0tXByX2n+WuilzT0dPE/wAtRcT4otk21KO7XWKqqAEyFLGZI0hSaPp6LYUpc7k9p/lreW5+77T/AC0TWVULYeLn7ntP4VqLn7vv/Ciq1QNhstz933/hWjbufu+/8KKrKmzZ7Btaufu/n1Vxh1lQx3OtH0Bhj2F8h8BWXUmqqUPjLqJ6WnIe6hfm3h7qn4vhhcykbrqp7jtzI5E1B87fvtf6j/LSk23xysnBR8m39ysf5a/7RVwuemnmfgaqHyaD9Cs/5a/7RVtuemnmfgauVPX99FVlZVL4902uWL95Uw4exhur+cXDcysvWnTImU5oBBOoq6wXSspN0t40cHhmvhA+VkGUnLOdlXeDtmmnFSG6yqn0U6SYrFuScKiYcPcTrBezNmRiv6vKNyO+u+kfSPE2sVaw2GwyX3uWmudu71cBSAdcpHOmNLTWUl6S8ZbCYK5iSgZraBimaBMgEZgD37xQnRXpHdxFy9Zv2BZvWQjEK/WKVuAlSGyjXTURSBrwHBNZsJbaMyzOWY1YnSdedKcH0cZMc+KlYZ7h9JpytbsKoykZQZtsSe4jfkF/xuQyq1oAniBwR7R0ESH23Mjs+O9O+jHGTirb3CgULeu2lgzItuUzbc8p0olNz0j4ZcvNhntrbbqbvWFbjMgIyOogorGQWBjwp1Va6LdKfnd/GWsgX5tcyAgznEuJiNNUPfRVjjhbiFzB5BCWFvZ51OZiuWI8JnxqiO6ykPH+kBw1/CWsoK32uBmJjIEQvIHPaKm6K8XfFYS3iGQJ1gLKoJPYk5DJA1KgH10wcVlVLoN0jxeNVb1zD2reHYNlZbpZyytlgoVEDRtZ5Dvofpb0wxGGxFy1Zw9u6trDfObha4UOQMVYKApBOg9tGy0utZSniPHFtYJsZlJVbPXZeZGXMB91LeifSO9fu3LGJtW7dxbVu+vVuWU27uaAZA7QK68qAtFB4T9WPIfCjKDwa9geQ+ArLqKgXF6qRpqD5cvxqr/2Pb+yvsq0XRrqOR+6lXWL41m7OlZIF+Tg/oVj/LT/AGirSw7aeZ+Bqq/Jww+ZWB/hp/tFWy56aeZ+BrT5Y9b3UVVE6UBMLjBjOy9i7kw+MtkKwXX6K4wO0Ex5R5i91UuM9CRffERfZLeJa215AimTayxlYmVkKJ3rSxhK18qY/wDTbv8AHa/+VKtopR0s4J88wr4cP1eYqQ2XNGVlbaRPoxvU/A8LiLdsjE31vvmJDrbFsBYEDKCfHXxpaCqfJUl/qrxLW+o6+9kUKesD9a2Ylpgr3ACs6SJfPGML83a2r/Nrkm4pYZM65gApBzdxpj0W6M4nCXGBxavhy9x+qFkKc1wlv1mcnQnu1rvpH0av3sTbxOGxS4e5bttblrIuyGIJ0LADYUfJuflPH/pWL/y/+5a46GcJxC3r+KxAto19LSqlti4C21IBLFRqZ2pr0i4M2KwVzDG4A1xApuZZE6ScoI7tpG9NcPbyqq9wA9gikW3kHTHCm1jb3dbvLxEa8pw1snTlIfer90AULw+y32w10/8AuM1yf+qu+kXRgYk3jnCm7hjhwcs5ZYtm3EwY0023phheGm3hVw6tBWyLQaOYXKGyz64mno9vOPkoxiHFnK6sb+Ga64BBIcYm80NGxy3Roas+DP8A69f/APsbf/yvU/Buh/ze7hbiXAOpsGzdAtheuYhe2SDoQV5zvvW+LdGsS+M+dYfGdRNtbTIbIuAhWLHVmABMxIHKjQ2rvyyWrrHBrZH0jG8q+Ga1BPqUmrl0RxCXMBhXtgBTYSAOXZAj1RHqrONcC6+/hb2fKMO7sVyznzoUiZERM7Gt9FuCnB4ZcP1nWBC2UxlhWYsFiTtMeqqJWvkbt3hgELuhskv1SBSHUi7cz5mmGk6iAI8aTfKIt443FCz1cf2Yeszk/q+sbNkjTPtE6VbOhnRe/gQLZxfW2FDZbXUqkMzZs2fMWOpbTx8Km4v0VF/EXrxu5RdwhwuXLMZmLZ5nXfaPXSP5FYe3Yfh6LcMWGw6qTcIHYKAdo7Awd6UdAL7WzdwN4hruFChLnO5h2/VEnwAKnyFN73R8XMB8yuNINgWWdRGyhcwBJjaYk0N0Z6OXMPduXr+I6+66JazC2LYFu3myiATLSxJM+qmSx0Lgh2F8h8BRVDYP0F8h8KjIRzetAnxg/dVf+ZD7I9lWZt/UfuoXKKm4tunlpU/k4H6FY/y1+FW95zW/M/A1Uvk5MYGx/lr8BVrDdpPM/A0vlfX91/aPrVZWGtnK5W4DsQfXWw4mJ1FJuBcDOHd2LhsyhfRiIe8/edPpYj93x07wnBil83s5IJuGI1+k6s6mdQvV6efhql2Y78mjXlG5HtFdA0i4h0cFy8bofLLI2WJEgMjnf61tsnhAOtPYpFlJxqtLcBmCDG8HatC6CYBE9092/wAaXcK4WbT3WLAi4zNsQRLFomTtNd4Hh3V3HaQQzMwEajNkkTP7nv8ACgWT7HLcEkSJG4nX2VvOJiRO8TrSpODkYo4jONZGXLyKou879gcucVq/wXNiFv5yIZWyxrKpdSJn0SLkxG48aIesfs2N0TEiTsJ19laa6oIBIBOwJ1PlS/E8IV8Ql5jORYC6+kDIaQeUnStY/hZuX7V4MB1YK5SCZlkbvH2NNDqQeVUWp9mhNRLiFOgZT5Eefw1qRhSPgnRwYd8wcsMuQLEABS3V8/qo2Tx3oEk1d06N5Zy5hm7pE+ysa8oMFgD3SJ10FLrnCicUL4YegqZYP1esMgzE9vu0g99ZjeE579u8GylIG3pLJJUmdicpHcU8aBqfZhcxCqQGZQTsCQCfIVJQGN4cLly05j6NiSCJzSrKBPKMxNH0JrDQuC9AeVFUNgfQXyHwqcjib8KCmjG+40BBotaYKl8n9z9Ew4kj6NfgKuAX6RNeZ+BqldBV/QsOdZCL8BVwDQ1seJ+BrG2bb9efyv8A01rK5Brqa3lcjKW3cc4xK2cq5WRnmTMKbYPvf/p8aZVqKYhRxHjJt31tBJB6vXmescp2f4YzHwNNj4VuK3FTo7ZVe4Nx65euBGthOzJ33UslwA/uuFE8w1H/ANq/pXURoUJDT9dcpZfPK6t7aYxWZRRo7ZbxCa/xllxa4fKMrBe1OssLxj/8Xv8ADVnjb5S27gSVUtHkCamyitkUytnHBZieIuMMt1FVnKqwSYBLR2Qe8zA8YonhuL620lwbOJGhGh20Oo05UTlrdMrZrwCs4/NfuWcsZERp78+cbeGT31Bw7jHW3rtrIVNqDJ2ILOv/AOsnyI5yKaRXCWVBJCgE7kDfz76BufQXAY/rDdGUr1dw29TvAVp8u17q54PxNb6uy7LcZP8ASYB9Yg+ujorSIBMACTJjv76Bw6rKysoJlCYP0B5UXQGDuGAKjNUFTr7aEzDvomddjzoLWnV4Kx8m1v8ARLH+WsewVa8Soz2x5/A1Wfk7RvmWHIAjqk19Q5Vant9pOepn2VHa062X86KUV1WgK3Wkc1L1xDfOShY5cgIXLodTJzRy2jxqPDYq4cTcQ/qwDlMeFk7x3s3Pn4U0rKNGV8NxNxr19XnIpGSQBp2gYMa7DvrGxFz5vcaYcG4AY2h2C6QeQGsHv1ppWUtDZXfu3Dh0ZWZXPVycozdoqGlSCBoT5VnGcRcQ2erJ1uANAmRI0OmggkzptTSso1wNl2Me719lUPYhjc2jTIBrG+pgAj3VHexN0YpEH6oqJMc4veH7q8+Q76a1lPQ2AsXmOIuKScoVSo5azJ9Hy+t6qi4VfuNdvh5yhhkkRpLjTQdw7/fTSspgu4zfdeqyFlBuAMVXMYysQIg6FgBOm+9S375F62uuVledNMwyZdY00zUZWUAu+dP866uD1fVTMaZ83f5cq4wV66cTeVp6sRk002WYMd7d59UU0rKAWcIv3Ge8LkwtwhNI7EtB28CPIA86Z1lZQGUvtGFU+qmFLrY0T21nn8HiJnb1/Cl+ajlO3r+FLcxqt7XhCr5OD+g4cf4af7Vq04jD5ohojWql8nV1RgsP2hPVJ9YfZWrbbvqfrL7arGbHW99/WdQ/7Q/6R+FZ1D/tD7B+Fd5z3QO/epVPfWkxjLYVrNz7fuFcm2/7T3Cirig6EGoGHIA+3+tFwglcCzc/acu4b12LD/tD7BW13mDP58aIDVPbKd2ENp/2h9gqNQ5MG4ZnuH4UaH1pbxC83oKpJbYjYeM1llNcqx54GdQ/7Q+wfhWuof8AaH2CoD1mwYgd8Sfb3e+sGNdfSSR3r7NRT3C7a3dVhEXDPkK3btudesPsFQWznOzARsdNZ1kDfajG8AD4z/SrmOzvDBh3/aH2Cs+bv+0PsFcdYWJmQuwg7nz3iuXU6ZCfEEmPfTs/0nSXqH/aH2Cs6hv2h9gqI4lxoUHfoZ+Ars4k/ZPuqO09Oupb7Z9grOpb9ofYKjGJkcweWhqAi59YwDpHcfVv5UpiNCzYb7Z9gqG3bymN4G9awqkaMWPMd8eYrGbI065ToZ5HkSfdSuJxO/L1/ClOemrrqPXt5UmyinZV4V5RwBZs2oH1F/2inDFlgqjNp9WPvIqHopaBw9nb0F7+7yqx9WoAJ2kD2mB76jem2fupNgukOLt5Ys5wABleGkc+Y18Z/o7w/Sy8xAOFVZ5lBA9jn8mh5Q3+r0nK07zpkOhHg1Zji6Araslu5pWOWsEyefdT76z7YY/8SXQYFqzt9g/zVodJ7upazZUDXVfwc1WMdxG6txm6hyhGULpIGkwROsg6fhWW3S8VU28YjPCliBlEkb8gNO7lR35FrH6P8R0ydUDG3akgGBbJ0OvI91B3unz5gFtWI17TI8AzpoJJBGvr8KyzwB0kJibw7xIJHlIina2BAG5j4c6Xq6V6cpSnSrGOM1q3hGU84ucvDei8L0hxOWblrDhtdFViI5bkGp7ltVBOsBSZ3299B8VuJb1ABYkiOfomJA1iYHrqfUtP08YJbpBeOgS0O45J/wC78zQ+I6V3E/8Ap2zsNLZOpk8jvAmKS4riLu5VUQAHsk3sgO6yjwM3PTbahBw5yI+am6QIzLiANNQJGZhMae3aqlvyVk+IPfpxiwYNm2NN/m1z0uY9PURzphwzpNi3hmXD5DOnUuj6afWb7q6wXCEtRdZrgISWV7hKLprodNO+t8NxtrEAtb7QByzBAJ8DsR5TvTvUvwU6c+RTdIr8iFtRzHVn45vuoXiHS6+gBFu159WCNO+bi0XdQKCxBgbwCfcN6o/SXEgsQFPWHsqjWBmIOgOZjIM6Dy2p45W08scYb2enmLcnJbtECJixm18Qt2Y3gjup5Y6T3yqkpakgE/RkRz2LEjyrzjAcO2FxLgbbLewLOoJOwuW2BiTz28K9FNhVgBdBpA5UZ5aLDGUPiOl+JWctq0f/AG7nu7OvtrXC+meIuKZt21I3GRx/uVfZrUPFcIzRlVzsNLpt89o220nxpBZ621f/AFd1g2oRMRbbMVnk7bR3RtSmVsFxkqyY3pdjF26mY0PVj4NfFQYTp3fcEP1GbyWDJMQousfbRVzDZlBywxAPaGfKdNIzR4aGqhxK+syL9pCCp/usGQZgEt7fM0TLYuMixYzptjVnKlox/hnXyJuCk/8Ax5jP2S/6B/8A1oHDcfslWFy/bzZtOyUBGmwJPjz/ABMvV+FV3WfBahj0SMYe1/CPgKaX+FdZvduDl6Q5dwilHRdScPa1A7A7u6rHaRlE5s3mMo9oFZtM/dSS90ZJM9e4MzJAMzzma6PBsWui4xo/hH3tpTxjcPo5PaT7YSp7WaBmEHnBke+l3VMkRWUYIisczQAzEROhkwNqLt2Ry5ev3mgsffKvaAEhnynXYZXM+6pL2NRBq+vIc/YKhaewkM8byPgPCuL+MVLiq2kqddIEZdCZ5yORqtYfpGxLMtpQzBT2rgG6nKO1E6/f5UJjMPiLqk3cM2Yljmti2x127RaTE6eQFV2/abl9GfGuMsSeqIYDMNGMkAST6OXlpqd6WYrC3L0EnDkhsxi6A+sEh5HfWrl+3seGMSN8q5SNiJgb+ynWC6O4W9aV2w5XMD2WLZl1IjfwquMS13F+F4fddlFzB2MrEBmRspyncjK/dVl4dwq1h8wtWwmaM0EmYmNz40TbtBVVV0VQFA8BoNTryoG3gbpvG49zszCKs+iNsxnXxFRbtcmh7pI1Eg6EET7jUZgDaAO4fAATRAGlIOkXGrVkG25uK3ZIKK87zowUjltROTt0449cdlKrZuMe4XhbDKZkyH7hsR31QMRhLuJuFhh7ty3MEI4BGzLA1AADbbbRFFcS4jad89u7iOsMkZ2BjsuDoBETl23k1BgbVoEfpzWHGgLoGXlswIgHTQxtzjTfGdsc+V3Vh4DhMt22q/2jbAOq3SpswATBImBpp4xVrts+uYKo5QSfb2RSjo011izNi7eJtgZQURBlbQ6lSTMd/eKbX2jUCT+e81lleWmPgk6R2A7f3ZrxgHMGUBYJme0GmO4c96q3EcEARlwV4doRluPIQnWMr6MZ7omrVxd3IBS9bs6EHOhY+rtAe40re3imVgMVaYwqpC5VE6FgADm0PfvHLSrxvCcjDo/xBGBRLN9Jm4TdVso2EKzE6TEL50fjrhUcz5VVcNcx9hRbJw7hQYL5wY31JUbSAByAqyLdUqASpcL2su08yBO01OWJylpckawJ7zI+FLe13imONEAkLMaxA5fxRSbrD+zt/n/mpyA+6J/qLZ/dHPwFWnDP41TejB+gt92UfCrIl4ZefsJ+ApVpn7qKx2NS2oZmA1gel69p5A+ylt3pHaBAVXYkgTECTz7415CpmxKkwfeGHmPRio7tm20jqrevkPUYE+ylxPKFYvYm5duBy7BTcmAxVcrFBozMCBoRsCNRzii7eCwV3d7lokEwbgaRO4nMPvFHYjgtkiQFtnwLDyGpOund6qC/sW24ypfcaaxcBHqA1jvp7g1Rtro8gE2sQ2moH0Z2n0smU8zXf/D+KEZMWbegEBTHrJdqQP0PUEEXtBr6M/A16Da4hbYEgg+4/jSuWvFEkvlzwjDulpVvv1lyTLAb6mOQ5RRrNQaX1OxXwk/+ZqRHgbD2/gKzrSajt57iaj64Cd/f+EVnWCfyPupdxnFXVVepRWObUMxXbaCDrJ5GiC3Q3H4h1SbSZ2B2zBdN9yD4D11QuO9IsSHYXFCKLqpCNBDqbbkTBJlSAYHPbcHrH8RxxbMV7HNUBPIA9tASDoaS8QxTXGZiRqzuAZEMyIkye7Ip1rfDHXljllvwmw+JuYdy72yGZcpBUFSAIGjATrqYI9WtHnpTgbkddh1DR+yRh79h667wnTJ1J6wM9vQrEBgBsCRJYnxPtpmnTPBvOdWUxqGTMeXPWfjVXfzEz9OOjYsmx1lhctu4SYy5Tp2NteamirqfvHy/HausJC2kyQQRmWYX0tdlUd/dUV3EDUaBgJ5e6QJrG3lsRcUsWxANlmkGIzGCPCfdSjEX7HWCbI8ewBv5mneIxskFQdDEAa89dJ/JoIZsxnPB5h+WniDzPsq4zqK8cAUJIRT3HPMerSd/DaucHxTDgKlvKCW0AUydfE/E09xdpbiFRCgNI7ZTQBuaEk6x7qQ5RZLAFjPMkv7M5nXnTngUTfuZdhbT/lgn2aCkXzz86fhTZ7vZnQmYgIT7w3xNVmW/Z/8AQf5qrGC1YOjr/QoI2UVYbN0xuP8AT/WlPRdV+b28yggqJ1E8vz66fWWQZpAhtojTfvnwPqrGt85/KhnvsBoA3u++ttiIiQQfV8aN+c25kqg127IGwG87bmuWWTMqRACjOBHjodTp7TU7T2xF1mxDR36jX3VhWR3jnJO/hECpltryVZ1ibgHPT63Ie0mh2UF+0oCjuuDtRz9M70bGkXVgbORB9Edof9QJoi1iyAJy+okeWkffXFxLbaBTzghxGp39LkNB91RPw9QZyHXUEXGYgA7AZuca+ZijZaFrjNfz7dta4+f/ALx8h/T4UNhrU5iEMyd9RJOgGZhJA5es8q4xnZ7ZsuLYYLoQSTqdRO+wo2NCcTi2jssRykKWj1AH31GuJ5s8+BXLr61rjrBc7S22FsNBggMZmFUF9/V31LiiqhpshZ01Zd9CAO/eTvvHjRs9BnxJ+re9mWdfJZqI8UVdHuHw0ZT5EBNfvqfC5bkxhwVzRIIAA1hYIEk8/PTlXNnCgR9AxzEkZcuUiCAAG0ygmZ7474qpU2F/znDOC1xLB8WW2GO+uwM+qh3wmCdoW2rA6QHy+4NW8VZIObLkV5I09o2kZTpXZ4USiHInaBggjXLJYztp31W06PMLxVQAoVoAAA10AECDXGL4gojR457++DVfFg5Q40QgsHDGIBgxA1g6acyO8USvDLpcqhUFQuYZ3nWdDqO0Y2Os6cwKNHtzfu2Xg5mDHvT4kj76DewAOy5PIdnn3yBtUttGuXAgZcxOX0tPwPv8K1d4RcAYwzawsKjFtCeyGg7CdSNiN9KpOm8NJhSGnvGZQPWboPu51O/BwxJ3juuXCT55ngUp4Xh3vMbaKd4ZiFGoBMAp6U+zUa6iWmBvNIW02aVBYnyJ7JgkiNTpIBExRdiSIxhOr1ll12lSJ5enPxqvy32n9ifhVzuXrgWXt9mQuYGRrrroPDlz75FUP5yn2D/o/pTw3RcYl4Z+pTyoqzWVlOnWj9/4VLb2rKylRBXDv1tv+NPiK9abesrKzyU5+r6jUg29X31lZUUOl29f4V22358a3WUjjtNh51q5y9dZWUE3b2Hn+FbXcfnurKyn8k7ubes1xy9VZWUQnS/dXdvf11qsqqGhUv4VlZUnXK/n3Vo7e2tVlWQDpF/c8T/k3P8AY1fJlZWV0/8Al+UZ+X//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AutoShape 6" descr="data:image/jpeg;base64,/9j/4AAQSkZJRgABAQAAAQABAAD/2wCEAAkGBxQTEhUUExQWFhUXGB4YFxgYGRsbGhwaHB4YGxweHBoYHCggHxwlIBgbITEhJyorLi4uGB8zODMsNygtLisBCgoKDg0OGxAQGywkHyQsLCwsLCwsLCwsLCwsLCwsLCwsLCwsLCwsLCwsLCwsLCwsLCwsLCwsLCwsLCwsLCwsLP/AABEIAREAuQMBIgACEQEDEQH/xAAcAAACAgMBAQAAAAAAAAAAAAAEBQMGAAECBwj/xABLEAACAQIEAgYFCAcGBQMFAAABAhEAAwQSITEFQQYTIlFhcTKBkaGxBxQjQlLB0fAkM1NictLhFTRjc5KyFoKiwvElg7NDdKPD0//EABgBAAMBAQAAAAAAAAAAAAAAAAABAgME/8QAJhEBAQACAQMFAAIDAQAAAAAAAAECESEDEjETMkFRcSIzI2GBBP/aAAwDAQACEQMRAD8AYdCLX6LaP7i6Dy76uFm00dw9VVPoEn6NaOo7Cj2D+tXO0gC6yW8T5+NV0/Cevvvql/KGI+bH/E/D8KXdKcWLIttkQl84OYTsV/p7BTL5SzFvDn/F1naI/pS3prguv6pbZlrZctIjcIdCdG2O1LLynFJ0eui5hnutyMsBp2YaV10j+lBY7FJmDmwApK5SIm2BqezAVifGouiGMixeAytbQA3O8hiwAHjIpveFsqwAWYJBiTBUsD6iKR7VxbP6HMbPPdoGXT4U+4OM2Hu5UhwCQBIJ9Azpr7KCwLo2ECE6s2+m85jznZRtO9F8C411bBo7LAoAzKIAg5jpIJiI8KchWjehd6bYZjqXbUnUnTv8qfcc/u1zXYBvAQw91UWxxV7SpathQTcdmnwJGkx906bVYOL8SN3DYkKVhVAEDkCpbnqZkcquJQ9FMSGxdsaAwT/0kffV8N9biBlPZOoMEfGvKeA3nOe8J6xUbK0ySSjjcag6SJ7qcdEOL3Hs3rTO5uMC1otJE5DInYawY8TVY0muP45HvSNVACuSCIgkEnSSNeW8UXiMe4AeVJUh1ZSSvoECJ5RVV4el5mVWfs3FCNnO+YAqB+8JEc9Ks+A6lLhFxWOa4NOzA1KhQC06QNI50i0jsY43luG6JeFymYET3Rr/AEo21mKskBdCxJ07tAfHTnSvqDbDqYYhyqqAZMPCQe7v5DyrWIxWYXsz9VcSA0qSqohlDsVE9mWnv2jRlodeu5ACx3lSJGhkRPhMURexWZiyxOhOkAESNO/Tx3IpbcxZyXFyC4ZBAlRDEkHn6IzAzvMaVq7dMEXFTqyFKgntM4aSo1gko2lA0aYS5kMd5jSJJ74MQN/zFc3CCTm0bNBGm8aie/tA+uk17HvcH0Shy66CQdYGacp3gtoPsnbSj7bGLZzEZ0EchAzEHvkgj2igxYjMBtPZknnsPLXT11zcv5WynSAe+dBA2Pq9VcYu9GaQVWc8nlBB7OveJ8dDWxg2bK0KIEEbaSx29dTpUqfB3JPso/Mn2qCw9gqB7ImY9dE5T40lwk6Et+iWp+yPhVqt4wRvVO6IgfNLUkDsj8600xPEbNpC1x4E7kwPbzPhRh7T69/yX9B/KG4exa0mLo3/AIXqm8Rx983S2dguZrlvlAMpy8Fj/wA096V8Xw9/D5bTqWVg4APaMAjQRPOZ8KD45h2a0GtbWlUMvct2WU+3QnxFKpgThPEnazetW7U5rZNxlkxGubzkgd2k8zWYdRbuWTe0R7ZyuQTlUkrMeEE6faqLodjWtPdysFDWXUMeTASDlgkgRrA0nWpekt1W+bAPbuoiFewQyggjQwJ7tKWhfI7ieD6hlWzczLlN1W5FQoJ8NkOtD4C6zWwZWJI15AiMp9faHlVi4tdsm2LLL1dyHRWYBUKlLohWkrHaGhg+FKeI4aLr/N+r6gXhkIIZYyANzgqZO5iQRrT0lq9h1bB2ruU5oJmNwxyDWecqfAU64RwW464mwWQMykZhqIJlSO8SG7t6X4vDKLKJbY6EAMpGZVJj0kiDCjkeW9NOjWMSzfKCWOU295J6vJoSQNSzv5z6qqEguYFcIyJcYKlsAuQbhDhonMBoe1mAUDu9S7Crb64qkC0yDQqRpMAkMubfLoIMxRL41r5a9ccrJKKYAUWydVOczOvIeQOkjG+r9blOfKIAy2l2IjW2JgkbHu1GtMDXwqyC0nrWyyJ0YSJUhhkjKDOprd5XLwoyMVDaknM0KsFVltMu+3hzoPFJaym4SSSJb6R8o6yQCAqsFOnIDffSsx+EXq7QU3s0K2YEnQekM7tqdSd9JEUAzuMwurKWouqstmckAgEgSMpGp3gkTQd221u2Tlgq30iqsAgqIIUEaT7h4UBdx9l7AlJ0KEkOOZ1BKGZ00nfSaOOGttcsoiovWW+sttkJaQNs066CYI2IoDV9h1jBkuLktM7SdGkIO0VYjcbeG1R4PBKEYqsuApVixDEgFTLb7eOg9Qong+jPbcAByx9HLyOWRAiMrH/mA0rWHxiCwTd7IzuqHKTldcw1ygmIUSfGgJuGMUBfRissRqSMrEezKXWlt7GW7xCQCgLMMrggHsnKwgHs6KDvpQF7imSzcCMwuJcJJXRWUkSs7822HjQnR+yVTNmBLsAAT9YHXU7nnRsa4WSyrXm2OUZlgRpBZeYiTp76s+GUvmzIUVdmYESO/XahuC4IW1HWKQXOaNNARAmBvSvpVxG9hyyLZ6ywVli7BgxPmJER7qBDt1AjKQw3BBke41xkHfVf6HcYtXLRspa6s2zm0OjBySW8IaBHivqeZqXle9Kl0U4Jeu2EJu5UIBAEDTlsCfeKsF/odb6slmzuolS2Y6jXm0+yKzoE84W2NNFUD/Sv3zRXHOL5XW2lzLpLZQJPrOw5aayd9KnH2w+r77+1X8Hh7V4vdxGS71SNcICOAQinfrGJIzREGCInerbguCW3tHMCDdRFuAHQhJyjXunfyrz63YuFwhLIL1wK0mS1vu0JIUiezoBmNXBekBFizkglknVSTGZlGg/h9xoQp3BsIBcvW7SXg3XOqXFIEIhIKlspYkmNhy863d4bcu4lCuHuW8mXrCxzT2xLFzBnXaORjSnvFcYzZg2/aK5SV0CqCezB3b/zQNq+vVFrYC5nUkbtlSXBbmCQp33o0e0uGCtfDZHYoxy5j2WkG4RB00CgAxpmPKtY7AWg936NWacsDKI7RCy91iRPcoIgctqPw95QbWa2n0oBGmwCbxz9E6xtFZxHAJFxrbN1tyJeBtMAKsQNTz7txvTTtzwzq8PZzZLYnWV3IzMA0NzWWkxOh2EVxxHDradGVVN5gVjsgm5lXUiQTma3Gv2vOolw8C3aJBKkKJiZdoCzrMgXN9JI3rVhWvW+tvXuruFsyKDZVRqSI6yXJ21O9MGmG6tmzLaGc2s3Z7MjQqAToNAIkd9I1s22xKXsjZnYKAzK0EnNJyQIIBiZ7+6pujVu65vtdOYBHt22AAzSDnlQIkFAJ0nXehOGYRkNs3ANC13QEZQqjswTA328fGmDLA4q1lRSp+ks2wVidLZ1O246yT/Ax5GocNjbnUXAin6F2Tkp+1IDIZGrA92UctocZhblrHW7gZWtsWZF55XFw66Rsyg693nTgYwXEXPrqSVGgkT6jEUQUpsWhdth40S4Cs9o5u1uZ5Nz8uUV1dxDLhCxEnCv2YOuUHKyyACAUNsbzq3dr1g3y27wJhCHUnkCzo8nTcB2/wBJ9Vf4fxQWLOIw122WF3WQYCkrE7HtaCB3ikZ50ix5w9zIELriVVluJ6SgyHKqAcxklon61J0vlTdHWvkiAjAkl2E5jl2JiIO8+UBoGZklrhyFdGaQsRog5CAtGLYLm8gYNKnWACCCIEAeG+1AFPgJQWg4m5cyggn01UPDKfqHKoLTpIMHUVZejvBAiKt1VdldmAI2ZjMeMUj4Hh+txGzKLYMHkc0DvkmJ9tX1MKO8Dw2/r31WMK0l6X8du4RFNtlBYt6YzGABsJ3kzr3V5xxDjt51ulri3BcAXtZSykTqqgkqNT4a+FW/jvHMNiLiWEAu3AzBXbS2DB0zbkkqNdvGq5awqdcy3bVplLfVnQZdcrKRz5980sufCpdeTDoFhnuW1uLA6u86tI9K26JmE94YIwHnV0yDuqvdFLKWnvW7WYISrgNJAMEEBuemXTcRVjnwonA3t530U4ndEWUbQspOWA0ZFkSf4W7uVEYvirpiTkTtMJYEKx0JjZjpJ91Q9CsICymNSmp8NB7Y00rjiWBUMxI6sPeKqwJiEmS2XUknSTO1Z4+2L6v9l/aMwZuPftZrZQE9YWObcZtp2BYUezlb9kKhZEVkOQNGRrt6B2dIjKZ5QKRcUwVu4lsG9aY20gLblnYasdufnRfRp710mWhUcABQANfSA02gD399NHGliWygS4kZQQFCqROXUmJ7yWHqmgOINGVU1Yi5k1WRFpo3025nvqK/iGYB4MdWWEcpZ4InnFA4Nma7q3UAIxFyAWnaBI1J8JMU0w0woe7dW4WMLZRVj7bAHlpIE6jk9F4fEFrXaUrBVezM6EzuN+zQdro6zWGYl3uHLkLXoVftTDEbabcq54PgmVWt5yXYyGV86wFunsiYBlCJjnTgou+gI62YCXFYwxibaXrjaeRA9lVk8XSzathsMpPokup7SrB7J0GbNr4bd0XTgC22wqBlZyzMSJgM0kEE7lYMGI2PKu+k3CVvhEKrCRrsB4BRy3Pl56Fg4L+jePm2j5WHXG65YgZNEuCAJ00VTtrqam6UFeuQScrOBsIK3hAKk6yA24HKo0AttYQQssUAMlVzqVEnedwPMCs6TWetTBYptCjhLgEhQUeNm10hh37UAvxGBN2yoa5lezaMmPss1okgCI+iUiNp2rjh6MmHUNl20DHMNidSdI+8xTPjl61et3ksFXdkbtIDz1yk6CM1seth31VXxLARBgEk66TsPYPZ4UeFa2a4bitrqbtm+STeYwVIgKQFJBOsgA8ufjQo4YBnMxtGZspO66n/AJpMRXNjhue4hZdNdPHl6Nd2baZwVgagnszOugk77H299ItFmAxQd3KDVmMkDXKo8dpy+cmnXA8GHu3bYGU5ToJBysAJAmIkHzobCcGh7lu3OY5mVfAqI0P1ZMT3A1ceA8INlFzx1pAzvoJjYachJFOGZdHuF9VaVQSQoABb0ieZJqndOemmrYbDcyVdxOZjMZUynblPOdPG59W6WXKl3fKzKuaSxgkAM23ICvPOjdhUv5ntW+sIhLV/rEcZfrowQqSZjv7JiNadEis8SwN3Cuq3BluZVuCDqJ1H/MCI8xT2++Vk11IYn2KB8Ki+UC+zYgB0VGFtRAJOhlgGzAEHXbXlrQzEsuYmTCqPXr8AoqPB5QVwHFOuKtlT+sYK489PaN5r0uPGvMuB2GOIshRJFwE/wgyx9gr02fCqlPSncCtfQ2Wt5QciHtCQeyJBHnXXSrBOyWcnafOZCKRuNNFB/M7UR0XH6Na/gXbyE00t3Xa8tpDGhLSeQjn38qjH2w+t/Zl+1TsTdC3FV2l0gFEQkiJLS0gSSTrrRrscMmXqrqqzNczMVDkOpAnQ7bzzMUwXCo+Jac2bKJKjNO2wJ/PrqyHAJeIzda0AAZ4VQNxIA7vCqQqfz9b4XIjINFjkNZEEdwO1B8R4ddeEUBhPeTrsOW0D41ZcfwP5utxkaOzmgiACGUz3TEjTlTPhNwW4tk5ZQO2m7E6x4AQPXVJvFV3G2La2UL2x9GkXDlG4He2p5GI1kEGiuiN3rL6Pl7JuZY7gLTzz73I051L0g4Wb1yWQZB2gRBbYcydCe4admoOjtxLL4cMGBN1xoCQCxQDU8gDGakILx91MILKxmyEJ6QEsxOuus5mnauX4jn3AUCDIaSW7jI0HLxqPpqFe5JJGS4AYA1gFhJ8IPtHdSi5buWwSIn0o25j7XITpHdRaNCuK4gQgKfWTmJBDAgwCdOdN+nliMGwAYhroMrPZlZJMA6Eoe4duqfxRGUqzwdZHmv3Uz4V0ue7KXFJABGaABJgSxOyjXnzFLapOAfCMF1Ko6Cc1sz9WWD8zB5GlGLIYAlsi3DAzHTSAdNgJ1mn9rHo2a0CGVWI9ekjb0dBQ3GbaG1oiwpnw1kT8KVEvIu5h0ygB30AIYMxJOw1BiPwrlRbJthtJ7IJBk66RO/8AWpnxEW1zA9oLmP1Rr3Tt4ATpTThPDrdxLV2JyaJB0kdkntCRqO7lTNJwjgi27xurAZhlAAAgTqfFjzNWIITE+3/xXdq2AB3/AJ/Pqoi0Afj40z0hQZVZiNgTt3f+K8n6b2jaNp0zhnw+e6ZzQr5hAnYdorG221epcfxiWsPcZ2yKRlzRMZtNgZ51RukcXWxEahcFaURt2mVhA32GlFPWlN6XWwuLuquqrlRfEKiKPhWusIyLE6An2AD3D30z6f4MWcaSNc1tG17wuT/snzNV5GaRIOokTzEkeyQR6qjZ6WHo7d/SbTA7OB6mOX4GvTsoqs9DeD20sW7xANy4syfqiTAX2b05z+Xt/rR3aXMUfQjhWfC2W6xB9GmhGvoint3owScy3kB5nLNQ/Jt/crI/w0/2irrFYYZ3S+vhPUv6oz9EbguC4mJRW59gkHblMcqsGAwLqsXbltzzOUie7nTlUreWtO+su2FuNwNu6uUlfZSy1wMhiTctkHkVOmusGaYcUZhoJ1O8magGbczPgTRerYr0pQV/o5LSL0LEZcug8dOcQPVQjdEQR+tAIuC4kIYGqlgRzBKz51acKjZQWOvq+6pxb1qPWpenjFO4r0FF6890XiocyywSJC5QQORrdvoY4EG+O4/RnbuGulW+7ZlYmD3jSoUVl1dgQPMe2n6lLslU3H9AC5BF5RC5R9G34+NRWPk/yIVF5c5M5+pYkCPqgkwZ1mrsboZhGxHdNcixlJjSn3nMYp2H+T9VELcUd/0Tanxk1Df6CLldfnKrmBH6poE6fa1jT2VeMIIQHUlt5/Old4u2I7pI230/PhS9Sjsm1Nw3QYRrfzAwD9E2wjT0tNaeW+CKoAznT9xqaJa3A0qVcPrM6+dVM6O2Qu/s0fbb/Q1aOAM6NPOMpHluD91NOrrlLMTqdfDX4UXOjSg9M+CX8QpRbbFURmGxzPKgAa9xaq5wngGLAuq1i6My2lkj6tsxlA/h79gD317FctTUSg++PVUXq05jHmnyj9G72IFq5ZsuzqSrALqVOoPkDP8Aqqnt0RxhgDC3xlEar4kzp58697YRyMVpLk1N6yu1R8Dg7qW0U22EIBGUiIA91a6t/smrdiARv3H7qQz+YrO9eunp9LGx18mP9zs/5af7RVsxNxgVCgGe+ql8mY/Q7H+Wn+0Vbbvpp5n4GnKy6/8AZWE3e5Paf5a5uLdP2R5Mfwoqt1W79sS+5hXbcIfWf5a181f9z2n+WmNZU2H3UKBc7k9p/lrPpf3Paf5aKrKWi2G+k7l9p/loe9hbjGTl2iMx/lpjXN14UmCYEwNz4DxosEoNLFwACF08T5fZrvJc/d9p/lrng/E1xFsXUV1UkgZxBMaTAJ0/CobPG7bXjZGbOGdNtJRbbnWe66vvpzg9p0tXByX2n+WuilzT0dPE/wAtRcT4otk21KO7XWKqqAEyFLGZI0hSaPp6LYUpc7k9p/lreW5+77T/AC0TWVULYeLn7ntP4VqLn7vv/Ciq1QNhstz933/hWjbufu+/8KKrKmzZ7Btaufu/n1Vxh1lQx3OtH0Bhj2F8h8BWXUmqqUPjLqJ6WnIe6hfm3h7qn4vhhcykbrqp7jtzI5E1B87fvtf6j/LSk23xysnBR8m39ysf5a/7RVwuemnmfgaqHyaD9Cs/5a/7RVtuemnmfgauVPX99FVlZVL4902uWL95Uw4exhur+cXDcysvWnTImU5oBBOoq6wXSspN0t40cHhmvhA+VkGUnLOdlXeDtmmnFSG6yqn0U6SYrFuScKiYcPcTrBezNmRiv6vKNyO+u+kfSPE2sVaw2GwyX3uWmudu71cBSAdcpHOmNLTWUl6S8ZbCYK5iSgZraBimaBMgEZgD37xQnRXpHdxFy9Zv2BZvWQjEK/WKVuAlSGyjXTURSBrwHBNZsJbaMyzOWY1YnSdedKcH0cZMc+KlYZ7h9JpytbsKoykZQZtsSe4jfkF/xuQyq1oAniBwR7R0ESH23Mjs+O9O+jHGTirb3CgULeu2lgzItuUzbc8p0olNz0j4ZcvNhntrbbqbvWFbjMgIyOogorGQWBjwp1Va6LdKfnd/GWsgX5tcyAgznEuJiNNUPfRVjjhbiFzB5BCWFvZ51OZiuWI8JnxqiO6ykPH+kBw1/CWsoK32uBmJjIEQvIHPaKm6K8XfFYS3iGQJ1gLKoJPYk5DJA1KgH10wcVlVLoN0jxeNVb1zD2reHYNlZbpZyytlgoVEDRtZ5Dvofpb0wxGGxFy1Zw9u6trDfObha4UOQMVYKApBOg9tGy0utZSniPHFtYJsZlJVbPXZeZGXMB91LeifSO9fu3LGJtW7dxbVu+vVuWU27uaAZA7QK68qAtFB4T9WPIfCjKDwa9geQ+ArLqKgXF6qRpqD5cvxqr/2Pb+yvsq0XRrqOR+6lXWL41m7OlZIF+Tg/oVj/LT/AGirSw7aeZ+Bqq/Jww+ZWB/hp/tFWy56aeZ+BrT5Y9b3UVVE6UBMLjBjOy9i7kw+MtkKwXX6K4wO0Ex5R5i91UuM9CRffERfZLeJa215AimTayxlYmVkKJ3rSxhK18qY/wDTbv8AHa/+VKtopR0s4J88wr4cP1eYqQ2XNGVlbaRPoxvU/A8LiLdsjE31vvmJDrbFsBYEDKCfHXxpaCqfJUl/qrxLW+o6+9kUKesD9a2Ylpgr3ACs6SJfPGML83a2r/Nrkm4pYZM65gApBzdxpj0W6M4nCXGBxavhy9x+qFkKc1wlv1mcnQnu1rvpH0av3sTbxOGxS4e5bttblrIuyGIJ0LADYUfJuflPH/pWL/y/+5a46GcJxC3r+KxAto19LSqlti4C21IBLFRqZ2pr0i4M2KwVzDG4A1xApuZZE6ScoI7tpG9NcPbyqq9wA9gikW3kHTHCm1jb3dbvLxEa8pw1snTlIfer90AULw+y32w10/8AuM1yf+qu+kXRgYk3jnCm7hjhwcs5ZYtm3EwY0023phheGm3hVw6tBWyLQaOYXKGyz64mno9vOPkoxiHFnK6sb+Ga64BBIcYm80NGxy3Roas+DP8A69f/APsbf/yvU/Buh/ze7hbiXAOpsGzdAtheuYhe2SDoQV5zvvW+LdGsS+M+dYfGdRNtbTIbIuAhWLHVmABMxIHKjQ2rvyyWrrHBrZH0jG8q+Ga1BPqUmrl0RxCXMBhXtgBTYSAOXZAj1RHqrONcC6+/hb2fKMO7sVyznzoUiZERM7Gt9FuCnB4ZcP1nWBC2UxlhWYsFiTtMeqqJWvkbt3hgELuhskv1SBSHUi7cz5mmGk6iAI8aTfKIt443FCz1cf2Yeszk/q+sbNkjTPtE6VbOhnRe/gQLZxfW2FDZbXUqkMzZs2fMWOpbTx8Km4v0VF/EXrxu5RdwhwuXLMZmLZ5nXfaPXSP5FYe3Yfh6LcMWGw6qTcIHYKAdo7Awd6UdAL7WzdwN4hruFChLnO5h2/VEnwAKnyFN73R8XMB8yuNINgWWdRGyhcwBJjaYk0N0Z6OXMPduXr+I6+66JazC2LYFu3myiATLSxJM+qmSx0Lgh2F8h8BRVDYP0F8h8KjIRzetAnxg/dVf+ZD7I9lWZt/UfuoXKKm4tunlpU/k4H6FY/y1+FW95zW/M/A1Uvk5MYGx/lr8BVrDdpPM/A0vlfX91/aPrVZWGtnK5W4DsQfXWw4mJ1FJuBcDOHd2LhsyhfRiIe8/edPpYj93x07wnBil83s5IJuGI1+k6s6mdQvV6efhql2Y78mjXlG5HtFdA0i4h0cFy8bofLLI2WJEgMjnf61tsnhAOtPYpFlJxqtLcBmCDG8HatC6CYBE9092/wAaXcK4WbT3WLAi4zNsQRLFomTtNd4Hh3V3HaQQzMwEajNkkTP7nv8ACgWT7HLcEkSJG4nX2VvOJiRO8TrSpODkYo4jONZGXLyKou879gcucVq/wXNiFv5yIZWyxrKpdSJn0SLkxG48aIesfs2N0TEiTsJ19laa6oIBIBOwJ1PlS/E8IV8Ql5jORYC6+kDIaQeUnStY/hZuX7V4MB1YK5SCZlkbvH2NNDqQeVUWp9mhNRLiFOgZT5Eefw1qRhSPgnRwYd8wcsMuQLEABS3V8/qo2Tx3oEk1d06N5Zy5hm7pE+ysa8oMFgD3SJ10FLrnCicUL4YegqZYP1esMgzE9vu0g99ZjeE579u8GylIG3pLJJUmdicpHcU8aBqfZhcxCqQGZQTsCQCfIVJQGN4cLly05j6NiSCJzSrKBPKMxNH0JrDQuC9AeVFUNgfQXyHwqcjib8KCmjG+40BBotaYKl8n9z9Ew4kj6NfgKuAX6RNeZ+BqldBV/QsOdZCL8BVwDQ1seJ+BrG2bb9efyv8A01rK5Brqa3lcjKW3cc4xK2cq5WRnmTMKbYPvf/p8aZVqKYhRxHjJt31tBJB6vXmescp2f4YzHwNNj4VuK3FTo7ZVe4Nx65euBGthOzJ33UslwA/uuFE8w1H/ANq/pXURoUJDT9dcpZfPK6t7aYxWZRRo7ZbxCa/xllxa4fKMrBe1OssLxj/8Xv8ADVnjb5S27gSVUtHkCamyitkUytnHBZieIuMMt1FVnKqwSYBLR2Qe8zA8YonhuL620lwbOJGhGh20Oo05UTlrdMrZrwCs4/NfuWcsZERp78+cbeGT31Bw7jHW3rtrIVNqDJ2ILOv/AOsnyI5yKaRXCWVBJCgE7kDfz76BufQXAY/rDdGUr1dw29TvAVp8u17q54PxNb6uy7LcZP8ASYB9Yg+ujorSIBMACTJjv76Bw6rKysoJlCYP0B5UXQGDuGAKjNUFTr7aEzDvomddjzoLWnV4Kx8m1v8ARLH+WsewVa8Soz2x5/A1Wfk7RvmWHIAjqk19Q5Vant9pOepn2VHa062X86KUV1WgK3Wkc1L1xDfOShY5cgIXLodTJzRy2jxqPDYq4cTcQ/qwDlMeFk7x3s3Pn4U0rKNGV8NxNxr19XnIpGSQBp2gYMa7DvrGxFz5vcaYcG4AY2h2C6QeQGsHv1ppWUtDZXfu3Dh0ZWZXPVycozdoqGlSCBoT5VnGcRcQ2erJ1uANAmRI0OmggkzptTSso1wNl2Me719lUPYhjc2jTIBrG+pgAj3VHexN0YpEH6oqJMc4veH7q8+Q76a1lPQ2AsXmOIuKScoVSo5azJ9Hy+t6qi4VfuNdvh5yhhkkRpLjTQdw7/fTSspgu4zfdeqyFlBuAMVXMYysQIg6FgBOm+9S375F62uuVledNMwyZdY00zUZWUAu+dP866uD1fVTMaZ83f5cq4wV66cTeVp6sRk002WYMd7d59UU0rKAWcIv3Ge8LkwtwhNI7EtB28CPIA86Z1lZQGUvtGFU+qmFLrY0T21nn8HiJnb1/Cl+ajlO3r+FLcxqt7XhCr5OD+g4cf4af7Vq04jD5ohojWql8nV1RgsP2hPVJ9YfZWrbbvqfrL7arGbHW99/WdQ/7Q/6R+FZ1D/tD7B+Fd5z3QO/epVPfWkxjLYVrNz7fuFcm2/7T3Cirig6EGoGHIA+3+tFwglcCzc/acu4b12LD/tD7BW13mDP58aIDVPbKd2ENp/2h9gqNQ5MG4ZnuH4UaH1pbxC83oKpJbYjYeM1llNcqx54GdQ/7Q+wfhWuof8AaH2CoD1mwYgd8Sfb3e+sGNdfSSR3r7NRT3C7a3dVhEXDPkK3btudesPsFQWznOzARsdNZ1kDfajG8AD4z/SrmOzvDBh3/aH2Cs+bv+0PsFcdYWJmQuwg7nz3iuXU6ZCfEEmPfTs/0nSXqH/aH2Cs6hv2h9gqI4lxoUHfoZ+Ars4k/ZPuqO09Oupb7Z9grOpb9ofYKjGJkcweWhqAi59YwDpHcfVv5UpiNCzYb7Z9gqG3bymN4G9awqkaMWPMd8eYrGbI065ToZ5HkSfdSuJxO/L1/ClOemrrqPXt5UmyinZV4V5RwBZs2oH1F/2inDFlgqjNp9WPvIqHopaBw9nb0F7+7yqx9WoAJ2kD2mB76jem2fupNgukOLt5Ys5wABleGkc+Y18Z/o7w/Sy8xAOFVZ5lBA9jn8mh5Q3+r0nK07zpkOhHg1Zji6Araslu5pWOWsEyefdT76z7YY/8SXQYFqzt9g/zVodJ7upazZUDXVfwc1WMdxG6txm6hyhGULpIGkwROsg6fhWW3S8VU28YjPCliBlEkb8gNO7lR35FrH6P8R0ydUDG3akgGBbJ0OvI91B3unz5gFtWI17TI8AzpoJJBGvr8KyzwB0kJibw7xIJHlIina2BAG5j4c6Xq6V6cpSnSrGOM1q3hGU84ucvDei8L0hxOWblrDhtdFViI5bkGp7ltVBOsBSZ3299B8VuJb1ABYkiOfomJA1iYHrqfUtP08YJbpBeOgS0O45J/wC78zQ+I6V3E/8Ap2zsNLZOpk8jvAmKS4riLu5VUQAHsk3sgO6yjwM3PTbahBw5yI+am6QIzLiANNQJGZhMae3aqlvyVk+IPfpxiwYNm2NN/m1z0uY9PURzphwzpNi3hmXD5DOnUuj6afWb7q6wXCEtRdZrgISWV7hKLprodNO+t8NxtrEAtb7QByzBAJ8DsR5TvTvUvwU6c+RTdIr8iFtRzHVn45vuoXiHS6+gBFu159WCNO+bi0XdQKCxBgbwCfcN6o/SXEgsQFPWHsqjWBmIOgOZjIM6Dy2p45W08scYb2enmLcnJbtECJixm18Qt2Y3gjup5Y6T3yqkpakgE/RkRz2LEjyrzjAcO2FxLgbbLewLOoJOwuW2BiTz28K9FNhVgBdBpA5UZ5aLDGUPiOl+JWctq0f/AG7nu7OvtrXC+meIuKZt21I3GRx/uVfZrUPFcIzRlVzsNLpt89o220nxpBZ621f/AFd1g2oRMRbbMVnk7bR3RtSmVsFxkqyY3pdjF26mY0PVj4NfFQYTp3fcEP1GbyWDJMQousfbRVzDZlBywxAPaGfKdNIzR4aGqhxK+syL9pCCp/usGQZgEt7fM0TLYuMixYzptjVnKlox/hnXyJuCk/8Ax5jP2S/6B/8A1oHDcfslWFy/bzZtOyUBGmwJPjz/ABMvV+FV3WfBahj0SMYe1/CPgKaX+FdZvduDl6Q5dwilHRdScPa1A7A7u6rHaRlE5s3mMo9oFZtM/dSS90ZJM9e4MzJAMzzma6PBsWui4xo/hH3tpTxjcPo5PaT7YSp7WaBmEHnBke+l3VMkRWUYIisczQAzEROhkwNqLt2Ry5ev3mgsffKvaAEhnynXYZXM+6pL2NRBq+vIc/YKhaewkM8byPgPCuL+MVLiq2kqddIEZdCZ5yORqtYfpGxLMtpQzBT2rgG6nKO1E6/f5UJjMPiLqk3cM2Yljmti2x127RaTE6eQFV2/abl9GfGuMsSeqIYDMNGMkAST6OXlpqd6WYrC3L0EnDkhsxi6A+sEh5HfWrl+3seGMSN8q5SNiJgb+ynWC6O4W9aV2w5XMD2WLZl1IjfwquMS13F+F4fddlFzB2MrEBmRspyncjK/dVl4dwq1h8wtWwmaM0EmYmNz40TbtBVVV0VQFA8BoNTryoG3gbpvG49zszCKs+iNsxnXxFRbtcmh7pI1Eg6EET7jUZgDaAO4fAATRAGlIOkXGrVkG25uK3ZIKK87zowUjltROTt0449cdlKrZuMe4XhbDKZkyH7hsR31QMRhLuJuFhh7ty3MEI4BGzLA1AADbbbRFFcS4jad89u7iOsMkZ2BjsuDoBETl23k1BgbVoEfpzWHGgLoGXlswIgHTQxtzjTfGdsc+V3Vh4DhMt22q/2jbAOq3SpswATBImBpp4xVrts+uYKo5QSfb2RSjo011izNi7eJtgZQURBlbQ6lSTMd/eKbX2jUCT+e81lleWmPgk6R2A7f3ZrxgHMGUBYJme0GmO4c96q3EcEARlwV4doRluPIQnWMr6MZ7omrVxd3IBS9bs6EHOhY+rtAe40re3imVgMVaYwqpC5VE6FgADm0PfvHLSrxvCcjDo/xBGBRLN9Jm4TdVso2EKzE6TEL50fjrhUcz5VVcNcx9hRbJw7hQYL5wY31JUbSAByAqyLdUqASpcL2su08yBO01OWJylpckawJ7zI+FLe13imONEAkLMaxA5fxRSbrD+zt/n/mpyA+6J/qLZ/dHPwFWnDP41TejB+gt92UfCrIl4ZefsJ+ApVpn7qKx2NS2oZmA1gel69p5A+ylt3pHaBAVXYkgTECTz7415CpmxKkwfeGHmPRio7tm20jqrevkPUYE+ylxPKFYvYm5duBy7BTcmAxVcrFBozMCBoRsCNRzii7eCwV3d7lokEwbgaRO4nMPvFHYjgtkiQFtnwLDyGpOund6qC/sW24ypfcaaxcBHqA1jvp7g1Rtro8gE2sQ2moH0Z2n0smU8zXf/D+KEZMWbegEBTHrJdqQP0PUEEXtBr6M/A16Da4hbYEgg+4/jSuWvFEkvlzwjDulpVvv1lyTLAb6mOQ5RRrNQaX1OxXwk/+ZqRHgbD2/gKzrSajt57iaj64Cd/f+EVnWCfyPupdxnFXVVepRWObUMxXbaCDrJ5GiC3Q3H4h1SbSZ2B2zBdN9yD4D11QuO9IsSHYXFCKLqpCNBDqbbkTBJlSAYHPbcHrH8RxxbMV7HNUBPIA9tASDoaS8QxTXGZiRqzuAZEMyIkye7Ip1rfDHXljllvwmw+JuYdy72yGZcpBUFSAIGjATrqYI9WtHnpTgbkddh1DR+yRh79h667wnTJ1J6wM9vQrEBgBsCRJYnxPtpmnTPBvOdWUxqGTMeXPWfjVXfzEz9OOjYsmx1lhctu4SYy5Tp2NteamirqfvHy/HausJC2kyQQRmWYX0tdlUd/dUV3EDUaBgJ5e6QJrG3lsRcUsWxANlmkGIzGCPCfdSjEX7HWCbI8ewBv5mneIxskFQdDEAa89dJ/JoIZsxnPB5h+WniDzPsq4zqK8cAUJIRT3HPMerSd/DaucHxTDgKlvKCW0AUydfE/E09xdpbiFRCgNI7ZTQBuaEk6x7qQ5RZLAFjPMkv7M5nXnTngUTfuZdhbT/lgn2aCkXzz86fhTZ7vZnQmYgIT7w3xNVmW/Z/8AQf5qrGC1YOjr/QoI2UVYbN0xuP8AT/WlPRdV+b28yggqJ1E8vz66fWWQZpAhtojTfvnwPqrGt85/KhnvsBoA3u++ttiIiQQfV8aN+c25kqg127IGwG87bmuWWTMqRACjOBHjodTp7TU7T2xF1mxDR36jX3VhWR3jnJO/hECpltryVZ1ibgHPT63Ie0mh2UF+0oCjuuDtRz9M70bGkXVgbORB9Edof9QJoi1iyAJy+okeWkffXFxLbaBTzghxGp39LkNB91RPw9QZyHXUEXGYgA7AZuca+ZijZaFrjNfz7dta4+f/ALx8h/T4UNhrU5iEMyd9RJOgGZhJA5es8q4xnZ7ZsuLYYLoQSTqdRO+wo2NCcTi2jssRykKWj1AH31GuJ5s8+BXLr61rjrBc7S22FsNBggMZmFUF9/V31LiiqhpshZ01Zd9CAO/eTvvHjRs9BnxJ+re9mWdfJZqI8UVdHuHw0ZT5EBNfvqfC5bkxhwVzRIIAA1hYIEk8/PTlXNnCgR9AxzEkZcuUiCAAG0ygmZ7474qpU2F/znDOC1xLB8WW2GO+uwM+qh3wmCdoW2rA6QHy+4NW8VZIObLkV5I09o2kZTpXZ4USiHInaBggjXLJYztp31W06PMLxVQAoVoAAA10AECDXGL4gojR457++DVfFg5Q40QgsHDGIBgxA1g6acyO8USvDLpcqhUFQuYZ3nWdDqO0Y2Os6cwKNHtzfu2Xg5mDHvT4kj76DewAOy5PIdnn3yBtUttGuXAgZcxOX0tPwPv8K1d4RcAYwzawsKjFtCeyGg7CdSNiN9KpOm8NJhSGnvGZQPWboPu51O/BwxJ3juuXCT55ngUp4Xh3vMbaKd4ZiFGoBMAp6U+zUa6iWmBvNIW02aVBYnyJ7JgkiNTpIBExRdiSIxhOr1ll12lSJ5enPxqvy32n9ifhVzuXrgWXt9mQuYGRrrroPDlz75FUP5yn2D/o/pTw3RcYl4Z+pTyoqzWVlOnWj9/4VLb2rKylRBXDv1tv+NPiK9abesrKzyU5+r6jUg29X31lZUUOl29f4V22358a3WUjjtNh51q5y9dZWUE3b2Hn+FbXcfnurKyn8k7ubes1xy9VZWUQnS/dXdvf11qsqqGhUv4VlZUnXK/n3Vo7e2tVlWQDpF/c8T/k3P8AY1fJlZWV0/8Al+UZ+X//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AutoShape 9" descr="data:image/jpeg;base64,/9j/4AAQSkZJRgABAQAAAQABAAD/2wCEAAkGBxQTEhUUExQWFhUXGB4YFxgYGRsbGhwaHB4YGxweHBoYHCggHxwlIBgbITEhJyorLi4uGB8zODMsNygtLisBCgoKDg0OGxAQGywkHyQsLCwsLCwsLCwsLCwsLCwsLCwsLCwsLCwsLCwsLCwsLCwsLCwsLCwsLCwsLCwsLCwsLP/AABEIAREAuQMBIgACEQEDEQH/xAAcAAACAgMBAQAAAAAAAAAAAAAEBQMGAAECBwj/xABLEAACAQIEAgYFCAcGBQMFAAABAhEAAwQSITEFQQYTIlFhcTKBkaGxBxQjQlLB0fAkM1NictLhFTRjc5KyFoKiwvElg7NDdKPD0//EABgBAAMBAQAAAAAAAAAAAAAAAAABAgME/8QAJhEBAQACAQMFAAIDAQAAAAAAAAECESEDEjETMkFRcSIzI2GBBP/aAAwDAQACEQMRAD8AYdCLX6LaP7i6Dy76uFm00dw9VVPoEn6NaOo7Cj2D+tXO0gC6yW8T5+NV0/Cevvvql/KGI+bH/E/D8KXdKcWLIttkQl84OYTsV/p7BTL5SzFvDn/F1naI/pS3prguv6pbZlrZctIjcIdCdG2O1LLynFJ0eui5hnutyMsBp2YaV10j+lBY7FJmDmwApK5SIm2BqezAVifGouiGMixeAytbQA3O8hiwAHjIpveFsqwAWYJBiTBUsD6iKR7VxbP6HMbPPdoGXT4U+4OM2Hu5UhwCQBIJ9Azpr7KCwLo2ECE6s2+m85jznZRtO9F8C411bBo7LAoAzKIAg5jpIJiI8KchWjehd6bYZjqXbUnUnTv8qfcc/u1zXYBvAQw91UWxxV7SpathQTcdmnwJGkx906bVYOL8SN3DYkKVhVAEDkCpbnqZkcquJQ9FMSGxdsaAwT/0kffV8N9biBlPZOoMEfGvKeA3nOe8J6xUbK0ySSjjcag6SJ7qcdEOL3Hs3rTO5uMC1otJE5DInYawY8TVY0muP45HvSNVACuSCIgkEnSSNeW8UXiMe4AeVJUh1ZSSvoECJ5RVV4el5mVWfs3FCNnO+YAqB+8JEc9Ks+A6lLhFxWOa4NOzA1KhQC06QNI50i0jsY43luG6JeFymYET3Rr/AEo21mKskBdCxJ07tAfHTnSvqDbDqYYhyqqAZMPCQe7v5DyrWIxWYXsz9VcSA0qSqohlDsVE9mWnv2jRlodeu5ACx3lSJGhkRPhMURexWZiyxOhOkAESNO/Tx3IpbcxZyXFyC4ZBAlRDEkHn6IzAzvMaVq7dMEXFTqyFKgntM4aSo1gko2lA0aYS5kMd5jSJJ74MQN/zFc3CCTm0bNBGm8aie/tA+uk17HvcH0Shy66CQdYGacp3gtoPsnbSj7bGLZzEZ0EchAzEHvkgj2igxYjMBtPZknnsPLXT11zcv5WynSAe+dBA2Pq9VcYu9GaQVWc8nlBB7OveJ8dDWxg2bK0KIEEbaSx29dTpUqfB3JPso/Mn2qCw9gqB7ImY9dE5T40lwk6Et+iWp+yPhVqt4wRvVO6IgfNLUkDsj8600xPEbNpC1x4E7kwPbzPhRh7T69/yX9B/KG4exa0mLo3/AIXqm8Rx983S2dguZrlvlAMpy8Fj/wA096V8Xw9/D5bTqWVg4APaMAjQRPOZ8KD45h2a0GtbWlUMvct2WU+3QnxFKpgThPEnazetW7U5rZNxlkxGubzkgd2k8zWYdRbuWTe0R7ZyuQTlUkrMeEE6faqLodjWtPdysFDWXUMeTASDlgkgRrA0nWpekt1W+bAPbuoiFewQyggjQwJ7tKWhfI7ieD6hlWzczLlN1W5FQoJ8NkOtD4C6zWwZWJI15AiMp9faHlVi4tdsm2LLL1dyHRWYBUKlLohWkrHaGhg+FKeI4aLr/N+r6gXhkIIZYyANzgqZO5iQRrT0lq9h1bB2ruU5oJmNwxyDWecqfAU64RwW464mwWQMykZhqIJlSO8SG7t6X4vDKLKJbY6EAMpGZVJj0kiDCjkeW9NOjWMSzfKCWOU295J6vJoSQNSzv5z6qqEguYFcIyJcYKlsAuQbhDhonMBoe1mAUDu9S7Crb64qkC0yDQqRpMAkMubfLoIMxRL41r5a9ccrJKKYAUWydVOczOvIeQOkjG+r9blOfKIAy2l2IjW2JgkbHu1GtMDXwqyC0nrWyyJ0YSJUhhkjKDOprd5XLwoyMVDaknM0KsFVltMu+3hzoPFJaym4SSSJb6R8o6yQCAqsFOnIDffSsx+EXq7QU3s0K2YEnQekM7tqdSd9JEUAzuMwurKWouqstmckAgEgSMpGp3gkTQd221u2Tlgq30iqsAgqIIUEaT7h4UBdx9l7AlJ0KEkOOZ1BKGZ00nfSaOOGttcsoiovWW+sttkJaQNs066CYI2IoDV9h1jBkuLktM7SdGkIO0VYjcbeG1R4PBKEYqsuApVixDEgFTLb7eOg9Qong+jPbcAByx9HLyOWRAiMrH/mA0rWHxiCwTd7IzuqHKTldcw1ygmIUSfGgJuGMUBfRissRqSMrEezKXWlt7GW7xCQCgLMMrggHsnKwgHs6KDvpQF7imSzcCMwuJcJJXRWUkSs7822HjQnR+yVTNmBLsAAT9YHXU7nnRsa4WSyrXm2OUZlgRpBZeYiTp76s+GUvmzIUVdmYESO/XahuC4IW1HWKQXOaNNARAmBvSvpVxG9hyyLZ6ywVli7BgxPmJER7qBDt1AjKQw3BBke41xkHfVf6HcYtXLRspa6s2zm0OjBySW8IaBHivqeZqXle9Kl0U4Jeu2EJu5UIBAEDTlsCfeKsF/odb6slmzuolS2Y6jXm0+yKzoE84W2NNFUD/Sv3zRXHOL5XW2lzLpLZQJPrOw5aayd9KnH2w+r77+1X8Hh7V4vdxGS71SNcICOAQinfrGJIzREGCInerbguCW3tHMCDdRFuAHQhJyjXunfyrz63YuFwhLIL1wK0mS1vu0JIUiezoBmNXBekBFizkglknVSTGZlGg/h9xoQp3BsIBcvW7SXg3XOqXFIEIhIKlspYkmNhy863d4bcu4lCuHuW8mXrCxzT2xLFzBnXaORjSnvFcYzZg2/aK5SV0CqCezB3b/zQNq+vVFrYC5nUkbtlSXBbmCQp33o0e0uGCtfDZHYoxy5j2WkG4RB00CgAxpmPKtY7AWg936NWacsDKI7RCy91iRPcoIgctqPw95QbWa2n0oBGmwCbxz9E6xtFZxHAJFxrbN1tyJeBtMAKsQNTz7txvTTtzwzq8PZzZLYnWV3IzMA0NzWWkxOh2EVxxHDradGVVN5gVjsgm5lXUiQTma3Gv2vOolw8C3aJBKkKJiZdoCzrMgXN9JI3rVhWvW+tvXuruFsyKDZVRqSI6yXJ21O9MGmG6tmzLaGc2s3Z7MjQqAToNAIkd9I1s22xKXsjZnYKAzK0EnNJyQIIBiZ7+6pujVu65vtdOYBHt22AAzSDnlQIkFAJ0nXehOGYRkNs3ANC13QEZQqjswTA328fGmDLA4q1lRSp+ks2wVidLZ1O246yT/Ax5GocNjbnUXAin6F2Tkp+1IDIZGrA92UctocZhblrHW7gZWtsWZF55XFw66Rsyg693nTgYwXEXPrqSVGgkT6jEUQUpsWhdth40S4Cs9o5u1uZ5Nz8uUV1dxDLhCxEnCv2YOuUHKyyACAUNsbzq3dr1g3y27wJhCHUnkCzo8nTcB2/wBJ9Vf4fxQWLOIw122WF3WQYCkrE7HtaCB3ikZ50ix5w9zIELriVVluJ6SgyHKqAcxklon61J0vlTdHWvkiAjAkl2E5jl2JiIO8+UBoGZklrhyFdGaQsRog5CAtGLYLm8gYNKnWACCCIEAeG+1AFPgJQWg4m5cyggn01UPDKfqHKoLTpIMHUVZejvBAiKt1VdldmAI2ZjMeMUj4Hh+txGzKLYMHkc0DvkmJ9tX1MKO8Dw2/r31WMK0l6X8du4RFNtlBYt6YzGABsJ3kzr3V5xxDjt51ulri3BcAXtZSykTqqgkqNT4a+FW/jvHMNiLiWEAu3AzBXbS2DB0zbkkqNdvGq5awqdcy3bVplLfVnQZdcrKRz5980sufCpdeTDoFhnuW1uLA6u86tI9K26JmE94YIwHnV0yDuqvdFLKWnvW7WYISrgNJAMEEBuemXTcRVjnwonA3t530U4ndEWUbQspOWA0ZFkSf4W7uVEYvirpiTkTtMJYEKx0JjZjpJ91Q9CsICymNSmp8NB7Y00rjiWBUMxI6sPeKqwJiEmS2XUknSTO1Z4+2L6v9l/aMwZuPftZrZQE9YWObcZtp2BYUezlb9kKhZEVkOQNGRrt6B2dIjKZ5QKRcUwVu4lsG9aY20gLblnYasdufnRfRp710mWhUcABQANfSA02gD399NHGliWygS4kZQQFCqROXUmJ7yWHqmgOINGVU1Yi5k1WRFpo3025nvqK/iGYB4MdWWEcpZ4InnFA4Nma7q3UAIxFyAWnaBI1J8JMU0w0woe7dW4WMLZRVj7bAHlpIE6jk9F4fEFrXaUrBVezM6EzuN+zQdro6zWGYl3uHLkLXoVftTDEbabcq54PgmVWt5yXYyGV86wFunsiYBlCJjnTgou+gI62YCXFYwxibaXrjaeRA9lVk8XSzathsMpPokup7SrB7J0GbNr4bd0XTgC22wqBlZyzMSJgM0kEE7lYMGI2PKu+k3CVvhEKrCRrsB4BRy3Pl56Fg4L+jePm2j5WHXG65YgZNEuCAJ00VTtrqam6UFeuQScrOBsIK3hAKk6yA24HKo0AttYQQssUAMlVzqVEnedwPMCs6TWetTBYptCjhLgEhQUeNm10hh37UAvxGBN2yoa5lezaMmPss1okgCI+iUiNp2rjh6MmHUNl20DHMNidSdI+8xTPjl61et3ksFXdkbtIDz1yk6CM1seth31VXxLARBgEk66TsPYPZ4UeFa2a4bitrqbtm+STeYwVIgKQFJBOsgA8ufjQo4YBnMxtGZspO66n/AJpMRXNjhue4hZdNdPHl6Nd2baZwVgagnszOugk77H299ItFmAxQd3KDVmMkDXKo8dpy+cmnXA8GHu3bYGU5ToJBysAJAmIkHzobCcGh7lu3OY5mVfAqI0P1ZMT3A1ceA8INlFzx1pAzvoJjYachJFOGZdHuF9VaVQSQoABb0ieZJqndOemmrYbDcyVdxOZjMZUynblPOdPG59W6WXKl3fKzKuaSxgkAM23ICvPOjdhUv5ntW+sIhLV/rEcZfrowQqSZjv7JiNadEis8SwN3Cuq3BluZVuCDqJ1H/MCI8xT2++Vk11IYn2KB8Ki+UC+zYgB0VGFtRAJOhlgGzAEHXbXlrQzEsuYmTCqPXr8AoqPB5QVwHFOuKtlT+sYK489PaN5r0uPGvMuB2GOIshRJFwE/wgyx9gr02fCqlPSncCtfQ2Wt5QciHtCQeyJBHnXXSrBOyWcnafOZCKRuNNFB/M7UR0XH6Na/gXbyE00t3Xa8tpDGhLSeQjn38qjH2w+t/Zl+1TsTdC3FV2l0gFEQkiJLS0gSSTrrRrscMmXqrqqzNczMVDkOpAnQ7bzzMUwXCo+Jac2bKJKjNO2wJ/PrqyHAJeIzda0AAZ4VQNxIA7vCqQqfz9b4XIjINFjkNZEEdwO1B8R4ddeEUBhPeTrsOW0D41ZcfwP5utxkaOzmgiACGUz3TEjTlTPhNwW4tk5ZQO2m7E6x4AQPXVJvFV3G2La2UL2x9GkXDlG4He2p5GI1kEGiuiN3rL6Pl7JuZY7gLTzz73I051L0g4Wb1yWQZB2gRBbYcydCe4admoOjtxLL4cMGBN1xoCQCxQDU8gDGakILx91MILKxmyEJ6QEsxOuus5mnauX4jn3AUCDIaSW7jI0HLxqPpqFe5JJGS4AYA1gFhJ8IPtHdSi5buWwSIn0o25j7XITpHdRaNCuK4gQgKfWTmJBDAgwCdOdN+nliMGwAYhroMrPZlZJMA6Eoe4duqfxRGUqzwdZHmv3Uz4V0ue7KXFJABGaABJgSxOyjXnzFLapOAfCMF1Ko6Cc1sz9WWD8zB5GlGLIYAlsi3DAzHTSAdNgJ1mn9rHo2a0CGVWI9ekjb0dBQ3GbaG1oiwpnw1kT8KVEvIu5h0ygB30AIYMxJOw1BiPwrlRbJthtJ7IJBk66RO/8AWpnxEW1zA9oLmP1Rr3Tt4ATpTThPDrdxLV2JyaJB0kdkntCRqO7lTNJwjgi27xurAZhlAAAgTqfFjzNWIITE+3/xXdq2AB3/AJ/Pqoi0Afj40z0hQZVZiNgTt3f+K8n6b2jaNp0zhnw+e6ZzQr5hAnYdorG221epcfxiWsPcZ2yKRlzRMZtNgZ51RukcXWxEahcFaURt2mVhA32GlFPWlN6XWwuLuquqrlRfEKiKPhWusIyLE6An2AD3D30z6f4MWcaSNc1tG17wuT/snzNV5GaRIOokTzEkeyQR6qjZ6WHo7d/SbTA7OB6mOX4GvTsoqs9DeD20sW7xANy4syfqiTAX2b05z+Xt/rR3aXMUfQjhWfC2W6xB9GmhGvoint3owScy3kB5nLNQ/Jt/crI/w0/2irrFYYZ3S+vhPUv6oz9EbguC4mJRW59gkHblMcqsGAwLqsXbltzzOUie7nTlUreWtO+su2FuNwNu6uUlfZSy1wMhiTctkHkVOmusGaYcUZhoJ1O8magGbczPgTRerYr0pQV/o5LSL0LEZcug8dOcQPVQjdEQR+tAIuC4kIYGqlgRzBKz51acKjZQWOvq+6pxb1qPWpenjFO4r0FF6890XiocyywSJC5QQORrdvoY4EG+O4/RnbuGulW+7ZlYmD3jSoUVl1dgQPMe2n6lLslU3H9AC5BF5RC5R9G34+NRWPk/yIVF5c5M5+pYkCPqgkwZ1mrsboZhGxHdNcixlJjSn3nMYp2H+T9VELcUd/0Tanxk1Df6CLldfnKrmBH6poE6fa1jT2VeMIIQHUlt5/Old4u2I7pI230/PhS9Sjsm1Nw3QYRrfzAwD9E2wjT0tNaeW+CKoAznT9xqaJa3A0qVcPrM6+dVM6O2Qu/s0fbb/Q1aOAM6NPOMpHluD91NOrrlLMTqdfDX4UXOjSg9M+CX8QpRbbFURmGxzPKgAa9xaq5wngGLAuq1i6My2lkj6tsxlA/h79gD317FctTUSg++PVUXq05jHmnyj9G72IFq5ZsuzqSrALqVOoPkDP8Aqqnt0RxhgDC3xlEar4kzp58697YRyMVpLk1N6yu1R8Dg7qW0U22EIBGUiIA91a6t/smrdiARv3H7qQz+YrO9eunp9LGx18mP9zs/5af7RVsxNxgVCgGe+ql8mY/Q7H+Wn+0Vbbvpp5n4GnKy6/8AZWE3e5Paf5a5uLdP2R5Mfwoqt1W79sS+5hXbcIfWf5a181f9z2n+WmNZU2H3UKBc7k9p/lrPpf3Paf5aKrKWi2G+k7l9p/loe9hbjGTl2iMx/lpjXN14UmCYEwNz4DxosEoNLFwACF08T5fZrvJc/d9p/lrng/E1xFsXUV1UkgZxBMaTAJ0/CobPG7bXjZGbOGdNtJRbbnWe66vvpzg9p0tXByX2n+WuilzT0dPE/wAtRcT4otk21KO7XWKqqAEyFLGZI0hSaPp6LYUpc7k9p/lreW5+77T/AC0TWVULYeLn7ntP4VqLn7vv/Ciq1QNhstz933/hWjbufu+/8KKrKmzZ7Btaufu/n1Vxh1lQx3OtH0Bhj2F8h8BWXUmqqUPjLqJ6WnIe6hfm3h7qn4vhhcykbrqp7jtzI5E1B87fvtf6j/LSk23xysnBR8m39ysf5a/7RVwuemnmfgaqHyaD9Cs/5a/7RVtuemnmfgauVPX99FVlZVL4902uWL95Uw4exhur+cXDcysvWnTImU5oBBOoq6wXSspN0t40cHhmvhA+VkGUnLOdlXeDtmmnFSG6yqn0U6SYrFuScKiYcPcTrBezNmRiv6vKNyO+u+kfSPE2sVaw2GwyX3uWmudu71cBSAdcpHOmNLTWUl6S8ZbCYK5iSgZraBimaBMgEZgD37xQnRXpHdxFy9Zv2BZvWQjEK/WKVuAlSGyjXTURSBrwHBNZsJbaMyzOWY1YnSdedKcH0cZMc+KlYZ7h9JpytbsKoykZQZtsSe4jfkF/xuQyq1oAniBwR7R0ESH23Mjs+O9O+jHGTirb3CgULeu2lgzItuUzbc8p0olNz0j4ZcvNhntrbbqbvWFbjMgIyOogorGQWBjwp1Va6LdKfnd/GWsgX5tcyAgznEuJiNNUPfRVjjhbiFzB5BCWFvZ51OZiuWI8JnxqiO6ykPH+kBw1/CWsoK32uBmJjIEQvIHPaKm6K8XfFYS3iGQJ1gLKoJPYk5DJA1KgH10wcVlVLoN0jxeNVb1zD2reHYNlZbpZyytlgoVEDRtZ5Dvofpb0wxGGxFy1Zw9u6trDfObha4UOQMVYKApBOg9tGy0utZSniPHFtYJsZlJVbPXZeZGXMB91LeifSO9fu3LGJtW7dxbVu+vVuWU27uaAZA7QK68qAtFB4T9WPIfCjKDwa9geQ+ArLqKgXF6qRpqD5cvxqr/2Pb+yvsq0XRrqOR+6lXWL41m7OlZIF+Tg/oVj/LT/AGirSw7aeZ+Bqq/Jww+ZWB/hp/tFWy56aeZ+BrT5Y9b3UVVE6UBMLjBjOy9i7kw+MtkKwXX6K4wO0Ex5R5i91UuM9CRffERfZLeJa215AimTayxlYmVkKJ3rSxhK18qY/wDTbv8AHa/+VKtopR0s4J88wr4cP1eYqQ2XNGVlbaRPoxvU/A8LiLdsjE31vvmJDrbFsBYEDKCfHXxpaCqfJUl/qrxLW+o6+9kUKesD9a2Ylpgr3ACs6SJfPGML83a2r/Nrkm4pYZM65gApBzdxpj0W6M4nCXGBxavhy9x+qFkKc1wlv1mcnQnu1rvpH0av3sTbxOGxS4e5bttblrIuyGIJ0LADYUfJuflPH/pWL/y/+5a46GcJxC3r+KxAto19LSqlti4C21IBLFRqZ2pr0i4M2KwVzDG4A1xApuZZE6ScoI7tpG9NcPbyqq9wA9gikW3kHTHCm1jb3dbvLxEa8pw1snTlIfer90AULw+y32w10/8AuM1yf+qu+kXRgYk3jnCm7hjhwcs5ZYtm3EwY0023phheGm3hVw6tBWyLQaOYXKGyz64mno9vOPkoxiHFnK6sb+Ga64BBIcYm80NGxy3Roas+DP8A69f/APsbf/yvU/Buh/ze7hbiXAOpsGzdAtheuYhe2SDoQV5zvvW+LdGsS+M+dYfGdRNtbTIbIuAhWLHVmABMxIHKjQ2rvyyWrrHBrZH0jG8q+Ga1BPqUmrl0RxCXMBhXtgBTYSAOXZAj1RHqrONcC6+/hb2fKMO7sVyznzoUiZERM7Gt9FuCnB4ZcP1nWBC2UxlhWYsFiTtMeqqJWvkbt3hgELuhskv1SBSHUi7cz5mmGk6iAI8aTfKIt443FCz1cf2Yeszk/q+sbNkjTPtE6VbOhnRe/gQLZxfW2FDZbXUqkMzZs2fMWOpbTx8Km4v0VF/EXrxu5RdwhwuXLMZmLZ5nXfaPXSP5FYe3Yfh6LcMWGw6qTcIHYKAdo7Awd6UdAL7WzdwN4hruFChLnO5h2/VEnwAKnyFN73R8XMB8yuNINgWWdRGyhcwBJjaYk0N0Z6OXMPduXr+I6+66JazC2LYFu3myiATLSxJM+qmSx0Lgh2F8h8BRVDYP0F8h8KjIRzetAnxg/dVf+ZD7I9lWZt/UfuoXKKm4tunlpU/k4H6FY/y1+FW95zW/M/A1Uvk5MYGx/lr8BVrDdpPM/A0vlfX91/aPrVZWGtnK5W4DsQfXWw4mJ1FJuBcDOHd2LhsyhfRiIe8/edPpYj93x07wnBil83s5IJuGI1+k6s6mdQvV6efhql2Y78mjXlG5HtFdA0i4h0cFy8bofLLI2WJEgMjnf61tsnhAOtPYpFlJxqtLcBmCDG8HatC6CYBE9092/wAaXcK4WbT3WLAi4zNsQRLFomTtNd4Hh3V3HaQQzMwEajNkkTP7nv8ACgWT7HLcEkSJG4nX2VvOJiRO8TrSpODkYo4jONZGXLyKou879gcucVq/wXNiFv5yIZWyxrKpdSJn0SLkxG48aIesfs2N0TEiTsJ19laa6oIBIBOwJ1PlS/E8IV8Ql5jORYC6+kDIaQeUnStY/hZuX7V4MB1YK5SCZlkbvH2NNDqQeVUWp9mhNRLiFOgZT5Eefw1qRhSPgnRwYd8wcsMuQLEABS3V8/qo2Tx3oEk1d06N5Zy5hm7pE+ysa8oMFgD3SJ10FLrnCicUL4YegqZYP1esMgzE9vu0g99ZjeE579u8GylIG3pLJJUmdicpHcU8aBqfZhcxCqQGZQTsCQCfIVJQGN4cLly05j6NiSCJzSrKBPKMxNH0JrDQuC9AeVFUNgfQXyHwqcjib8KCmjG+40BBotaYKl8n9z9Ew4kj6NfgKuAX6RNeZ+BqldBV/QsOdZCL8BVwDQ1seJ+BrG2bb9efyv8A01rK5Brqa3lcjKW3cc4xK2cq5WRnmTMKbYPvf/p8aZVqKYhRxHjJt31tBJB6vXmescp2f4YzHwNNj4VuK3FTo7ZVe4Nx65euBGthOzJ33UslwA/uuFE8w1H/ANq/pXURoUJDT9dcpZfPK6t7aYxWZRRo7ZbxCa/xllxa4fKMrBe1OssLxj/8Xv8ADVnjb5S27gSVUtHkCamyitkUytnHBZieIuMMt1FVnKqwSYBLR2Qe8zA8YonhuL620lwbOJGhGh20Oo05UTlrdMrZrwCs4/NfuWcsZERp78+cbeGT31Bw7jHW3rtrIVNqDJ2ILOv/AOsnyI5yKaRXCWVBJCgE7kDfz76BufQXAY/rDdGUr1dw29TvAVp8u17q54PxNb6uy7LcZP8ASYB9Yg+ujorSIBMACTJjv76Bw6rKysoJlCYP0B5UXQGDuGAKjNUFTr7aEzDvomddjzoLWnV4Kx8m1v8ARLH+WsewVa8Soz2x5/A1Wfk7RvmWHIAjqk19Q5Vant9pOepn2VHa062X86KUV1WgK3Wkc1L1xDfOShY5cgIXLodTJzRy2jxqPDYq4cTcQ/qwDlMeFk7x3s3Pn4U0rKNGV8NxNxr19XnIpGSQBp2gYMa7DvrGxFz5vcaYcG4AY2h2C6QeQGsHv1ppWUtDZXfu3Dh0ZWZXPVycozdoqGlSCBoT5VnGcRcQ2erJ1uANAmRI0OmggkzptTSso1wNl2Me719lUPYhjc2jTIBrG+pgAj3VHexN0YpEH6oqJMc4veH7q8+Q76a1lPQ2AsXmOIuKScoVSo5azJ9Hy+t6qi4VfuNdvh5yhhkkRpLjTQdw7/fTSspgu4zfdeqyFlBuAMVXMYysQIg6FgBOm+9S375F62uuVledNMwyZdY00zUZWUAu+dP866uD1fVTMaZ83f5cq4wV66cTeVp6sRk002WYMd7d59UU0rKAWcIv3Ge8LkwtwhNI7EtB28CPIA86Z1lZQGUvtGFU+qmFLrY0T21nn8HiJnb1/Cl+ajlO3r+FLcxqt7XhCr5OD+g4cf4af7Vq04jD5ohojWql8nV1RgsP2hPVJ9YfZWrbbvqfrL7arGbHW99/WdQ/7Q/6R+FZ1D/tD7B+Fd5z3QO/epVPfWkxjLYVrNz7fuFcm2/7T3Cirig6EGoGHIA+3+tFwglcCzc/acu4b12LD/tD7BW13mDP58aIDVPbKd2ENp/2h9gqNQ5MG4ZnuH4UaH1pbxC83oKpJbYjYeM1llNcqx54GdQ/7Q+wfhWuof8AaH2CoD1mwYgd8Sfb3e+sGNdfSSR3r7NRT3C7a3dVhEXDPkK3btudesPsFQWznOzARsdNZ1kDfajG8AD4z/SrmOzvDBh3/aH2Cs+bv+0PsFcdYWJmQuwg7nz3iuXU6ZCfEEmPfTs/0nSXqH/aH2Cs6hv2h9gqI4lxoUHfoZ+Ars4k/ZPuqO09Oupb7Z9grOpb9ofYKjGJkcweWhqAi59YwDpHcfVv5UpiNCzYb7Z9gqG3bymN4G9awqkaMWPMd8eYrGbI065ToZ5HkSfdSuJxO/L1/ClOemrrqPXt5UmyinZV4V5RwBZs2oH1F/2inDFlgqjNp9WPvIqHopaBw9nb0F7+7yqx9WoAJ2kD2mB76jem2fupNgukOLt5Ys5wABleGkc+Y18Z/o7w/Sy8xAOFVZ5lBA9jn8mh5Q3+r0nK07zpkOhHg1Zji6Araslu5pWOWsEyefdT76z7YY/8SXQYFqzt9g/zVodJ7upazZUDXVfwc1WMdxG6txm6hyhGULpIGkwROsg6fhWW3S8VU28YjPCliBlEkb8gNO7lR35FrH6P8R0ydUDG3akgGBbJ0OvI91B3unz5gFtWI17TI8AzpoJJBGvr8KyzwB0kJibw7xIJHlIina2BAG5j4c6Xq6V6cpSnSrGOM1q3hGU84ucvDei8L0hxOWblrDhtdFViI5bkGp7ltVBOsBSZ3299B8VuJb1ABYkiOfomJA1iYHrqfUtP08YJbpBeOgS0O45J/wC78zQ+I6V3E/8Ap2zsNLZOpk8jvAmKS4riLu5VUQAHsk3sgO6yjwM3PTbahBw5yI+am6QIzLiANNQJGZhMae3aqlvyVk+IPfpxiwYNm2NN/m1z0uY9PURzphwzpNi3hmXD5DOnUuj6afWb7q6wXCEtRdZrgISWV7hKLprodNO+t8NxtrEAtb7QByzBAJ8DsR5TvTvUvwU6c+RTdIr8iFtRzHVn45vuoXiHS6+gBFu159WCNO+bi0XdQKCxBgbwCfcN6o/SXEgsQFPWHsqjWBmIOgOZjIM6Dy2p45W08scYb2enmLcnJbtECJixm18Qt2Y3gjup5Y6T3yqkpakgE/RkRz2LEjyrzjAcO2FxLgbbLewLOoJOwuW2BiTz28K9FNhVgBdBpA5UZ5aLDGUPiOl+JWctq0f/AG7nu7OvtrXC+meIuKZt21I3GRx/uVfZrUPFcIzRlVzsNLpt89o220nxpBZ621f/AFd1g2oRMRbbMVnk7bR3RtSmVsFxkqyY3pdjF26mY0PVj4NfFQYTp3fcEP1GbyWDJMQousfbRVzDZlBywxAPaGfKdNIzR4aGqhxK+syL9pCCp/usGQZgEt7fM0TLYuMixYzptjVnKlox/hnXyJuCk/8Ax5jP2S/6B/8A1oHDcfslWFy/bzZtOyUBGmwJPjz/ABMvV+FV3WfBahj0SMYe1/CPgKaX+FdZvduDl6Q5dwilHRdScPa1A7A7u6rHaRlE5s3mMo9oFZtM/dSS90ZJM9e4MzJAMzzma6PBsWui4xo/hH3tpTxjcPo5PaT7YSp7WaBmEHnBke+l3VMkRWUYIisczQAzEROhkwNqLt2Ry5ev3mgsffKvaAEhnynXYZXM+6pL2NRBq+vIc/YKhaewkM8byPgPCuL+MVLiq2kqddIEZdCZ5yORqtYfpGxLMtpQzBT2rgG6nKO1E6/f5UJjMPiLqk3cM2Yljmti2x127RaTE6eQFV2/abl9GfGuMsSeqIYDMNGMkAST6OXlpqd6WYrC3L0EnDkhsxi6A+sEh5HfWrl+3seGMSN8q5SNiJgb+ynWC6O4W9aV2w5XMD2WLZl1IjfwquMS13F+F4fddlFzB2MrEBmRspyncjK/dVl4dwq1h8wtWwmaM0EmYmNz40TbtBVVV0VQFA8BoNTryoG3gbpvG49zszCKs+iNsxnXxFRbtcmh7pI1Eg6EET7jUZgDaAO4fAATRAGlIOkXGrVkG25uK3ZIKK87zowUjltROTt0449cdlKrZuMe4XhbDKZkyH7hsR31QMRhLuJuFhh7ty3MEI4BGzLA1AADbbbRFFcS4jad89u7iOsMkZ2BjsuDoBETl23k1BgbVoEfpzWHGgLoGXlswIgHTQxtzjTfGdsc+V3Vh4DhMt22q/2jbAOq3SpswATBImBpp4xVrts+uYKo5QSfb2RSjo011izNi7eJtgZQURBlbQ6lSTMd/eKbX2jUCT+e81lleWmPgk6R2A7f3ZrxgHMGUBYJme0GmO4c96q3EcEARlwV4doRluPIQnWMr6MZ7omrVxd3IBS9bs6EHOhY+rtAe40re3imVgMVaYwqpC5VE6FgADm0PfvHLSrxvCcjDo/xBGBRLN9Jm4TdVso2EKzE6TEL50fjrhUcz5VVcNcx9hRbJw7hQYL5wY31JUbSAByAqyLdUqASpcL2su08yBO01OWJylpckawJ7zI+FLe13imONEAkLMaxA5fxRSbrD+zt/n/mpyA+6J/qLZ/dHPwFWnDP41TejB+gt92UfCrIl4ZefsJ+ApVpn7qKx2NS2oZmA1gel69p5A+ylt3pHaBAVXYkgTECTz7415CpmxKkwfeGHmPRio7tm20jqrevkPUYE+ylxPKFYvYm5duBy7BTcmAxVcrFBozMCBoRsCNRzii7eCwV3d7lokEwbgaRO4nMPvFHYjgtkiQFtnwLDyGpOund6qC/sW24ypfcaaxcBHqA1jvp7g1Rtro8gE2sQ2moH0Z2n0smU8zXf/D+KEZMWbegEBTHrJdqQP0PUEEXtBr6M/A16Da4hbYEgg+4/jSuWvFEkvlzwjDulpVvv1lyTLAb6mOQ5RRrNQaX1OxXwk/+ZqRHgbD2/gKzrSajt57iaj64Cd/f+EVnWCfyPupdxnFXVVepRWObUMxXbaCDrJ5GiC3Q3H4h1SbSZ2B2zBdN9yD4D11QuO9IsSHYXFCKLqpCNBDqbbkTBJlSAYHPbcHrH8RxxbMV7HNUBPIA9tASDoaS8QxTXGZiRqzuAZEMyIkye7Ip1rfDHXljllvwmw+JuYdy72yGZcpBUFSAIGjATrqYI9WtHnpTgbkddh1DR+yRh79h667wnTJ1J6wM9vQrEBgBsCRJYnxPtpmnTPBvOdWUxqGTMeXPWfjVXfzEz9OOjYsmx1lhctu4SYy5Tp2NteamirqfvHy/HausJC2kyQQRmWYX0tdlUd/dUV3EDUaBgJ5e6QJrG3lsRcUsWxANlmkGIzGCPCfdSjEX7HWCbI8ewBv5mneIxskFQdDEAa89dJ/JoIZsxnPB5h+WniDzPsq4zqK8cAUJIRT3HPMerSd/DaucHxTDgKlvKCW0AUydfE/E09xdpbiFRCgNI7ZTQBuaEk6x7qQ5RZLAFjPMkv7M5nXnTngUTfuZdhbT/lgn2aCkXzz86fhTZ7vZnQmYgIT7w3xNVmW/Z/8AQf5qrGC1YOjr/QoI2UVYbN0xuP8AT/WlPRdV+b28yggqJ1E8vz66fWWQZpAhtojTfvnwPqrGt85/KhnvsBoA3u++ttiIiQQfV8aN+c25kqg127IGwG87bmuWWTMqRACjOBHjodTp7TU7T2xF1mxDR36jX3VhWR3jnJO/hECpltryVZ1ibgHPT63Ie0mh2UF+0oCjuuDtRz9M70bGkXVgbORB9Edof9QJoi1iyAJy+okeWkffXFxLbaBTzghxGp39LkNB91RPw9QZyHXUEXGYgA7AZuca+ZijZaFrjNfz7dta4+f/ALx8h/T4UNhrU5iEMyd9RJOgGZhJA5es8q4xnZ7ZsuLYYLoQSTqdRO+wo2NCcTi2jssRykKWj1AH31GuJ5s8+BXLr61rjrBc7S22FsNBggMZmFUF9/V31LiiqhpshZ01Zd9CAO/eTvvHjRs9BnxJ+re9mWdfJZqI8UVdHuHw0ZT5EBNfvqfC5bkxhwVzRIIAA1hYIEk8/PTlXNnCgR9AxzEkZcuUiCAAG0ygmZ7474qpU2F/znDOC1xLB8WW2GO+uwM+qh3wmCdoW2rA6QHy+4NW8VZIObLkV5I09o2kZTpXZ4USiHInaBggjXLJYztp31W06PMLxVQAoVoAAA10AECDXGL4gojR457++DVfFg5Q40QgsHDGIBgxA1g6acyO8USvDLpcqhUFQuYZ3nWdDqO0Y2Os6cwKNHtzfu2Xg5mDHvT4kj76DewAOy5PIdnn3yBtUttGuXAgZcxOX0tPwPv8K1d4RcAYwzawsKjFtCeyGg7CdSNiN9KpOm8NJhSGnvGZQPWboPu51O/BwxJ3juuXCT55ngUp4Xh3vMbaKd4ZiFGoBMAp6U+zUa6iWmBvNIW02aVBYnyJ7JgkiNTpIBExRdiSIxhOr1ll12lSJ5enPxqvy32n9ifhVzuXrgWXt9mQuYGRrrroPDlz75FUP5yn2D/o/pTw3RcYl4Z+pTyoqzWVlOnWj9/4VLb2rKylRBXDv1tv+NPiK9abesrKzyU5+r6jUg29X31lZUUOl29f4V22358a3WUjjtNh51q5y9dZWUE3b2Hn+FbXcfnurKyn8k7ubes1xy9VZWUQnS/dXdvf11qsqqGhUv4VlZUnXK/n3Vo7e2tVlWQDpF/c8T/k3P8AY1fJlZWV0/8Al+UZ+X//2Q=="/>
          <p:cNvSpPr>
            <a:spLocks noChangeAspect="1" noChangeArrowheads="1"/>
          </p:cNvSpPr>
          <p:nvPr/>
        </p:nvSpPr>
        <p:spPr bwMode="auto">
          <a:xfrm>
            <a:off x="155575" y="-1790700"/>
            <a:ext cx="25336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 name="AutoShape 11" descr="data:image/jpeg;base64,/9j/4AAQSkZJRgABAQAAAQABAAD/2wCEAAkGBxQTEhUUExQWFhUXGB4YFxgYGRsbGhwaHB4YGxweHBoYHCggHxwlIBgbITEhJyorLi4uGB8zODMsNygtLisBCgoKDg0OGxAQGywkHyQsLCwsLCwsLCwsLCwsLCwsLCwsLCwsLCwsLCwsLCwsLCwsLCwsLCwsLCwsLCwsLCwsLP/AABEIAREAuQMBIgACEQEDEQH/xAAcAAACAgMBAQAAAAAAAAAAAAAEBQMGAAECBwj/xABLEAACAQIEAgYFCAcGBQMFAAABAhEAAwQSITEFQQYTIlFhcTKBkaGxBxQjQlLB0fAkM1NictLhFTRjc5KyFoKiwvElg7NDdKPD0//EABgBAAMBAQAAAAAAAAAAAAAAAAABAgME/8QAJhEBAQACAQMFAAIDAQAAAAAAAAECESEDEjETMkFRcSIzI2GBBP/aAAwDAQACEQMRAD8AYdCLX6LaP7i6Dy76uFm00dw9VVPoEn6NaOo7Cj2D+tXO0gC6yW8T5+NV0/Cevvvql/KGI+bH/E/D8KXdKcWLIttkQl84OYTsV/p7BTL5SzFvDn/F1naI/pS3prguv6pbZlrZctIjcIdCdG2O1LLynFJ0eui5hnutyMsBp2YaV10j+lBY7FJmDmwApK5SIm2BqezAVifGouiGMixeAytbQA3O8hiwAHjIpveFsqwAWYJBiTBUsD6iKR7VxbP6HMbPPdoGXT4U+4OM2Hu5UhwCQBIJ9Azpr7KCwLo2ECE6s2+m85jznZRtO9F8C411bBo7LAoAzKIAg5jpIJiI8KchWjehd6bYZjqXbUnUnTv8qfcc/u1zXYBvAQw91UWxxV7SpathQTcdmnwJGkx906bVYOL8SN3DYkKVhVAEDkCpbnqZkcquJQ9FMSGxdsaAwT/0kffV8N9biBlPZOoMEfGvKeA3nOe8J6xUbK0ySSjjcag6SJ7qcdEOL3Hs3rTO5uMC1otJE5DInYawY8TVY0muP45HvSNVACuSCIgkEnSSNeW8UXiMe4AeVJUh1ZSSvoECJ5RVV4el5mVWfs3FCNnO+YAqB+8JEc9Ks+A6lLhFxWOa4NOzA1KhQC06QNI50i0jsY43luG6JeFymYET3Rr/AEo21mKskBdCxJ07tAfHTnSvqDbDqYYhyqqAZMPCQe7v5DyrWIxWYXsz9VcSA0qSqohlDsVE9mWnv2jRlodeu5ACx3lSJGhkRPhMURexWZiyxOhOkAESNO/Tx3IpbcxZyXFyC4ZBAlRDEkHn6IzAzvMaVq7dMEXFTqyFKgntM4aSo1gko2lA0aYS5kMd5jSJJ74MQN/zFc3CCTm0bNBGm8aie/tA+uk17HvcH0Shy66CQdYGacp3gtoPsnbSj7bGLZzEZ0EchAzEHvkgj2igxYjMBtPZknnsPLXT11zcv5WynSAe+dBA2Pq9VcYu9GaQVWc8nlBB7OveJ8dDWxg2bK0KIEEbaSx29dTpUqfB3JPso/Mn2qCw9gqB7ImY9dE5T40lwk6Et+iWp+yPhVqt4wRvVO6IgfNLUkDsj8600xPEbNpC1x4E7kwPbzPhRh7T69/yX9B/KG4exa0mLo3/AIXqm8Rx983S2dguZrlvlAMpy8Fj/wA096V8Xw9/D5bTqWVg4APaMAjQRPOZ8KD45h2a0GtbWlUMvct2WU+3QnxFKpgThPEnazetW7U5rZNxlkxGubzkgd2k8zWYdRbuWTe0R7ZyuQTlUkrMeEE6faqLodjWtPdysFDWXUMeTASDlgkgRrA0nWpekt1W+bAPbuoiFewQyggjQwJ7tKWhfI7ieD6hlWzczLlN1W5FQoJ8NkOtD4C6zWwZWJI15AiMp9faHlVi4tdsm2LLL1dyHRWYBUKlLohWkrHaGhg+FKeI4aLr/N+r6gXhkIIZYyANzgqZO5iQRrT0lq9h1bB2ruU5oJmNwxyDWecqfAU64RwW464mwWQMykZhqIJlSO8SG7t6X4vDKLKJbY6EAMpGZVJj0kiDCjkeW9NOjWMSzfKCWOU295J6vJoSQNSzv5z6qqEguYFcIyJcYKlsAuQbhDhonMBoe1mAUDu9S7Crb64qkC0yDQqRpMAkMubfLoIMxRL41r5a9ccrJKKYAUWydVOczOvIeQOkjG+r9blOfKIAy2l2IjW2JgkbHu1GtMDXwqyC0nrWyyJ0YSJUhhkjKDOprd5XLwoyMVDaknM0KsFVltMu+3hzoPFJaym4SSSJb6R8o6yQCAqsFOnIDffSsx+EXq7QU3s0K2YEnQekM7tqdSd9JEUAzuMwurKWouqstmckAgEgSMpGp3gkTQd221u2Tlgq30iqsAgqIIUEaT7h4UBdx9l7AlJ0KEkOOZ1BKGZ00nfSaOOGttcsoiovWW+sttkJaQNs066CYI2IoDV9h1jBkuLktM7SdGkIO0VYjcbeG1R4PBKEYqsuApVixDEgFTLb7eOg9Qong+jPbcAByx9HLyOWRAiMrH/mA0rWHxiCwTd7IzuqHKTldcw1ygmIUSfGgJuGMUBfRissRqSMrEezKXWlt7GW7xCQCgLMMrggHsnKwgHs6KDvpQF7imSzcCMwuJcJJXRWUkSs7822HjQnR+yVTNmBLsAAT9YHXU7nnRsa4WSyrXm2OUZlgRpBZeYiTp76s+GUvmzIUVdmYESO/XahuC4IW1HWKQXOaNNARAmBvSvpVxG9hyyLZ6ywVli7BgxPmJER7qBDt1AjKQw3BBke41xkHfVf6HcYtXLRspa6s2zm0OjBySW8IaBHivqeZqXle9Kl0U4Jeu2EJu5UIBAEDTlsCfeKsF/odb6slmzuolS2Y6jXm0+yKzoE84W2NNFUD/Sv3zRXHOL5XW2lzLpLZQJPrOw5aayd9KnH2w+r77+1X8Hh7V4vdxGS71SNcICOAQinfrGJIzREGCInerbguCW3tHMCDdRFuAHQhJyjXunfyrz63YuFwhLIL1wK0mS1vu0JIUiezoBmNXBekBFizkglknVSTGZlGg/h9xoQp3BsIBcvW7SXg3XOqXFIEIhIKlspYkmNhy863d4bcu4lCuHuW8mXrCxzT2xLFzBnXaORjSnvFcYzZg2/aK5SV0CqCezB3b/zQNq+vVFrYC5nUkbtlSXBbmCQp33o0e0uGCtfDZHYoxy5j2WkG4RB00CgAxpmPKtY7AWg936NWacsDKI7RCy91iRPcoIgctqPw95QbWa2n0oBGmwCbxz9E6xtFZxHAJFxrbN1tyJeBtMAKsQNTz7txvTTtzwzq8PZzZLYnWV3IzMA0NzWWkxOh2EVxxHDradGVVN5gVjsgm5lXUiQTma3Gv2vOolw8C3aJBKkKJiZdoCzrMgXN9JI3rVhWvW+tvXuruFsyKDZVRqSI6yXJ21O9MGmG6tmzLaGc2s3Z7MjQqAToNAIkd9I1s22xKXsjZnYKAzK0EnNJyQIIBiZ7+6pujVu65vtdOYBHt22AAzSDnlQIkFAJ0nXehOGYRkNs3ANC13QEZQqjswTA328fGmDLA4q1lRSp+ks2wVidLZ1O246yT/Ax5GocNjbnUXAin6F2Tkp+1IDIZGrA92UctocZhblrHW7gZWtsWZF55XFw66Rsyg693nTgYwXEXPrqSVGgkT6jEUQUpsWhdth40S4Cs9o5u1uZ5Nz8uUV1dxDLhCxEnCv2YOuUHKyyACAUNsbzq3dr1g3y27wJhCHUnkCzo8nTcB2/wBJ9Vf4fxQWLOIw122WF3WQYCkrE7HtaCB3ikZ50ix5w9zIELriVVluJ6SgyHKqAcxklon61J0vlTdHWvkiAjAkl2E5jl2JiIO8+UBoGZklrhyFdGaQsRog5CAtGLYLm8gYNKnWACCCIEAeG+1AFPgJQWg4m5cyggn01UPDKfqHKoLTpIMHUVZejvBAiKt1VdldmAI2ZjMeMUj4Hh+txGzKLYMHkc0DvkmJ9tX1MKO8Dw2/r31WMK0l6X8du4RFNtlBYt6YzGABsJ3kzr3V5xxDjt51ulri3BcAXtZSykTqqgkqNT4a+FW/jvHMNiLiWEAu3AzBXbS2DB0zbkkqNdvGq5awqdcy3bVplLfVnQZdcrKRz5980sufCpdeTDoFhnuW1uLA6u86tI9K26JmE94YIwHnV0yDuqvdFLKWnvW7WYISrgNJAMEEBuemXTcRVjnwonA3t530U4ndEWUbQspOWA0ZFkSf4W7uVEYvirpiTkTtMJYEKx0JjZjpJ91Q9CsICymNSmp8NB7Y00rjiWBUMxI6sPeKqwJiEmS2XUknSTO1Z4+2L6v9l/aMwZuPftZrZQE9YWObcZtp2BYUezlb9kKhZEVkOQNGRrt6B2dIjKZ5QKRcUwVu4lsG9aY20gLblnYasdufnRfRp710mWhUcABQANfSA02gD399NHGliWygS4kZQQFCqROXUmJ7yWHqmgOINGVU1Yi5k1WRFpo3025nvqK/iGYB4MdWWEcpZ4InnFA4Nma7q3UAIxFyAWnaBI1J8JMU0w0woe7dW4WMLZRVj7bAHlpIE6jk9F4fEFrXaUrBVezM6EzuN+zQdro6zWGYl3uHLkLXoVftTDEbabcq54PgmVWt5yXYyGV86wFunsiYBlCJjnTgou+gI62YCXFYwxibaXrjaeRA9lVk8XSzathsMpPokup7SrB7J0GbNr4bd0XTgC22wqBlZyzMSJgM0kEE7lYMGI2PKu+k3CVvhEKrCRrsB4BRy3Pl56Fg4L+jePm2j5WHXG65YgZNEuCAJ00VTtrqam6UFeuQScrOBsIK3hAKk6yA24HKo0AttYQQssUAMlVzqVEnedwPMCs6TWetTBYptCjhLgEhQUeNm10hh37UAvxGBN2yoa5lezaMmPss1okgCI+iUiNp2rjh6MmHUNl20DHMNidSdI+8xTPjl61et3ksFXdkbtIDz1yk6CM1seth31VXxLARBgEk66TsPYPZ4UeFa2a4bitrqbtm+STeYwVIgKQFJBOsgA8ufjQo4YBnMxtGZspO66n/AJpMRXNjhue4hZdNdPHl6Nd2baZwVgagnszOugk77H299ItFmAxQd3KDVmMkDXKo8dpy+cmnXA8GHu3bYGU5ToJBysAJAmIkHzobCcGh7lu3OY5mVfAqI0P1ZMT3A1ceA8INlFzx1pAzvoJjYachJFOGZdHuF9VaVQSQoABb0ieZJqndOemmrYbDcyVdxOZjMZUynblPOdPG59W6WXKl3fKzKuaSxgkAM23ICvPOjdhUv5ntW+sIhLV/rEcZfrowQqSZjv7JiNadEis8SwN3Cuq3BluZVuCDqJ1H/MCI8xT2++Vk11IYn2KB8Ki+UC+zYgB0VGFtRAJOhlgGzAEHXbXlrQzEsuYmTCqPXr8AoqPB5QVwHFOuKtlT+sYK489PaN5r0uPGvMuB2GOIshRJFwE/wgyx9gr02fCqlPSncCtfQ2Wt5QciHtCQeyJBHnXXSrBOyWcnafOZCKRuNNFB/M7UR0XH6Na/gXbyE00t3Xa8tpDGhLSeQjn38qjH2w+t/Zl+1TsTdC3FV2l0gFEQkiJLS0gSSTrrRrscMmXqrqqzNczMVDkOpAnQ7bzzMUwXCo+Jac2bKJKjNO2wJ/PrqyHAJeIzda0AAZ4VQNxIA7vCqQqfz9b4XIjINFjkNZEEdwO1B8R4ddeEUBhPeTrsOW0D41ZcfwP5utxkaOzmgiACGUz3TEjTlTPhNwW4tk5ZQO2m7E6x4AQPXVJvFV3G2La2UL2x9GkXDlG4He2p5GI1kEGiuiN3rL6Pl7JuZY7gLTzz73I051L0g4Wb1yWQZB2gRBbYcydCe4admoOjtxLL4cMGBN1xoCQCxQDU8gDGakILx91MILKxmyEJ6QEsxOuus5mnauX4jn3AUCDIaSW7jI0HLxqPpqFe5JJGS4AYA1gFhJ8IPtHdSi5buWwSIn0o25j7XITpHdRaNCuK4gQgKfWTmJBDAgwCdOdN+nliMGwAYhroMrPZlZJMA6Eoe4duqfxRGUqzwdZHmv3Uz4V0ue7KXFJABGaABJgSxOyjXnzFLapOAfCMF1Ko6Cc1sz9WWD8zB5GlGLIYAlsi3DAzHTSAdNgJ1mn9rHo2a0CGVWI9ekjb0dBQ3GbaG1oiwpnw1kT8KVEvIu5h0ygB30AIYMxJOw1BiPwrlRbJthtJ7IJBk66RO/8AWpnxEW1zA9oLmP1Rr3Tt4ATpTThPDrdxLV2JyaJB0kdkntCRqO7lTNJwjgi27xurAZhlAAAgTqfFjzNWIITE+3/xXdq2AB3/AJ/Pqoi0Afj40z0hQZVZiNgTt3f+K8n6b2jaNp0zhnw+e6ZzQr5hAnYdorG221epcfxiWsPcZ2yKRlzRMZtNgZ51RukcXWxEahcFaURt2mVhA32GlFPWlN6XWwuLuquqrlRfEKiKPhWusIyLE6An2AD3D30z6f4MWcaSNc1tG17wuT/snzNV5GaRIOokTzEkeyQR6qjZ6WHo7d/SbTA7OB6mOX4GvTsoqs9DeD20sW7xANy4syfqiTAX2b05z+Xt/rR3aXMUfQjhWfC2W6xB9GmhGvoint3owScy3kB5nLNQ/Jt/crI/w0/2irrFYYZ3S+vhPUv6oz9EbguC4mJRW59gkHblMcqsGAwLqsXbltzzOUie7nTlUreWtO+su2FuNwNu6uUlfZSy1wMhiTctkHkVOmusGaYcUZhoJ1O8magGbczPgTRerYr0pQV/o5LSL0LEZcug8dOcQPVQjdEQR+tAIuC4kIYGqlgRzBKz51acKjZQWOvq+6pxb1qPWpenjFO4r0FF6890XiocyywSJC5QQORrdvoY4EG+O4/RnbuGulW+7ZlYmD3jSoUVl1dgQPMe2n6lLslU3H9AC5BF5RC5R9G34+NRWPk/yIVF5c5M5+pYkCPqgkwZ1mrsboZhGxHdNcixlJjSn3nMYp2H+T9VELcUd/0Tanxk1Df6CLldfnKrmBH6poE6fa1jT2VeMIIQHUlt5/Old4u2I7pI230/PhS9Sjsm1Nw3QYRrfzAwD9E2wjT0tNaeW+CKoAznT9xqaJa3A0qVcPrM6+dVM6O2Qu/s0fbb/Q1aOAM6NPOMpHluD91NOrrlLMTqdfDX4UXOjSg9M+CX8QpRbbFURmGxzPKgAa9xaq5wngGLAuq1i6My2lkj6tsxlA/h79gD317FctTUSg++PVUXq05jHmnyj9G72IFq5ZsuzqSrALqVOoPkDP8Aqqnt0RxhgDC3xlEar4kzp58697YRyMVpLk1N6yu1R8Dg7qW0U22EIBGUiIA91a6t/smrdiARv3H7qQz+YrO9eunp9LGx18mP9zs/5af7RVsxNxgVCgGe+ql8mY/Q7H+Wn+0Vbbvpp5n4GnKy6/8AZWE3e5Paf5a5uLdP2R5Mfwoqt1W79sS+5hXbcIfWf5a181f9z2n+WmNZU2H3UKBc7k9p/lrPpf3Paf5aKrKWi2G+k7l9p/loe9hbjGTl2iMx/lpjXN14UmCYEwNz4DxosEoNLFwACF08T5fZrvJc/d9p/lrng/E1xFsXUV1UkgZxBMaTAJ0/CobPG7bXjZGbOGdNtJRbbnWe66vvpzg9p0tXByX2n+WuilzT0dPE/wAtRcT4otk21KO7XWKqqAEyFLGZI0hSaPp6LYUpc7k9p/lreW5+77T/AC0TWVULYeLn7ntP4VqLn7vv/Ciq1QNhstz933/hWjbufu+/8KKrKmzZ7Btaufu/n1Vxh1lQx3OtH0Bhj2F8h8BWXUmqqUPjLqJ6WnIe6hfm3h7qn4vhhcykbrqp7jtzI5E1B87fvtf6j/LSk23xysnBR8m39ysf5a/7RVwuemnmfgaqHyaD9Cs/5a/7RVtuemnmfgauVPX99FVlZVL4902uWL95Uw4exhur+cXDcysvWnTImU5oBBOoq6wXSspN0t40cHhmvhA+VkGUnLOdlXeDtmmnFSG6yqn0U6SYrFuScKiYcPcTrBezNmRiv6vKNyO+u+kfSPE2sVaw2GwyX3uWmudu71cBSAdcpHOmNLTWUl6S8ZbCYK5iSgZraBimaBMgEZgD37xQnRXpHdxFy9Zv2BZvWQjEK/WKVuAlSGyjXTURSBrwHBNZsJbaMyzOWY1YnSdedKcH0cZMc+KlYZ7h9JpytbsKoykZQZtsSe4jfkF/xuQyq1oAniBwR7R0ESH23Mjs+O9O+jHGTirb3CgULeu2lgzItuUzbc8p0olNz0j4ZcvNhntrbbqbvWFbjMgIyOogorGQWBjwp1Va6LdKfnd/GWsgX5tcyAgznEuJiNNUPfRVjjhbiFzB5BCWFvZ51OZiuWI8JnxqiO6ykPH+kBw1/CWsoK32uBmJjIEQvIHPaKm6K8XfFYS3iGQJ1gLKoJPYk5DJA1KgH10wcVlVLoN0jxeNVb1zD2reHYNlZbpZyytlgoVEDRtZ5Dvofpb0wxGGxFy1Zw9u6trDfObha4UOQMVYKApBOg9tGy0utZSniPHFtYJsZlJVbPXZeZGXMB91LeifSO9fu3LGJtW7dxbVu+vVuWU27uaAZA7QK68qAtFB4T9WPIfCjKDwa9geQ+ArLqKgXF6qRpqD5cvxqr/2Pb+yvsq0XRrqOR+6lXWL41m7OlZIF+Tg/oVj/LT/AGirSw7aeZ+Bqq/Jww+ZWB/hp/tFWy56aeZ+BrT5Y9b3UVVE6UBMLjBjOy9i7kw+MtkKwXX6K4wO0Ex5R5i91UuM9CRffERfZLeJa215AimTayxlYmVkKJ3rSxhK18qY/wDTbv8AHa/+VKtopR0s4J88wr4cP1eYqQ2XNGVlbaRPoxvU/A8LiLdsjE31vvmJDrbFsBYEDKCfHXxpaCqfJUl/qrxLW+o6+9kUKesD9a2Ylpgr3ACs6SJfPGML83a2r/Nrkm4pYZM65gApBzdxpj0W6M4nCXGBxavhy9x+qFkKc1wlv1mcnQnu1rvpH0av3sTbxOGxS4e5bttblrIuyGIJ0LADYUfJuflPH/pWL/y/+5a46GcJxC3r+KxAto19LSqlti4C21IBLFRqZ2pr0i4M2KwVzDG4A1xApuZZE6ScoI7tpG9NcPbyqq9wA9gikW3kHTHCm1jb3dbvLxEa8pw1snTlIfer90AULw+y32w10/8AuM1yf+qu+kXRgYk3jnCm7hjhwcs5ZYtm3EwY0023phheGm3hVw6tBWyLQaOYXKGyz64mno9vOPkoxiHFnK6sb+Ga64BBIcYm80NGxy3Roas+DP8A69f/APsbf/yvU/Buh/ze7hbiXAOpsGzdAtheuYhe2SDoQV5zvvW+LdGsS+M+dYfGdRNtbTIbIuAhWLHVmABMxIHKjQ2rvyyWrrHBrZH0jG8q+Ga1BPqUmrl0RxCXMBhXtgBTYSAOXZAj1RHqrONcC6+/hb2fKMO7sVyznzoUiZERM7Gt9FuCnB4ZcP1nWBC2UxlhWYsFiTtMeqqJWvkbt3hgELuhskv1SBSHUi7cz5mmGk6iAI8aTfKIt443FCz1cf2Yeszk/q+sbNkjTPtE6VbOhnRe/gQLZxfW2FDZbXUqkMzZs2fMWOpbTx8Km4v0VF/EXrxu5RdwhwuXLMZmLZ5nXfaPXSP5FYe3Yfh6LcMWGw6qTcIHYKAdo7Awd6UdAL7WzdwN4hruFChLnO5h2/VEnwAKnyFN73R8XMB8yuNINgWWdRGyhcwBJjaYk0N0Z6OXMPduXr+I6+66JazC2LYFu3myiATLSxJM+qmSx0Lgh2F8h8BRVDYP0F8h8KjIRzetAnxg/dVf+ZD7I9lWZt/UfuoXKKm4tunlpU/k4H6FY/y1+FW95zW/M/A1Uvk5MYGx/lr8BVrDdpPM/A0vlfX91/aPrVZWGtnK5W4DsQfXWw4mJ1FJuBcDOHd2LhsyhfRiIe8/edPpYj93x07wnBil83s5IJuGI1+k6s6mdQvV6efhql2Y78mjXlG5HtFdA0i4h0cFy8bofLLI2WJEgMjnf61tsnhAOtPYpFlJxqtLcBmCDG8HatC6CYBE9092/wAaXcK4WbT3WLAi4zNsQRLFomTtNd4Hh3V3HaQQzMwEajNkkTP7nv8ACgWT7HLcEkSJG4nX2VvOJiRO8TrSpODkYo4jONZGXLyKou879gcucVq/wXNiFv5yIZWyxrKpdSJn0SLkxG48aIesfs2N0TEiTsJ19laa6oIBIBOwJ1PlS/E8IV8Ql5jORYC6+kDIaQeUnStY/hZuX7V4MB1YK5SCZlkbvH2NNDqQeVUWp9mhNRLiFOgZT5Eefw1qRhSPgnRwYd8wcsMuQLEABS3V8/qo2Tx3oEk1d06N5Zy5hm7pE+ysa8oMFgD3SJ10FLrnCicUL4YegqZYP1esMgzE9vu0g99ZjeE579u8GylIG3pLJJUmdicpHcU8aBqfZhcxCqQGZQTsCQCfIVJQGN4cLly05j6NiSCJzSrKBPKMxNH0JrDQuC9AeVFUNgfQXyHwqcjib8KCmjG+40BBotaYKl8n9z9Ew4kj6NfgKuAX6RNeZ+BqldBV/QsOdZCL8BVwDQ1seJ+BrG2bb9efyv8A01rK5Brqa3lcjKW3cc4xK2cq5WRnmTMKbYPvf/p8aZVqKYhRxHjJt31tBJB6vXmescp2f4YzHwNNj4VuK3FTo7ZVe4Nx65euBGthOzJ33UslwA/uuFE8w1H/ANq/pXURoUJDT9dcpZfPK6t7aYxWZRRo7ZbxCa/xllxa4fKMrBe1OssLxj/8Xv8ADVnjb5S27gSVUtHkCamyitkUytnHBZieIuMMt1FVnKqwSYBLR2Qe8zA8YonhuL620lwbOJGhGh20Oo05UTlrdMrZrwCs4/NfuWcsZERp78+cbeGT31Bw7jHW3rtrIVNqDJ2ILOv/AOsnyI5yKaRXCWVBJCgE7kDfz76BufQXAY/rDdGUr1dw29TvAVp8u17q54PxNb6uy7LcZP8ASYB9Yg+ujorSIBMACTJjv76Bw6rKysoJlCYP0B5UXQGDuGAKjNUFTr7aEzDvomddjzoLWnV4Kx8m1v8ARLH+WsewVa8Soz2x5/A1Wfk7RvmWHIAjqk19Q5Vant9pOepn2VHa062X86KUV1WgK3Wkc1L1xDfOShY5cgIXLodTJzRy2jxqPDYq4cTcQ/qwDlMeFk7x3s3Pn4U0rKNGV8NxNxr19XnIpGSQBp2gYMa7DvrGxFz5vcaYcG4AY2h2C6QeQGsHv1ppWUtDZXfu3Dh0ZWZXPVycozdoqGlSCBoT5VnGcRcQ2erJ1uANAmRI0OmggkzptTSso1wNl2Me719lUPYhjc2jTIBrG+pgAj3VHexN0YpEH6oqJMc4veH7q8+Q76a1lPQ2AsXmOIuKScoVSo5azJ9Hy+t6qi4VfuNdvh5yhhkkRpLjTQdw7/fTSspgu4zfdeqyFlBuAMVXMYysQIg6FgBOm+9S375F62uuVledNMwyZdY00zUZWUAu+dP866uD1fVTMaZ83f5cq4wV66cTeVp6sRk002WYMd7d59UU0rKAWcIv3Ge8LkwtwhNI7EtB28CPIA86Z1lZQGUvtGFU+qmFLrY0T21nn8HiJnb1/Cl+ajlO3r+FLcxqt7XhCr5OD+g4cf4af7Vq04jD5ohojWql8nV1RgsP2hPVJ9YfZWrbbvqfrL7arGbHW99/WdQ/7Q/6R+FZ1D/tD7B+Fd5z3QO/epVPfWkxjLYVrNz7fuFcm2/7T3Cirig6EGoGHIA+3+tFwglcCzc/acu4b12LD/tD7BW13mDP58aIDVPbKd2ENp/2h9gqNQ5MG4ZnuH4UaH1pbxC83oKpJbYjYeM1llNcqx54GdQ/7Q+wfhWuof8AaH2CoD1mwYgd8Sfb3e+sGNdfSSR3r7NRT3C7a3dVhEXDPkK3btudesPsFQWznOzARsdNZ1kDfajG8AD4z/SrmOzvDBh3/aH2Cs+bv+0PsFcdYWJmQuwg7nz3iuXU6ZCfEEmPfTs/0nSXqH/aH2Cs6hv2h9gqI4lxoUHfoZ+Ars4k/ZPuqO09Oupb7Z9grOpb9ofYKjGJkcweWhqAi59YwDpHcfVv5UpiNCzYb7Z9gqG3bymN4G9awqkaMWPMd8eYrGbI065ToZ5HkSfdSuJxO/L1/ClOemrrqPXt5UmyinZV4V5RwBZs2oH1F/2inDFlgqjNp9WPvIqHopaBw9nb0F7+7yqx9WoAJ2kD2mB76jem2fupNgukOLt5Ys5wABleGkc+Y18Z/o7w/Sy8xAOFVZ5lBA9jn8mh5Q3+r0nK07zpkOhHg1Zji6Araslu5pWOWsEyefdT76z7YY/8SXQYFqzt9g/zVodJ7upazZUDXVfwc1WMdxG6txm6hyhGULpIGkwROsg6fhWW3S8VU28YjPCliBlEkb8gNO7lR35FrH6P8R0ydUDG3akgGBbJ0OvI91B3unz5gFtWI17TI8AzpoJJBGvr8KyzwB0kJibw7xIJHlIina2BAG5j4c6Xq6V6cpSnSrGOM1q3hGU84ucvDei8L0hxOWblrDhtdFViI5bkGp7ltVBOsBSZ3299B8VuJb1ABYkiOfomJA1iYHrqfUtP08YJbpBeOgS0O45J/wC78zQ+I6V3E/8Ap2zsNLZOpk8jvAmKS4riLu5VUQAHsk3sgO6yjwM3PTbahBw5yI+am6QIzLiANNQJGZhMae3aqlvyVk+IPfpxiwYNm2NN/m1z0uY9PURzphwzpNi3hmXD5DOnUuj6afWb7q6wXCEtRdZrgISWV7hKLprodNO+t8NxtrEAtb7QByzBAJ8DsR5TvTvUvwU6c+RTdIr8iFtRzHVn45vuoXiHS6+gBFu159WCNO+bi0XdQKCxBgbwCfcN6o/SXEgsQFPWHsqjWBmIOgOZjIM6Dy2p45W08scYb2enmLcnJbtECJixm18Qt2Y3gjup5Y6T3yqkpakgE/RkRz2LEjyrzjAcO2FxLgbbLewLOoJOwuW2BiTz28K9FNhVgBdBpA5UZ5aLDGUPiOl+JWctq0f/AG7nu7OvtrXC+meIuKZt21I3GRx/uVfZrUPFcIzRlVzsNLpt89o220nxpBZ621f/AFd1g2oRMRbbMVnk7bR3RtSmVsFxkqyY3pdjF26mY0PVj4NfFQYTp3fcEP1GbyWDJMQousfbRVzDZlBywxAPaGfKdNIzR4aGqhxK+syL9pCCp/usGQZgEt7fM0TLYuMixYzptjVnKlox/hnXyJuCk/8Ax5jP2S/6B/8A1oHDcfslWFy/bzZtOyUBGmwJPjz/ABMvV+FV3WfBahj0SMYe1/CPgKaX+FdZvduDl6Q5dwilHRdScPa1A7A7u6rHaRlE5s3mMo9oFZtM/dSS90ZJM9e4MzJAMzzma6PBsWui4xo/hH3tpTxjcPo5PaT7YSp7WaBmEHnBke+l3VMkRWUYIisczQAzEROhkwNqLt2Ry5ev3mgsffKvaAEhnynXYZXM+6pL2NRBq+vIc/YKhaewkM8byPgPCuL+MVLiq2kqddIEZdCZ5yORqtYfpGxLMtpQzBT2rgG6nKO1E6/f5UJjMPiLqk3cM2Yljmti2x127RaTE6eQFV2/abl9GfGuMsSeqIYDMNGMkAST6OXlpqd6WYrC3L0EnDkhsxi6A+sEh5HfWrl+3seGMSN8q5SNiJgb+ynWC6O4W9aV2w5XMD2WLZl1IjfwquMS13F+F4fddlFzB2MrEBmRspyncjK/dVl4dwq1h8wtWwmaM0EmYmNz40TbtBVVV0VQFA8BoNTryoG3gbpvG49zszCKs+iNsxnXxFRbtcmh7pI1Eg6EET7jUZgDaAO4fAATRAGlIOkXGrVkG25uK3ZIKK87zowUjltROTt0449cdlKrZuMe4XhbDKZkyH7hsR31QMRhLuJuFhh7ty3MEI4BGzLA1AADbbbRFFcS4jad89u7iOsMkZ2BjsuDoBETl23k1BgbVoEfpzWHGgLoGXlswIgHTQxtzjTfGdsc+V3Vh4DhMt22q/2jbAOq3SpswATBImBpp4xVrts+uYKo5QSfb2RSjo011izNi7eJtgZQURBlbQ6lSTMd/eKbX2jUCT+e81lleWmPgk6R2A7f3ZrxgHMGUBYJme0GmO4c96q3EcEARlwV4doRluPIQnWMr6MZ7omrVxd3IBS9bs6EHOhY+rtAe40re3imVgMVaYwqpC5VE6FgADm0PfvHLSrxvCcjDo/xBGBRLN9Jm4TdVso2EKzE6TEL50fjrhUcz5VVcNcx9hRbJw7hQYL5wY31JUbSAByAqyLdUqASpcL2su08yBO01OWJylpckawJ7zI+FLe13imONEAkLMaxA5fxRSbrD+zt/n/mpyA+6J/qLZ/dHPwFWnDP41TejB+gt92UfCrIl4ZefsJ+ApVpn7qKx2NS2oZmA1gel69p5A+ylt3pHaBAVXYkgTECTz7415CpmxKkwfeGHmPRio7tm20jqrevkPUYE+ylxPKFYvYm5duBy7BTcmAxVcrFBozMCBoRsCNRzii7eCwV3d7lokEwbgaRO4nMPvFHYjgtkiQFtnwLDyGpOund6qC/sW24ypfcaaxcBHqA1jvp7g1Rtro8gE2sQ2moH0Z2n0smU8zXf/D+KEZMWbegEBTHrJdqQP0PUEEXtBr6M/A16Da4hbYEgg+4/jSuWvFEkvlzwjDulpVvv1lyTLAb6mOQ5RRrNQaX1OxXwk/+ZqRHgbD2/gKzrSajt57iaj64Cd/f+EVnWCfyPupdxnFXVVepRWObUMxXbaCDrJ5GiC3Q3H4h1SbSZ2B2zBdN9yD4D11QuO9IsSHYXFCKLqpCNBDqbbkTBJlSAYHPbcHrH8RxxbMV7HNUBPIA9tASDoaS8QxTXGZiRqzuAZEMyIkye7Ip1rfDHXljllvwmw+JuYdy72yGZcpBUFSAIGjATrqYI9WtHnpTgbkddh1DR+yRh79h667wnTJ1J6wM9vQrEBgBsCRJYnxPtpmnTPBvOdWUxqGTMeXPWfjVXfzEz9OOjYsmx1lhctu4SYy5Tp2NteamirqfvHy/HausJC2kyQQRmWYX0tdlUd/dUV3EDUaBgJ5e6QJrG3lsRcUsWxANlmkGIzGCPCfdSjEX7HWCbI8ewBv5mneIxskFQdDEAa89dJ/JoIZsxnPB5h+WniDzPsq4zqK8cAUJIRT3HPMerSd/DaucHxTDgKlvKCW0AUydfE/E09xdpbiFRCgNI7ZTQBuaEk6x7qQ5RZLAFjPMkv7M5nXnTngUTfuZdhbT/lgn2aCkXzz86fhTZ7vZnQmYgIT7w3xNVmW/Z/8AQf5qrGC1YOjr/QoI2UVYbN0xuP8AT/WlPRdV+b28yggqJ1E8vz66fWWQZpAhtojTfvnwPqrGt85/KhnvsBoA3u++ttiIiQQfV8aN+c25kqg127IGwG87bmuWWTMqRACjOBHjodTp7TU7T2xF1mxDR36jX3VhWR3jnJO/hECpltryVZ1ibgHPT63Ie0mh2UF+0oCjuuDtRz9M70bGkXVgbORB9Edof9QJoi1iyAJy+okeWkffXFxLbaBTzghxGp39LkNB91RPw9QZyHXUEXGYgA7AZuca+ZijZaFrjNfz7dta4+f/ALx8h/T4UNhrU5iEMyd9RJOgGZhJA5es8q4xnZ7ZsuLYYLoQSTqdRO+wo2NCcTi2jssRykKWj1AH31GuJ5s8+BXLr61rjrBc7S22FsNBggMZmFUF9/V31LiiqhpshZ01Zd9CAO/eTvvHjRs9BnxJ+re9mWdfJZqI8UVdHuHw0ZT5EBNfvqfC5bkxhwVzRIIAA1hYIEk8/PTlXNnCgR9AxzEkZcuUiCAAG0ygmZ7474qpU2F/znDOC1xLB8WW2GO+uwM+qh3wmCdoW2rA6QHy+4NW8VZIObLkV5I09o2kZTpXZ4USiHInaBggjXLJYztp31W06PMLxVQAoVoAAA10AECDXGL4gojR457++DVfFg5Q40QgsHDGIBgxA1g6acyO8USvDLpcqhUFQuYZ3nWdDqO0Y2Os6cwKNHtzfu2Xg5mDHvT4kj76DewAOy5PIdnn3yBtUttGuXAgZcxOX0tPwPv8K1d4RcAYwzawsKjFtCeyGg7CdSNiN9KpOm8NJhSGnvGZQPWboPu51O/BwxJ3juuXCT55ngUp4Xh3vMbaKd4ZiFGoBMAp6U+zUa6iWmBvNIW02aVBYnyJ7JgkiNTpIBExRdiSIxhOr1ll12lSJ5enPxqvy32n9ifhVzuXrgWXt9mQuYGRrrroPDlz75FUP5yn2D/o/pTw3RcYl4Z+pTyoqzWVlOnWj9/4VLb2rKylRBXDv1tv+NPiK9abesrKzyU5+r6jUg29X31lZUUOl29f4V22358a3WUjjtNh51q5y9dZWUE3b2Hn+FbXcfnurKyn8k7ubes1xy9VZWUQnS/dXdvf11qsqqGhUv4VlZUnXK/n3Vo7e2tVlWQDpF/c8T/k3P8AY1fJlZWV0/8Al+UZ+X//2Q=="/>
          <p:cNvSpPr>
            <a:spLocks noChangeAspect="1" noChangeArrowheads="1"/>
          </p:cNvSpPr>
          <p:nvPr/>
        </p:nvSpPr>
        <p:spPr bwMode="auto">
          <a:xfrm>
            <a:off x="307975" y="-1638300"/>
            <a:ext cx="2533650"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2060"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9660" y="34546"/>
            <a:ext cx="4500000" cy="6640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470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800" dirty="0" smtClean="0">
                <a:effectLst/>
              </a:rPr>
              <a:t>Christopher Clark’s main assumption</a:t>
            </a:r>
            <a:endParaRPr lang="de-DE" sz="2800" dirty="0"/>
          </a:p>
        </p:txBody>
      </p:sp>
      <p:sp>
        <p:nvSpPr>
          <p:cNvPr id="3" name="Espace réservé du contenu 2"/>
          <p:cNvSpPr>
            <a:spLocks noGrp="1"/>
          </p:cNvSpPr>
          <p:nvPr>
            <p:ph idx="1"/>
          </p:nvPr>
        </p:nvSpPr>
        <p:spPr/>
        <p:txBody>
          <a:bodyPr>
            <a:normAutofit fontScale="77500" lnSpcReduction="20000"/>
          </a:bodyPr>
          <a:lstStyle/>
          <a:p>
            <a:r>
              <a:rPr lang="en-US" dirty="0"/>
              <a:t>Clarks interprets “(…) </a:t>
            </a:r>
            <a:r>
              <a:rPr lang="en-US" b="1" dirty="0"/>
              <a:t>the outbreak of war as a tragedy, not a crime. </a:t>
            </a:r>
            <a:r>
              <a:rPr lang="en-US" dirty="0"/>
              <a:t>Acknowledging this does not mean that we should minimize the belligerence and imperialist paranoia of the Austrian and German policy-makers that rightly absorbed the attention of Fritz Fischer and his historiographical allies. </a:t>
            </a:r>
            <a:r>
              <a:rPr lang="en-US" b="1" dirty="0"/>
              <a:t>But the Germans were not the only imperialists and not the only ones to succumb to paranoia</a:t>
            </a:r>
            <a:r>
              <a:rPr lang="en-US" dirty="0"/>
              <a:t>. </a:t>
            </a:r>
            <a:r>
              <a:rPr lang="en-US" b="1" dirty="0"/>
              <a:t>The crisis that brought war in 1914 was the fruit of a shared political culture. But it was also multipolar and also genuinely interactive </a:t>
            </a:r>
            <a:r>
              <a:rPr lang="en-US" dirty="0"/>
              <a:t>– that is what makes it the most complex event of the modern times and that is why the debate over the origins of the First World War continues, one century after </a:t>
            </a:r>
            <a:r>
              <a:rPr lang="en-US" dirty="0" err="1"/>
              <a:t>Gavrilo</a:t>
            </a:r>
            <a:r>
              <a:rPr lang="en-US" dirty="0"/>
              <a:t> </a:t>
            </a:r>
            <a:r>
              <a:rPr lang="en-US" dirty="0" err="1"/>
              <a:t>Princip</a:t>
            </a:r>
            <a:r>
              <a:rPr lang="en-US" dirty="0"/>
              <a:t> fired those two fatal shots on Franz Joseph Street</a:t>
            </a:r>
            <a:r>
              <a:rPr lang="en-US" dirty="0" smtClean="0"/>
              <a:t>” (Christopher Clark, </a:t>
            </a:r>
            <a:r>
              <a:rPr lang="en-US" i="1" dirty="0"/>
              <a:t>The Sleepwalkers. How Europe Went to War in </a:t>
            </a:r>
            <a:r>
              <a:rPr lang="en-US" i="1" dirty="0" smtClean="0"/>
              <a:t>1914, </a:t>
            </a:r>
            <a:r>
              <a:rPr lang="de-DE" dirty="0"/>
              <a:t>Allen Lane - </a:t>
            </a:r>
            <a:r>
              <a:rPr lang="de-DE" dirty="0" err="1"/>
              <a:t>Penguin</a:t>
            </a:r>
            <a:r>
              <a:rPr lang="de-DE" dirty="0"/>
              <a:t> Books, </a:t>
            </a:r>
            <a:r>
              <a:rPr lang="de-DE" dirty="0" smtClean="0"/>
              <a:t>2012, p. </a:t>
            </a:r>
            <a:r>
              <a:rPr lang="de-DE" dirty="0" smtClean="0"/>
              <a:t>561. </a:t>
            </a:r>
            <a:r>
              <a:rPr lang="de-DE" dirty="0" err="1" smtClean="0"/>
              <a:t>My</a:t>
            </a:r>
            <a:r>
              <a:rPr lang="de-DE" dirty="0" smtClean="0"/>
              <a:t> </a:t>
            </a:r>
            <a:r>
              <a:rPr lang="de-DE" dirty="0" err="1" smtClean="0"/>
              <a:t>emphasis</a:t>
            </a:r>
            <a:r>
              <a:rPr lang="de-DE" dirty="0" smtClean="0"/>
              <a:t>).</a:t>
            </a:r>
            <a:endParaRPr lang="de-DE" dirty="0"/>
          </a:p>
        </p:txBody>
      </p:sp>
    </p:spTree>
    <p:extLst>
      <p:ext uri="{BB962C8B-B14F-4D97-AF65-F5344CB8AC3E}">
        <p14:creationId xmlns:p14="http://schemas.microsoft.com/office/powerpoint/2010/main" val="1745306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Clark’s Critics: the ‚non-revisionist’ Historians</a:t>
            </a:r>
            <a:endParaRPr lang="en-US" dirty="0"/>
          </a:p>
        </p:txBody>
      </p:sp>
      <p:sp>
        <p:nvSpPr>
          <p:cNvPr id="3" name="Espace réservé du contenu 2"/>
          <p:cNvSpPr>
            <a:spLocks noGrp="1"/>
          </p:cNvSpPr>
          <p:nvPr>
            <p:ph idx="1"/>
          </p:nvPr>
        </p:nvSpPr>
        <p:spPr/>
        <p:txBody>
          <a:bodyPr>
            <a:normAutofit fontScale="70000" lnSpcReduction="20000"/>
          </a:bodyPr>
          <a:lstStyle/>
          <a:p>
            <a:r>
              <a:rPr lang="de-DE" dirty="0" smtClean="0"/>
              <a:t>Gerd </a:t>
            </a:r>
            <a:r>
              <a:rPr lang="de-DE" dirty="0" err="1" smtClean="0"/>
              <a:t>Krumeich</a:t>
            </a:r>
            <a:r>
              <a:rPr lang="de-DE" dirty="0" smtClean="0"/>
              <a:t>, John Röhl, Volker Ullrich, Hans-Ulrich </a:t>
            </a:r>
            <a:r>
              <a:rPr lang="de-DE" dirty="0" err="1" smtClean="0"/>
              <a:t>Wehler</a:t>
            </a:r>
            <a:r>
              <a:rPr lang="de-DE" dirty="0" smtClean="0"/>
              <a:t>, Heinrich August Winkler</a:t>
            </a:r>
          </a:p>
          <a:p>
            <a:r>
              <a:rPr lang="de-DE" dirty="0"/>
              <a:t>“Etwas mulmig wird es einem trotzdem bei der Vorstellung, dass in vielen Köpfen in Deutschland jetzt wohl der Eindruck im Entstehen begriffen ist, als wären die Forschungsergebnisse von Fischer, </a:t>
            </a:r>
            <a:r>
              <a:rPr lang="de-DE" dirty="0" err="1"/>
              <a:t>Geiss</a:t>
            </a:r>
            <a:r>
              <a:rPr lang="de-DE" dirty="0"/>
              <a:t> und zahlreichen anderen Historikern nichts weiter als Ausdruck eines "</a:t>
            </a:r>
            <a:r>
              <a:rPr lang="de-DE" dirty="0" err="1"/>
              <a:t>blame</a:t>
            </a:r>
            <a:r>
              <a:rPr lang="de-DE" dirty="0"/>
              <a:t> </a:t>
            </a:r>
            <a:r>
              <a:rPr lang="de-DE" dirty="0" err="1"/>
              <a:t>games</a:t>
            </a:r>
            <a:r>
              <a:rPr lang="de-DE" dirty="0"/>
              <a:t>" (Clark) gewesen, mit der die Alliierten Deutschland durch eine unfaire Schuldzuweisung auch noch für den Ersten Weltkrieg niederzuhalten getrachtet hätten</a:t>
            </a:r>
            <a:r>
              <a:rPr lang="de-DE" dirty="0" smtClean="0"/>
              <a:t>“ (John Röhl, „Wie </a:t>
            </a:r>
            <a:r>
              <a:rPr lang="de-DE" dirty="0"/>
              <a:t>Deutschland 1914 den Krieg </a:t>
            </a:r>
            <a:r>
              <a:rPr lang="de-DE" dirty="0" smtClean="0"/>
              <a:t>plante“, </a:t>
            </a:r>
            <a:r>
              <a:rPr lang="de-DE" i="1" dirty="0"/>
              <a:t>Süddeutsche Zeitung</a:t>
            </a:r>
            <a:r>
              <a:rPr lang="de-DE" dirty="0"/>
              <a:t>, </a:t>
            </a:r>
            <a:r>
              <a:rPr lang="de-DE" dirty="0" smtClean="0"/>
              <a:t>05.03.2014). </a:t>
            </a:r>
          </a:p>
          <a:p>
            <a:r>
              <a:rPr lang="de-DE" dirty="0"/>
              <a:t>"Die größte Verantwortung für den Krieg, wie er im August 1914 ausbrach, hatte nach meiner Überzeugung Deutschland, weil es versuchte, den Konflikt zu einem ‚Test‘ auf die russische Kriegsbereitschaft </a:t>
            </a:r>
            <a:r>
              <a:rPr lang="de-DE" dirty="0" smtClean="0"/>
              <a:t>auszugestalten„ (Gerd </a:t>
            </a:r>
            <a:r>
              <a:rPr lang="de-DE" dirty="0" err="1" smtClean="0"/>
              <a:t>Krumeich</a:t>
            </a:r>
            <a:r>
              <a:rPr lang="de-DE" dirty="0" smtClean="0"/>
              <a:t>, Interview </a:t>
            </a:r>
            <a:r>
              <a:rPr lang="de-DE" dirty="0" err="1" smtClean="0"/>
              <a:t>with</a:t>
            </a:r>
            <a:r>
              <a:rPr lang="de-DE" dirty="0" smtClean="0"/>
              <a:t> Sven </a:t>
            </a:r>
            <a:r>
              <a:rPr lang="de-DE" dirty="0"/>
              <a:t>Felix Kellerhoff, </a:t>
            </a:r>
            <a:r>
              <a:rPr lang="de-DE" dirty="0" smtClean="0"/>
              <a:t>„Das </a:t>
            </a:r>
            <a:r>
              <a:rPr lang="de-DE" dirty="0"/>
              <a:t>Kaiserreich unterschätzte 1914 Englands </a:t>
            </a:r>
            <a:r>
              <a:rPr lang="de-DE" dirty="0" smtClean="0"/>
              <a:t>Macht“, </a:t>
            </a:r>
            <a:r>
              <a:rPr lang="de-DE" i="1" dirty="0" smtClean="0"/>
              <a:t>Die Welt</a:t>
            </a:r>
            <a:r>
              <a:rPr lang="de-DE" dirty="0" smtClean="0"/>
              <a:t>, 11.9.2013, http</a:t>
            </a:r>
            <a:r>
              <a:rPr lang="de-DE" dirty="0"/>
              <a:t>://</a:t>
            </a:r>
            <a:r>
              <a:rPr lang="de-DE" dirty="0" smtClean="0"/>
              <a:t>www.welt.de/article119906475). </a:t>
            </a:r>
            <a:endParaRPr lang="de-DE" dirty="0"/>
          </a:p>
        </p:txBody>
      </p:sp>
    </p:spTree>
    <p:extLst>
      <p:ext uri="{BB962C8B-B14F-4D97-AF65-F5344CB8AC3E}">
        <p14:creationId xmlns:p14="http://schemas.microsoft.com/office/powerpoint/2010/main" val="9690382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1603</TotalTime>
  <Words>703</Words>
  <Application>Microsoft Office PowerPoint</Application>
  <PresentationFormat>Affichage à l'écran (4:3)</PresentationFormat>
  <Paragraphs>36</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Apex</vt:lpstr>
      <vt:lpstr>Commemorating the First World War in Germany:  Towards a new Historikerstreit? </vt:lpstr>
      <vt:lpstr>German cemetery dedicated to fallen soldiers  in 1914-18</vt:lpstr>
      <vt:lpstr>Paper’s structure</vt:lpstr>
      <vt:lpstr>Gauck and Steinmeier’s Political Stance Towards the First World War </vt:lpstr>
      <vt:lpstr>Speech of Frank-Walter Steinmeier at the Deutsches Historisches Museum, Berlin, March 14th 2014</vt:lpstr>
      <vt:lpstr>Speech of Joachim Gauck at the Catholic University of Leuven, Leuven, August 4th 2014 </vt:lpstr>
      <vt:lpstr>Présentation PowerPoint</vt:lpstr>
      <vt:lpstr>Christopher Clark’s main assumption</vt:lpstr>
      <vt:lpstr>Clark’s Critics: the ‚non-revisionist’ Historians</vt:lpstr>
      <vt:lpstr>Clark’s partisans: the ‚revisionist’ Historians</vt:lpstr>
      <vt:lpstr> First Word War exhibitions’ boom in Germany </vt:lpstr>
      <vt:lpstr>Présentation PowerPoint</vt:lpstr>
      <vt:lpstr>Présentation PowerPoint</vt:lpstr>
      <vt:lpstr>Présentation PowerPoint</vt:lpstr>
      <vt:lpstr>Présentation PowerPoint</vt:lpstr>
      <vt:lpstr>Concluding Remarks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Geneviève</dc:creator>
  <cp:lastModifiedBy>Geneviève</cp:lastModifiedBy>
  <cp:revision>34</cp:revision>
  <dcterms:created xsi:type="dcterms:W3CDTF">2014-08-05T12:28:59Z</dcterms:created>
  <dcterms:modified xsi:type="dcterms:W3CDTF">2014-09-17T21:57:10Z</dcterms:modified>
</cp:coreProperties>
</file>