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2" saveSubsetFonts="1">
  <p:sldMasterIdLst>
    <p:sldMasterId id="2147483648" r:id="rId1"/>
  </p:sldMasterIdLst>
  <p:sldIdLst>
    <p:sldId id="259" r:id="rId2"/>
  </p:sldIdLst>
  <p:sldSz cx="42845038" cy="32907288"/>
  <p:notesSz cx="6858000" cy="9144000"/>
  <p:defaultTextStyle>
    <a:defPPr>
      <a:defRPr lang="fr-FR"/>
    </a:defPPr>
    <a:lvl1pPr marL="0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64339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28678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93017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57356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821695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86034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150374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314713" algn="l" defTabSz="4328678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0365">
          <p15:clr>
            <a:srgbClr val="A4A3A4"/>
          </p15:clr>
        </p15:guide>
        <p15:guide id="2" pos="134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1DA"/>
    <a:srgbClr val="B9CDE5"/>
    <a:srgbClr val="F1B2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0" autoAdjust="0"/>
  </p:normalViewPr>
  <p:slideViewPr>
    <p:cSldViewPr>
      <p:cViewPr>
        <p:scale>
          <a:sx n="20" d="100"/>
          <a:sy n="20" d="100"/>
        </p:scale>
        <p:origin x="-1848" y="-58"/>
      </p:cViewPr>
      <p:guideLst>
        <p:guide orient="horz" pos="10365"/>
        <p:guide pos="1349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75589840659284"/>
          <c:y val="1.9124942189885877E-2"/>
          <c:w val="0.89990991840531409"/>
          <c:h val="0.95325151288411059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>
                <a:noFill/>
              </a:ln>
              <a:effectLst/>
            </c:spPr>
          </c:dPt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42</c:v>
                </c:pt>
                <c:pt idx="1">
                  <c:v>58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A54-464C-968F-1DC6354F89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75589840659284"/>
          <c:y val="1.9124942189885877E-2"/>
          <c:w val="0.89990991840531409"/>
          <c:h val="0.95325151288411059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>
                <a:noFill/>
              </a:ln>
              <a:effectLst/>
            </c:spPr>
          </c:dPt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59.94</c:v>
                </c:pt>
                <c:pt idx="1">
                  <c:v>40.06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8525-4E68-BD39-5A1E2DC799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BE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875589840659284"/>
          <c:y val="1.9124942189885877E-2"/>
          <c:w val="0.89990991840531409"/>
          <c:h val="0.95325151288411059"/>
        </c:manualLayout>
      </c:layout>
      <c:doughnut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dPt>
            <c:idx val="0"/>
            <c:bubble3D val="0"/>
            <c:spPr>
              <a:solidFill>
                <a:schemeClr val="accent3">
                  <a:shade val="58000"/>
                </a:schemeClr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3">
                  <a:shade val="86000"/>
                </a:schemeClr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>
                  <a:tint val="86000"/>
                </a:schemeClr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3">
                  <a:tint val="58000"/>
                </a:schemeClr>
              </a:solidFill>
              <a:ln>
                <a:noFill/>
              </a:ln>
              <a:effectLst/>
            </c:spPr>
          </c:dPt>
          <c:cat>
            <c:strRef>
              <c:f>Feuil1!$A$2:$A$5</c:f>
              <c:strCache>
                <c:ptCount val="4"/>
                <c:pt idx="0">
                  <c:v>1er trim.</c:v>
                </c:pt>
                <c:pt idx="1">
                  <c:v>2e trim.</c:v>
                </c:pt>
                <c:pt idx="2">
                  <c:v>3e trim.</c:v>
                </c:pt>
                <c:pt idx="3">
                  <c:v>4e trim.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4"/>
                <c:pt idx="0">
                  <c:v>41.34</c:v>
                </c:pt>
                <c:pt idx="1">
                  <c:v>58.66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4C-4E66-9BA9-DA01E7A15A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2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colors3.xml><?xml version="1.0" encoding="utf-8"?>
<cs:colorStyle xmlns:cs="http://schemas.microsoft.com/office/drawing/2012/chartStyle" xmlns:a="http://schemas.openxmlformats.org/drawingml/2006/main" meth="withinLinear" id="16">
  <a:schemeClr val="accent3"/>
</cs:colorStyle>
</file>

<file path=ppt/charts/style1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8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 mods="ignoreCSTransforms">
      <cs:styleClr val="0">
        <a:shade val="25000"/>
      </cs:styl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 mods="ignoreCSTransforms">
      <cs:styleClr val="0">
        <a:tint val="25000"/>
      </cs:styl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13378" y="10222591"/>
            <a:ext cx="36418282" cy="705373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426756" y="18647463"/>
            <a:ext cx="29991527" cy="84096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4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8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930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7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216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860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50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147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25192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52025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1062652" y="1317820"/>
            <a:ext cx="9640134" cy="28077839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142252" y="1317820"/>
            <a:ext cx="28206317" cy="28077839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86751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42643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384463" y="21145982"/>
            <a:ext cx="36418282" cy="6535753"/>
          </a:xfrm>
        </p:spPr>
        <p:txBody>
          <a:bodyPr anchor="t"/>
          <a:lstStyle>
            <a:lvl1pPr algn="l">
              <a:defRPr sz="18900" b="1" cap="all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384463" y="13947515"/>
            <a:ext cx="36418282" cy="7198467"/>
          </a:xfrm>
        </p:spPr>
        <p:txBody>
          <a:bodyPr anchor="b"/>
          <a:lstStyle>
            <a:lvl1pPr marL="0" indent="0">
              <a:buNone/>
              <a:defRPr sz="9500">
                <a:solidFill>
                  <a:schemeClr val="tx1">
                    <a:tint val="75000"/>
                  </a:schemeClr>
                </a:solidFill>
              </a:defRPr>
            </a:lvl1pPr>
            <a:lvl2pPr marL="2164339" indent="0">
              <a:buNone/>
              <a:defRPr sz="8500">
                <a:solidFill>
                  <a:schemeClr val="tx1">
                    <a:tint val="75000"/>
                  </a:schemeClr>
                </a:solidFill>
              </a:defRPr>
            </a:lvl2pPr>
            <a:lvl3pPr marL="4328678" indent="0">
              <a:buNone/>
              <a:defRPr sz="7600">
                <a:solidFill>
                  <a:schemeClr val="tx1">
                    <a:tint val="75000"/>
                  </a:schemeClr>
                </a:solidFill>
              </a:defRPr>
            </a:lvl3pPr>
            <a:lvl4pPr marL="6493017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4pPr>
            <a:lvl5pPr marL="8657356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5pPr>
            <a:lvl6pPr marL="10821695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6pPr>
            <a:lvl7pPr marL="12986034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7pPr>
            <a:lvl8pPr marL="15150374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8pPr>
            <a:lvl9pPr marL="17314713" indent="0">
              <a:buNone/>
              <a:defRPr sz="6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06871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142252" y="7678370"/>
            <a:ext cx="18923225" cy="21717289"/>
          </a:xfrm>
        </p:spPr>
        <p:txBody>
          <a:bodyPr/>
          <a:lstStyle>
            <a:lvl1pPr>
              <a:defRPr sz="13300"/>
            </a:lvl1pPr>
            <a:lvl2pPr>
              <a:defRPr sz="114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1779561" y="7678370"/>
            <a:ext cx="18923225" cy="21717289"/>
          </a:xfrm>
        </p:spPr>
        <p:txBody>
          <a:bodyPr/>
          <a:lstStyle>
            <a:lvl1pPr>
              <a:defRPr sz="13300"/>
            </a:lvl1pPr>
            <a:lvl2pPr>
              <a:defRPr sz="11400"/>
            </a:lvl2pPr>
            <a:lvl3pPr>
              <a:defRPr sz="9500"/>
            </a:lvl3pPr>
            <a:lvl4pPr>
              <a:defRPr sz="8500"/>
            </a:lvl4pPr>
            <a:lvl5pPr>
              <a:defRPr sz="8500"/>
            </a:lvl5pPr>
            <a:lvl6pPr>
              <a:defRPr sz="8500"/>
            </a:lvl6pPr>
            <a:lvl7pPr>
              <a:defRPr sz="8500"/>
            </a:lvl7pPr>
            <a:lvl8pPr>
              <a:defRPr sz="8500"/>
            </a:lvl8pPr>
            <a:lvl9pPr>
              <a:defRPr sz="8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81292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42252" y="7366055"/>
            <a:ext cx="18930666" cy="3069821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64339" indent="0">
              <a:buNone/>
              <a:defRPr sz="9500" b="1"/>
            </a:lvl2pPr>
            <a:lvl3pPr marL="4328678" indent="0">
              <a:buNone/>
              <a:defRPr sz="8500" b="1"/>
            </a:lvl3pPr>
            <a:lvl4pPr marL="6493017" indent="0">
              <a:buNone/>
              <a:defRPr sz="7600" b="1"/>
            </a:lvl4pPr>
            <a:lvl5pPr marL="8657356" indent="0">
              <a:buNone/>
              <a:defRPr sz="7600" b="1"/>
            </a:lvl5pPr>
            <a:lvl6pPr marL="10821695" indent="0">
              <a:buNone/>
              <a:defRPr sz="7600" b="1"/>
            </a:lvl6pPr>
            <a:lvl7pPr marL="12986034" indent="0">
              <a:buNone/>
              <a:defRPr sz="7600" b="1"/>
            </a:lvl7pPr>
            <a:lvl8pPr marL="15150374" indent="0">
              <a:buNone/>
              <a:defRPr sz="7600" b="1"/>
            </a:lvl8pPr>
            <a:lvl9pPr marL="17314713" indent="0">
              <a:buNone/>
              <a:defRPr sz="7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142252" y="10435876"/>
            <a:ext cx="18930666" cy="18959780"/>
          </a:xfrm>
        </p:spPr>
        <p:txBody>
          <a:bodyPr/>
          <a:lstStyle>
            <a:lvl1pPr>
              <a:defRPr sz="114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21764687" y="7366055"/>
            <a:ext cx="18938102" cy="3069821"/>
          </a:xfrm>
        </p:spPr>
        <p:txBody>
          <a:bodyPr anchor="b"/>
          <a:lstStyle>
            <a:lvl1pPr marL="0" indent="0">
              <a:buNone/>
              <a:defRPr sz="11400" b="1"/>
            </a:lvl1pPr>
            <a:lvl2pPr marL="2164339" indent="0">
              <a:buNone/>
              <a:defRPr sz="9500" b="1"/>
            </a:lvl2pPr>
            <a:lvl3pPr marL="4328678" indent="0">
              <a:buNone/>
              <a:defRPr sz="8500" b="1"/>
            </a:lvl3pPr>
            <a:lvl4pPr marL="6493017" indent="0">
              <a:buNone/>
              <a:defRPr sz="7600" b="1"/>
            </a:lvl4pPr>
            <a:lvl5pPr marL="8657356" indent="0">
              <a:buNone/>
              <a:defRPr sz="7600" b="1"/>
            </a:lvl5pPr>
            <a:lvl6pPr marL="10821695" indent="0">
              <a:buNone/>
              <a:defRPr sz="7600" b="1"/>
            </a:lvl6pPr>
            <a:lvl7pPr marL="12986034" indent="0">
              <a:buNone/>
              <a:defRPr sz="7600" b="1"/>
            </a:lvl7pPr>
            <a:lvl8pPr marL="15150374" indent="0">
              <a:buNone/>
              <a:defRPr sz="7600" b="1"/>
            </a:lvl8pPr>
            <a:lvl9pPr marL="17314713" indent="0">
              <a:buNone/>
              <a:defRPr sz="7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21764687" y="10435876"/>
            <a:ext cx="18938102" cy="18959780"/>
          </a:xfrm>
        </p:spPr>
        <p:txBody>
          <a:bodyPr/>
          <a:lstStyle>
            <a:lvl1pPr>
              <a:defRPr sz="11400"/>
            </a:lvl1pPr>
            <a:lvl2pPr>
              <a:defRPr sz="9500"/>
            </a:lvl2pPr>
            <a:lvl3pPr>
              <a:defRPr sz="8500"/>
            </a:lvl3pPr>
            <a:lvl4pPr>
              <a:defRPr sz="7600"/>
            </a:lvl4pPr>
            <a:lvl5pPr>
              <a:defRPr sz="7600"/>
            </a:lvl5pPr>
            <a:lvl6pPr>
              <a:defRPr sz="7600"/>
            </a:lvl6pPr>
            <a:lvl7pPr>
              <a:defRPr sz="7600"/>
            </a:lvl7pPr>
            <a:lvl8pPr>
              <a:defRPr sz="7600"/>
            </a:lvl8pPr>
            <a:lvl9pPr>
              <a:defRPr sz="7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7611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51881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97239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254" y="1310198"/>
            <a:ext cx="14095722" cy="5575957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51220" y="1310200"/>
            <a:ext cx="23951566" cy="28085459"/>
          </a:xfrm>
        </p:spPr>
        <p:txBody>
          <a:bodyPr/>
          <a:lstStyle>
            <a:lvl1pPr>
              <a:defRPr sz="15100"/>
            </a:lvl1pPr>
            <a:lvl2pPr>
              <a:defRPr sz="13300"/>
            </a:lvl2pPr>
            <a:lvl3pPr>
              <a:defRPr sz="11400"/>
            </a:lvl3pPr>
            <a:lvl4pPr>
              <a:defRPr sz="9500"/>
            </a:lvl4pPr>
            <a:lvl5pPr>
              <a:defRPr sz="9500"/>
            </a:lvl5pPr>
            <a:lvl6pPr>
              <a:defRPr sz="9500"/>
            </a:lvl6pPr>
            <a:lvl7pPr>
              <a:defRPr sz="9500"/>
            </a:lvl7pPr>
            <a:lvl8pPr>
              <a:defRPr sz="9500"/>
            </a:lvl8pPr>
            <a:lvl9pPr>
              <a:defRPr sz="95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142254" y="6886157"/>
            <a:ext cx="14095722" cy="22509501"/>
          </a:xfrm>
        </p:spPr>
        <p:txBody>
          <a:bodyPr/>
          <a:lstStyle>
            <a:lvl1pPr marL="0" indent="0">
              <a:buNone/>
              <a:defRPr sz="6600"/>
            </a:lvl1pPr>
            <a:lvl2pPr marL="2164339" indent="0">
              <a:buNone/>
              <a:defRPr sz="5700"/>
            </a:lvl2pPr>
            <a:lvl3pPr marL="4328678" indent="0">
              <a:buNone/>
              <a:defRPr sz="4700"/>
            </a:lvl3pPr>
            <a:lvl4pPr marL="6493017" indent="0">
              <a:buNone/>
              <a:defRPr sz="4300"/>
            </a:lvl4pPr>
            <a:lvl5pPr marL="8657356" indent="0">
              <a:buNone/>
              <a:defRPr sz="4300"/>
            </a:lvl5pPr>
            <a:lvl6pPr marL="10821695" indent="0">
              <a:buNone/>
              <a:defRPr sz="4300"/>
            </a:lvl6pPr>
            <a:lvl7pPr marL="12986034" indent="0">
              <a:buNone/>
              <a:defRPr sz="4300"/>
            </a:lvl7pPr>
            <a:lvl8pPr marL="15150374" indent="0">
              <a:buNone/>
              <a:defRPr sz="4300"/>
            </a:lvl8pPr>
            <a:lvl9pPr marL="17314713" indent="0">
              <a:buNone/>
              <a:defRPr sz="43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2918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927" y="23035102"/>
            <a:ext cx="25707023" cy="2719424"/>
          </a:xfrm>
        </p:spPr>
        <p:txBody>
          <a:bodyPr anchor="b"/>
          <a:lstStyle>
            <a:lvl1pPr algn="l">
              <a:defRPr sz="9500" b="1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8397927" y="2940327"/>
            <a:ext cx="25707023" cy="19744373"/>
          </a:xfrm>
        </p:spPr>
        <p:txBody>
          <a:bodyPr/>
          <a:lstStyle>
            <a:lvl1pPr marL="0" indent="0">
              <a:buNone/>
              <a:defRPr sz="15100"/>
            </a:lvl1pPr>
            <a:lvl2pPr marL="2164339" indent="0">
              <a:buNone/>
              <a:defRPr sz="13300"/>
            </a:lvl2pPr>
            <a:lvl3pPr marL="4328678" indent="0">
              <a:buNone/>
              <a:defRPr sz="11400"/>
            </a:lvl3pPr>
            <a:lvl4pPr marL="6493017" indent="0">
              <a:buNone/>
              <a:defRPr sz="9500"/>
            </a:lvl4pPr>
            <a:lvl5pPr marL="8657356" indent="0">
              <a:buNone/>
              <a:defRPr sz="9500"/>
            </a:lvl5pPr>
            <a:lvl6pPr marL="10821695" indent="0">
              <a:buNone/>
              <a:defRPr sz="9500"/>
            </a:lvl6pPr>
            <a:lvl7pPr marL="12986034" indent="0">
              <a:buNone/>
              <a:defRPr sz="9500"/>
            </a:lvl7pPr>
            <a:lvl8pPr marL="15150374" indent="0">
              <a:buNone/>
              <a:defRPr sz="9500"/>
            </a:lvl8pPr>
            <a:lvl9pPr marL="17314713" indent="0">
              <a:buNone/>
              <a:defRPr sz="95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927" y="25754526"/>
            <a:ext cx="25707023" cy="3862033"/>
          </a:xfrm>
        </p:spPr>
        <p:txBody>
          <a:bodyPr/>
          <a:lstStyle>
            <a:lvl1pPr marL="0" indent="0">
              <a:buNone/>
              <a:defRPr sz="6600"/>
            </a:lvl1pPr>
            <a:lvl2pPr marL="2164339" indent="0">
              <a:buNone/>
              <a:defRPr sz="5700"/>
            </a:lvl2pPr>
            <a:lvl3pPr marL="4328678" indent="0">
              <a:buNone/>
              <a:defRPr sz="4700"/>
            </a:lvl3pPr>
            <a:lvl4pPr marL="6493017" indent="0">
              <a:buNone/>
              <a:defRPr sz="4300"/>
            </a:lvl4pPr>
            <a:lvl5pPr marL="8657356" indent="0">
              <a:buNone/>
              <a:defRPr sz="4300"/>
            </a:lvl5pPr>
            <a:lvl6pPr marL="10821695" indent="0">
              <a:buNone/>
              <a:defRPr sz="4300"/>
            </a:lvl6pPr>
            <a:lvl7pPr marL="12986034" indent="0">
              <a:buNone/>
              <a:defRPr sz="4300"/>
            </a:lvl7pPr>
            <a:lvl8pPr marL="15150374" indent="0">
              <a:buNone/>
              <a:defRPr sz="4300"/>
            </a:lvl8pPr>
            <a:lvl9pPr marL="17314713" indent="0">
              <a:buNone/>
              <a:defRPr sz="43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82153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2142252" y="1317817"/>
            <a:ext cx="38560534" cy="5484548"/>
          </a:xfrm>
          <a:prstGeom prst="rect">
            <a:avLst/>
          </a:prstGeom>
        </p:spPr>
        <p:txBody>
          <a:bodyPr vert="horz" lIns="432868" tIns="216434" rIns="432868" bIns="216434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142252" y="7678370"/>
            <a:ext cx="38560534" cy="21717289"/>
          </a:xfrm>
          <a:prstGeom prst="rect">
            <a:avLst/>
          </a:prstGeom>
        </p:spPr>
        <p:txBody>
          <a:bodyPr vert="horz" lIns="432868" tIns="216434" rIns="432868" bIns="216434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2142252" y="30500183"/>
            <a:ext cx="9997176" cy="1752008"/>
          </a:xfrm>
          <a:prstGeom prst="rect">
            <a:avLst/>
          </a:prstGeom>
        </p:spPr>
        <p:txBody>
          <a:bodyPr vert="horz" lIns="432868" tIns="216434" rIns="432868" bIns="216434" rtlCol="0" anchor="ctr"/>
          <a:lstStyle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44F39-1E63-4B88-8029-B2A5087998E5}" type="datetimeFigureOut">
              <a:rPr lang="fr-BE" smtClean="0"/>
              <a:t>09-07-19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4638722" y="30500183"/>
            <a:ext cx="13567595" cy="1752008"/>
          </a:xfrm>
          <a:prstGeom prst="rect">
            <a:avLst/>
          </a:prstGeom>
        </p:spPr>
        <p:txBody>
          <a:bodyPr vert="horz" lIns="432868" tIns="216434" rIns="432868" bIns="216434" rtlCol="0" anchor="ctr"/>
          <a:lstStyle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30705610" y="30500183"/>
            <a:ext cx="9997176" cy="1752008"/>
          </a:xfrm>
          <a:prstGeom prst="rect">
            <a:avLst/>
          </a:prstGeom>
        </p:spPr>
        <p:txBody>
          <a:bodyPr vert="horz" lIns="432868" tIns="216434" rIns="432868" bIns="216434" rtlCol="0" anchor="ctr"/>
          <a:lstStyle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FE29B-A919-428C-A4E5-89147544A3F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633325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328678" rtl="0" eaLnBrk="1" latinLnBrk="0" hangingPunct="1">
        <a:spcBef>
          <a:spcPct val="0"/>
        </a:spcBef>
        <a:buNone/>
        <a:defRPr sz="20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3254" indent="-1623254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5100" kern="1200">
          <a:solidFill>
            <a:schemeClr val="tx1"/>
          </a:solidFill>
          <a:latin typeface="+mn-lt"/>
          <a:ea typeface="+mn-ea"/>
          <a:cs typeface="+mn-cs"/>
        </a:defRPr>
      </a:lvl1pPr>
      <a:lvl2pPr marL="3517051" indent="-1352712" algn="l" defTabSz="4328678" rtl="0" eaLnBrk="1" latinLnBrk="0" hangingPunct="1">
        <a:spcBef>
          <a:spcPct val="20000"/>
        </a:spcBef>
        <a:buFont typeface="Arial" panose="020B0604020202020204" pitchFamily="34" charset="0"/>
        <a:buChar char="–"/>
        <a:defRPr sz="13300" kern="1200">
          <a:solidFill>
            <a:schemeClr val="tx1"/>
          </a:solidFill>
          <a:latin typeface="+mn-lt"/>
          <a:ea typeface="+mn-ea"/>
          <a:cs typeface="+mn-cs"/>
        </a:defRPr>
      </a:lvl2pPr>
      <a:lvl3pPr marL="5410848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11400" kern="1200">
          <a:solidFill>
            <a:schemeClr val="tx1"/>
          </a:solidFill>
          <a:latin typeface="+mn-lt"/>
          <a:ea typeface="+mn-ea"/>
          <a:cs typeface="+mn-cs"/>
        </a:defRPr>
      </a:lvl3pPr>
      <a:lvl4pPr marL="7575187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–"/>
        <a:defRPr sz="9500" kern="1200">
          <a:solidFill>
            <a:schemeClr val="tx1"/>
          </a:solidFill>
          <a:latin typeface="+mn-lt"/>
          <a:ea typeface="+mn-ea"/>
          <a:cs typeface="+mn-cs"/>
        </a:defRPr>
      </a:lvl4pPr>
      <a:lvl5pPr marL="9739526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»"/>
        <a:defRPr sz="9500" kern="1200">
          <a:solidFill>
            <a:schemeClr val="tx1"/>
          </a:solidFill>
          <a:latin typeface="+mn-lt"/>
          <a:ea typeface="+mn-ea"/>
          <a:cs typeface="+mn-cs"/>
        </a:defRPr>
      </a:lvl5pPr>
      <a:lvl6pPr marL="11903865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6pPr>
      <a:lvl7pPr marL="14068204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7pPr>
      <a:lvl8pPr marL="16232543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8pPr>
      <a:lvl9pPr marL="18396882" indent="-1082170" algn="l" defTabSz="4328678" rtl="0" eaLnBrk="1" latinLnBrk="0" hangingPunct="1">
        <a:spcBef>
          <a:spcPct val="20000"/>
        </a:spcBef>
        <a:buFont typeface="Arial" panose="020B0604020202020204" pitchFamily="34" charset="0"/>
        <a:buChar char="•"/>
        <a:defRPr sz="9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1pPr>
      <a:lvl2pPr marL="2164339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2pPr>
      <a:lvl3pPr marL="4328678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3pPr>
      <a:lvl4pPr marL="6493017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4pPr>
      <a:lvl5pPr marL="8657356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5pPr>
      <a:lvl6pPr marL="10821695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6pPr>
      <a:lvl7pPr marL="12986034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7pPr>
      <a:lvl8pPr marL="15150374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8pPr>
      <a:lvl9pPr marL="17314713" algn="l" defTabSz="4328678" rtl="0" eaLnBrk="1" latinLnBrk="0" hangingPunct="1">
        <a:defRPr sz="8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271057" y="28272603"/>
            <a:ext cx="10022981" cy="104300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4000" dirty="0">
                <a:solidFill>
                  <a:schemeClr val="tx1"/>
                </a:solidFill>
              </a:rPr>
              <a:t> </a:t>
            </a:r>
            <a:r>
              <a:rPr lang="fr-BE" sz="4000" dirty="0" smtClean="0">
                <a:solidFill>
                  <a:schemeClr val="tx1"/>
                </a:solidFill>
              </a:rPr>
              <a:t>      Remerciements :</a:t>
            </a:r>
            <a:endParaRPr lang="fr-BE" sz="4000" dirty="0">
              <a:solidFill>
                <a:schemeClr val="tx1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12262542" y="6287244"/>
            <a:ext cx="18218020" cy="2303600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06" y="643913"/>
            <a:ext cx="7769696" cy="1795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604988" y="2196060"/>
            <a:ext cx="7367974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r-BE" sz="4800" dirty="0" smtClean="0">
                <a:solidFill>
                  <a:schemeClr val="accent1"/>
                </a:solidFill>
                <a:latin typeface="Corbel" panose="020B0503020204020204" pitchFamily="34" charset="0"/>
              </a:rPr>
              <a:t>Concours posters RSCS  </a:t>
            </a:r>
            <a:endParaRPr lang="fr-BE" sz="4800" dirty="0">
              <a:solidFill>
                <a:schemeClr val="accent1"/>
              </a:solidFill>
              <a:latin typeface="Corbel" panose="020B0503020204020204" pitchFamily="34" charset="0"/>
            </a:endParaRPr>
          </a:p>
          <a:p>
            <a:pPr algn="r"/>
            <a:r>
              <a:rPr lang="fr-BE" sz="4800" dirty="0" smtClean="0">
                <a:solidFill>
                  <a:schemeClr val="accent1"/>
                </a:solidFill>
                <a:latin typeface="Corbel" panose="020B0503020204020204" pitchFamily="34" charset="0"/>
              </a:rPr>
              <a:t>Juin </a:t>
            </a:r>
            <a:r>
              <a:rPr lang="fr-BE" sz="4800" dirty="0">
                <a:solidFill>
                  <a:schemeClr val="accent1"/>
                </a:solidFill>
                <a:latin typeface="+mj-lt"/>
              </a:rPr>
              <a:t>2019</a:t>
            </a:r>
            <a:r>
              <a:rPr lang="fr-BE" sz="4800" dirty="0">
                <a:solidFill>
                  <a:schemeClr val="accent1"/>
                </a:solidFill>
                <a:latin typeface="Corbel" panose="020B0503020204020204" pitchFamily="34" charset="0"/>
              </a:rPr>
              <a:t>, Louvain-la-Neuve</a:t>
            </a:r>
          </a:p>
        </p:txBody>
      </p:sp>
      <p:sp>
        <p:nvSpPr>
          <p:cNvPr id="8" name="Rectangle à coins arrondis 7"/>
          <p:cNvSpPr/>
          <p:nvPr/>
        </p:nvSpPr>
        <p:spPr>
          <a:xfrm>
            <a:off x="10470115" y="654342"/>
            <a:ext cx="21242360" cy="3554819"/>
          </a:xfrm>
          <a:prstGeom prst="roundRect">
            <a:avLst>
              <a:gd name="adj" fmla="val 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BE" sz="7500" b="1" dirty="0">
                <a:solidFill>
                  <a:schemeClr val="bg1"/>
                </a:solidFill>
                <a:latin typeface="Corbel" panose="020B0503020204020204" pitchFamily="34" charset="0"/>
              </a:rPr>
              <a:t>Quelle identité pour l’école catholique? </a:t>
            </a:r>
            <a:br>
              <a:rPr lang="fr-BE" sz="7500" b="1" dirty="0">
                <a:solidFill>
                  <a:schemeClr val="bg1"/>
                </a:solidFill>
                <a:latin typeface="Corbel" panose="020B0503020204020204" pitchFamily="34" charset="0"/>
              </a:rPr>
            </a:br>
            <a:r>
              <a:rPr lang="fr-BE" sz="7500" b="1" dirty="0">
                <a:solidFill>
                  <a:schemeClr val="bg1"/>
                </a:solidFill>
                <a:latin typeface="Corbel" panose="020B0503020204020204" pitchFamily="34" charset="0"/>
              </a:rPr>
              <a:t>Quelle pastorale scolaire mettre en œuvre?</a:t>
            </a:r>
          </a:p>
        </p:txBody>
      </p:sp>
      <p:grpSp>
        <p:nvGrpSpPr>
          <p:cNvPr id="67" name="Groupe 66"/>
          <p:cNvGrpSpPr/>
          <p:nvPr/>
        </p:nvGrpSpPr>
        <p:grpSpPr>
          <a:xfrm>
            <a:off x="1550993" y="22006981"/>
            <a:ext cx="10023853" cy="7781314"/>
            <a:chOff x="15341520" y="6186955"/>
            <a:chExt cx="10086337" cy="6620285"/>
          </a:xfrm>
        </p:grpSpPr>
        <p:grpSp>
          <p:nvGrpSpPr>
            <p:cNvPr id="66" name="Groupe 65"/>
            <p:cNvGrpSpPr/>
            <p:nvPr/>
          </p:nvGrpSpPr>
          <p:grpSpPr>
            <a:xfrm>
              <a:off x="15361414" y="7641422"/>
              <a:ext cx="10066443" cy="5165818"/>
              <a:chOff x="15361414" y="7641422"/>
              <a:chExt cx="10066443" cy="5165818"/>
            </a:xfrm>
          </p:grpSpPr>
          <p:sp>
            <p:nvSpPr>
              <p:cNvPr id="29" name="Rectangle 28"/>
              <p:cNvSpPr/>
              <p:nvPr/>
            </p:nvSpPr>
            <p:spPr>
              <a:xfrm>
                <a:off x="15361414" y="7641422"/>
                <a:ext cx="10066443" cy="4763658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defRPr/>
                </a:pPr>
                <a:r>
                  <a:rPr lang="fr-BE" sz="4000" dirty="0">
                    <a:solidFill>
                      <a:schemeClr val="accent1">
                        <a:lumMod val="50000"/>
                      </a:schemeClr>
                    </a:solidFill>
                    <a:latin typeface="Corbel" panose="020B0503020204020204" pitchFamily="34" charset="0"/>
                  </a:rPr>
                  <a:t>En postmodernité, quelle identité pour l’école catholique?</a:t>
                </a:r>
              </a:p>
              <a:p>
                <a:pPr algn="ctr">
                  <a:defRPr/>
                </a:pPr>
                <a:endParaRPr lang="fr-BE" sz="4000" dirty="0">
                  <a:solidFill>
                    <a:schemeClr val="accent1">
                      <a:lumMod val="50000"/>
                    </a:schemeClr>
                  </a:solidFill>
                  <a:latin typeface="Corbel" panose="020B0503020204020204" pitchFamily="34" charset="0"/>
                </a:endParaRPr>
              </a:p>
              <a:p>
                <a:pPr algn="ctr">
                  <a:defRPr/>
                </a:pPr>
                <a:r>
                  <a:rPr lang="fr-BE" sz="4000" dirty="0">
                    <a:solidFill>
                      <a:schemeClr val="accent1">
                        <a:lumMod val="50000"/>
                      </a:schemeClr>
                    </a:solidFill>
                    <a:latin typeface="Corbel" panose="020B0503020204020204" pitchFamily="34" charset="0"/>
                  </a:rPr>
                  <a:t>Face aux profils variés des acteurs de l’école catholique, quelle pastorale mettre en œuvre? </a:t>
                </a:r>
              </a:p>
              <a:p>
                <a:pPr algn="ctr">
                  <a:defRPr/>
                </a:pPr>
                <a:r>
                  <a:rPr lang="fr-BE" sz="4000" dirty="0">
                    <a:solidFill>
                      <a:schemeClr val="accent1">
                        <a:lumMod val="50000"/>
                      </a:schemeClr>
                    </a:solidFill>
                    <a:latin typeface="Corbel" panose="020B0503020204020204" pitchFamily="34" charset="0"/>
                  </a:rPr>
                  <a:t>Et selon quelle méthodologie?</a:t>
                </a:r>
              </a:p>
            </p:txBody>
          </p:sp>
          <p:sp>
            <p:nvSpPr>
              <p:cNvPr id="61" name="ZoneTexte 60"/>
              <p:cNvSpPr txBox="1"/>
              <p:nvPr/>
            </p:nvSpPr>
            <p:spPr>
              <a:xfrm>
                <a:off x="16532396" y="12204976"/>
                <a:ext cx="8348987" cy="6022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fr-BE" sz="4000" dirty="0">
                  <a:solidFill>
                    <a:schemeClr val="bg1"/>
                  </a:solidFill>
                  <a:latin typeface="Corbel" panose="020B0503020204020204" pitchFamily="34" charset="0"/>
                </a:endParaRPr>
              </a:p>
            </p:txBody>
          </p:sp>
        </p:grpSp>
        <p:sp>
          <p:nvSpPr>
            <p:cNvPr id="39" name="Rectangle à coins arrondis 38"/>
            <p:cNvSpPr/>
            <p:nvPr/>
          </p:nvSpPr>
          <p:spPr>
            <a:xfrm>
              <a:off x="15341520" y="6186955"/>
              <a:ext cx="10086337" cy="1453749"/>
            </a:xfrm>
            <a:prstGeom prst="roundRect">
              <a:avLst>
                <a:gd name="adj" fmla="val 0"/>
              </a:avLst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4000" b="1" dirty="0">
                  <a:latin typeface="Corbel" panose="020B0503020204020204" pitchFamily="34" charset="0"/>
                </a:rPr>
                <a:t>Une double problématique</a:t>
              </a:r>
            </a:p>
            <a:p>
              <a:pPr algn="ctr"/>
              <a:r>
                <a:rPr lang="fr-BE" sz="4000" b="1" dirty="0">
                  <a:latin typeface="Corbel" panose="020B0503020204020204" pitchFamily="34" charset="0"/>
                </a:rPr>
                <a:t> </a:t>
              </a:r>
              <a:r>
                <a:rPr lang="fr-BE" sz="3000" b="1" dirty="0">
                  <a:latin typeface="Corbel" panose="020B0503020204020204" pitchFamily="34" charset="0"/>
                </a:rPr>
                <a:t>(travail limité à l’école catholique belge francophone)</a:t>
              </a:r>
            </a:p>
          </p:txBody>
        </p:sp>
      </p:grpSp>
      <p:grpSp>
        <p:nvGrpSpPr>
          <p:cNvPr id="74" name="Groupe 73"/>
          <p:cNvGrpSpPr/>
          <p:nvPr/>
        </p:nvGrpSpPr>
        <p:grpSpPr>
          <a:xfrm>
            <a:off x="1435077" y="6257380"/>
            <a:ext cx="10139772" cy="14676760"/>
            <a:chOff x="1723394" y="6050957"/>
            <a:chExt cx="9906341" cy="12610692"/>
          </a:xfrm>
          <a:solidFill>
            <a:schemeClr val="accent1">
              <a:lumMod val="40000"/>
              <a:lumOff val="60000"/>
            </a:schemeClr>
          </a:solidFill>
        </p:grpSpPr>
        <p:grpSp>
          <p:nvGrpSpPr>
            <p:cNvPr id="36" name="Groupe 35"/>
            <p:cNvGrpSpPr/>
            <p:nvPr/>
          </p:nvGrpSpPr>
          <p:grpSpPr>
            <a:xfrm>
              <a:off x="1723394" y="6050957"/>
              <a:ext cx="9906341" cy="12610692"/>
              <a:chOff x="1579074" y="6050957"/>
              <a:chExt cx="9906341" cy="12610692"/>
            </a:xfrm>
            <a:grpFill/>
          </p:grpSpPr>
          <p:grpSp>
            <p:nvGrpSpPr>
              <p:cNvPr id="35" name="Groupe 34"/>
              <p:cNvGrpSpPr/>
              <p:nvPr/>
            </p:nvGrpSpPr>
            <p:grpSpPr>
              <a:xfrm>
                <a:off x="1579074" y="6050957"/>
                <a:ext cx="9906340" cy="12610692"/>
                <a:chOff x="1579074" y="6050957"/>
                <a:chExt cx="9906340" cy="12610692"/>
              </a:xfrm>
              <a:grpFill/>
            </p:grpSpPr>
            <p:grpSp>
              <p:nvGrpSpPr>
                <p:cNvPr id="34" name="Groupe 33"/>
                <p:cNvGrpSpPr/>
                <p:nvPr/>
              </p:nvGrpSpPr>
              <p:grpSpPr>
                <a:xfrm>
                  <a:off x="1579074" y="6050957"/>
                  <a:ext cx="9906340" cy="12610692"/>
                  <a:chOff x="1579074" y="6050957"/>
                  <a:chExt cx="9906340" cy="12610692"/>
                </a:xfrm>
                <a:grpFill/>
              </p:grpSpPr>
              <p:grpSp>
                <p:nvGrpSpPr>
                  <p:cNvPr id="33" name="Groupe 32"/>
                  <p:cNvGrpSpPr/>
                  <p:nvPr/>
                </p:nvGrpSpPr>
                <p:grpSpPr>
                  <a:xfrm>
                    <a:off x="1692324" y="6050957"/>
                    <a:ext cx="9793090" cy="12610692"/>
                    <a:chOff x="1692324" y="6050957"/>
                    <a:chExt cx="9793090" cy="12610692"/>
                  </a:xfrm>
                  <a:grpFill/>
                </p:grpSpPr>
                <p:grpSp>
                  <p:nvGrpSpPr>
                    <p:cNvPr id="32" name="Groupe 31"/>
                    <p:cNvGrpSpPr/>
                    <p:nvPr/>
                  </p:nvGrpSpPr>
                  <p:grpSpPr>
                    <a:xfrm>
                      <a:off x="1692326" y="6050957"/>
                      <a:ext cx="9793088" cy="12610692"/>
                      <a:chOff x="1692326" y="6050957"/>
                      <a:chExt cx="9793088" cy="12610692"/>
                    </a:xfrm>
                    <a:grpFill/>
                  </p:grpSpPr>
                  <p:sp>
                    <p:nvSpPr>
                      <p:cNvPr id="10" name="Rectangle 9"/>
                      <p:cNvSpPr/>
                      <p:nvPr/>
                    </p:nvSpPr>
                    <p:spPr>
                      <a:xfrm>
                        <a:off x="1692326" y="6050957"/>
                        <a:ext cx="9793087" cy="12610692"/>
                      </a:xfrm>
                      <a:prstGeom prst="rect">
                        <a:avLst/>
                      </a:prstGeom>
                      <a:grpFill/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fr-BE" dirty="0"/>
                      </a:p>
                    </p:txBody>
                  </p:sp>
                  <p:grpSp>
                    <p:nvGrpSpPr>
                      <p:cNvPr id="31" name="Groupe 30"/>
                      <p:cNvGrpSpPr/>
                      <p:nvPr/>
                    </p:nvGrpSpPr>
                    <p:grpSpPr>
                      <a:xfrm>
                        <a:off x="3325594" y="13947804"/>
                        <a:ext cx="8159820" cy="4695141"/>
                        <a:chOff x="3325594" y="13947804"/>
                        <a:chExt cx="8159820" cy="4695141"/>
                      </a:xfrm>
                      <a:grpFill/>
                    </p:grpSpPr>
                    <p:sp>
                      <p:nvSpPr>
                        <p:cNvPr id="27" name="ZoneTexte 26"/>
                        <p:cNvSpPr txBox="1"/>
                        <p:nvPr/>
                      </p:nvSpPr>
                      <p:spPr>
                        <a:xfrm>
                          <a:off x="3325594" y="18325604"/>
                          <a:ext cx="8159820" cy="317341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 algn="r"/>
                          <a:r>
                            <a:rPr lang="fr-BE" sz="1800" dirty="0"/>
                            <a:t>H. D</a:t>
                          </a:r>
                          <a:r>
                            <a:rPr lang="fr-BE" sz="1600" dirty="0"/>
                            <a:t>ERROITTE</a:t>
                          </a:r>
                          <a:r>
                            <a:rPr lang="fr-BE" sz="1800" dirty="0"/>
                            <a:t> et D. du V</a:t>
                          </a:r>
                          <a:r>
                            <a:rPr lang="fr-BE" sz="1600" dirty="0"/>
                            <a:t>AL</a:t>
                          </a:r>
                          <a:r>
                            <a:rPr lang="fr-BE" sz="1800" dirty="0"/>
                            <a:t> d’É</a:t>
                          </a:r>
                          <a:r>
                            <a:rPr lang="fr-BE" sz="1600" dirty="0"/>
                            <a:t>PRÉMESNIL</a:t>
                          </a:r>
                          <a:r>
                            <a:rPr lang="fr-BE" sz="1800" dirty="0"/>
                            <a:t>  (</a:t>
                          </a:r>
                          <a:r>
                            <a:rPr lang="fr-BE" sz="1800" dirty="0" err="1"/>
                            <a:t>dir</a:t>
                          </a:r>
                          <a:r>
                            <a:rPr lang="fr-BE" sz="1800" dirty="0"/>
                            <a:t>.), </a:t>
                          </a:r>
                          <a:r>
                            <a:rPr lang="fr-BE" sz="1800" i="1" dirty="0"/>
                            <a:t>Un cours de religion pour quoi ?</a:t>
                          </a:r>
                          <a:r>
                            <a:rPr lang="fr-BE" sz="1800" dirty="0"/>
                            <a:t>, p. 144</a:t>
                          </a:r>
                        </a:p>
                      </p:txBody>
                    </p:sp>
                    <p:grpSp>
                      <p:nvGrpSpPr>
                        <p:cNvPr id="30" name="Groupe 29"/>
                        <p:cNvGrpSpPr/>
                        <p:nvPr/>
                      </p:nvGrpSpPr>
                      <p:grpSpPr>
                        <a:xfrm>
                          <a:off x="4035475" y="13947804"/>
                          <a:ext cx="5106791" cy="4383045"/>
                          <a:chOff x="4035475" y="13947804"/>
                          <a:chExt cx="5106791" cy="4383045"/>
                        </a:xfrm>
                        <a:grpFill/>
                      </p:grpSpPr>
                      <p:graphicFrame>
                        <p:nvGraphicFramePr>
                          <p:cNvPr id="21" name="Graphique 20"/>
                          <p:cNvGraphicFramePr/>
                          <p:nvPr>
                            <p:extLst>
                              <p:ext uri="{D42A27DB-BD31-4B8C-83A1-F6EECF244321}">
                                <p14:modId xmlns:p14="http://schemas.microsoft.com/office/powerpoint/2010/main" val="2949542028"/>
                              </p:ext>
                            </p:extLst>
                          </p:nvPr>
                        </p:nvGraphicFramePr>
                        <p:xfrm>
                          <a:off x="4045994" y="13947804"/>
                          <a:ext cx="4617834" cy="3528392"/>
                        </p:xfrm>
                        <a:graphic>
                          <a:graphicData uri="http://schemas.openxmlformats.org/drawingml/2006/chart">
                            <c:chart xmlns:c="http://schemas.openxmlformats.org/drawingml/2006/chart" xmlns:r="http://schemas.openxmlformats.org/officeDocument/2006/relationships" r:id="rId3"/>
                          </a:graphicData>
                        </a:graphic>
                      </p:graphicFrame>
                      <p:sp>
                        <p:nvSpPr>
                          <p:cNvPr id="26" name="ZoneTexte 25"/>
                          <p:cNvSpPr txBox="1"/>
                          <p:nvPr/>
                        </p:nvSpPr>
                        <p:spPr>
                          <a:xfrm>
                            <a:off x="7718665" y="15462600"/>
                            <a:ext cx="583814" cy="369332"/>
                          </a:xfrm>
                          <a:prstGeom prst="rect">
                            <a:avLst/>
                          </a:prstGeom>
                          <a:noFill/>
                        </p:spPr>
                        <p:txBody>
                          <a:bodyPr wrap="none" rtlCol="0">
                            <a:spAutoFit/>
                          </a:bodyPr>
                          <a:lstStyle/>
                          <a:p>
                            <a:r>
                              <a:rPr lang="fr-BE" sz="1800" dirty="0">
                                <a:solidFill>
                                  <a:schemeClr val="bg1"/>
                                </a:solidFill>
                                <a:latin typeface="+mj-lt"/>
                              </a:rPr>
                              <a:t>42%</a:t>
                            </a:r>
                          </a:p>
                        </p:txBody>
                      </p:sp>
                      <p:sp>
                        <p:nvSpPr>
                          <p:cNvPr id="28" name="ZoneTexte 27"/>
                          <p:cNvSpPr txBox="1"/>
                          <p:nvPr/>
                        </p:nvSpPr>
                        <p:spPr>
                          <a:xfrm>
                            <a:off x="4035475" y="17405273"/>
                            <a:ext cx="5106791" cy="925576"/>
                          </a:xfrm>
                          <a:prstGeom prst="rect">
                            <a:avLst/>
                          </a:prstGeom>
                          <a:grpFill/>
                        </p:spPr>
                        <p:txBody>
                          <a:bodyPr wrap="square" rtlCol="0">
                            <a:spAutoFit/>
                          </a:bodyPr>
                          <a:lstStyle/>
                          <a:p>
                            <a:pPr algn="ctr"/>
                            <a:r>
                              <a:rPr lang="fr-BE" sz="32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+mj-lt"/>
                              </a:rPr>
                              <a:t>5</a:t>
                            </a:r>
                            <a:r>
                              <a:rPr lang="fr-BE" sz="3200" baseline="300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orbel" panose="020B0503020204020204" pitchFamily="34" charset="0"/>
                              </a:rPr>
                              <a:t>e</a:t>
                            </a:r>
                            <a:r>
                              <a:rPr lang="fr-BE" sz="32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orbel" panose="020B0503020204020204" pitchFamily="34" charset="0"/>
                              </a:rPr>
                              <a:t> et </a:t>
                            </a:r>
                            <a:r>
                              <a:rPr lang="fr-BE" sz="32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+mj-lt"/>
                              </a:rPr>
                              <a:t>6</a:t>
                            </a:r>
                            <a:r>
                              <a:rPr lang="fr-BE" sz="3200" baseline="300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orbel" panose="020B0503020204020204" pitchFamily="34" charset="0"/>
                              </a:rPr>
                              <a:t>e</a:t>
                            </a:r>
                            <a:r>
                              <a:rPr lang="fr-BE" sz="3200" dirty="0">
                                <a:solidFill>
                                  <a:schemeClr val="tx2">
                                    <a:lumMod val="75000"/>
                                  </a:schemeClr>
                                </a:solidFill>
                                <a:latin typeface="Corbel" panose="020B0503020204020204" pitchFamily="34" charset="0"/>
                              </a:rPr>
                              <a:t> sec. suivant le cours de religion catholique</a:t>
                            </a:r>
                          </a:p>
                        </p:txBody>
                      </p:sp>
                    </p:grpSp>
                  </p:grpSp>
                </p:grpSp>
                <p:sp>
                  <p:nvSpPr>
                    <p:cNvPr id="22" name="Rectangle à coins arrondis 21"/>
                    <p:cNvSpPr/>
                    <p:nvPr/>
                  </p:nvSpPr>
                  <p:spPr>
                    <a:xfrm>
                      <a:off x="1692324" y="12293119"/>
                      <a:ext cx="9793088" cy="1468162"/>
                    </a:xfrm>
                    <a:prstGeom prst="roundRect">
                      <a:avLst>
                        <a:gd name="adj" fmla="val 0"/>
                      </a:avLst>
                    </a:prstGeom>
                    <a:solidFill>
                      <a:schemeClr val="tx2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r>
                        <a:rPr lang="fr-BE" sz="4000" dirty="0">
                          <a:latin typeface="Corbel" panose="020B0503020204020204" pitchFamily="34" charset="0"/>
                        </a:rPr>
                        <a:t>Moins d’</a:t>
                      </a:r>
                      <a:r>
                        <a:rPr lang="fr-BE" sz="4000" dirty="0">
                          <a:latin typeface="+mj-lt"/>
                        </a:rPr>
                        <a:t>1</a:t>
                      </a:r>
                      <a:r>
                        <a:rPr lang="fr-BE" sz="4000" dirty="0">
                          <a:latin typeface="Corbel" panose="020B0503020204020204" pitchFamily="34" charset="0"/>
                        </a:rPr>
                        <a:t> élève sur</a:t>
                      </a:r>
                      <a:r>
                        <a:rPr lang="fr-BE" sz="4000" dirty="0">
                          <a:latin typeface="+mj-lt"/>
                        </a:rPr>
                        <a:t> 2</a:t>
                      </a:r>
                      <a:r>
                        <a:rPr lang="fr-BE" sz="4000" dirty="0">
                          <a:latin typeface="Corbel" panose="020B0503020204020204" pitchFamily="34" charset="0"/>
                        </a:rPr>
                        <a:t> se reconnait catholique</a:t>
                      </a:r>
                    </a:p>
                  </p:txBody>
                </p:sp>
              </p:grpSp>
              <p:grpSp>
                <p:nvGrpSpPr>
                  <p:cNvPr id="5" name="Groupe 4"/>
                  <p:cNvGrpSpPr/>
                  <p:nvPr/>
                </p:nvGrpSpPr>
                <p:grpSpPr>
                  <a:xfrm>
                    <a:off x="1579074" y="7786696"/>
                    <a:ext cx="9154097" cy="4030850"/>
                    <a:chOff x="1365569" y="8181277"/>
                    <a:chExt cx="9154097" cy="4030850"/>
                  </a:xfrm>
                  <a:grpFill/>
                </p:grpSpPr>
                <p:grpSp>
                  <p:nvGrpSpPr>
                    <p:cNvPr id="4" name="Groupe 3"/>
                    <p:cNvGrpSpPr/>
                    <p:nvPr/>
                  </p:nvGrpSpPr>
                  <p:grpSpPr>
                    <a:xfrm>
                      <a:off x="1365569" y="8181277"/>
                      <a:ext cx="9154097" cy="3532750"/>
                      <a:chOff x="1365569" y="8181277"/>
                      <a:chExt cx="9154097" cy="3532750"/>
                    </a:xfrm>
                    <a:grpFill/>
                  </p:grpSpPr>
                  <p:graphicFrame>
                    <p:nvGraphicFramePr>
                      <p:cNvPr id="11" name="Graphique 10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val="736851269"/>
                          </p:ext>
                        </p:extLst>
                      </p:nvPr>
                    </p:nvGraphicFramePr>
                    <p:xfrm>
                      <a:off x="5901832" y="8181277"/>
                      <a:ext cx="4617834" cy="3528392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4"/>
                      </a:graphicData>
                    </a:graphic>
                  </p:graphicFrame>
                  <p:graphicFrame>
                    <p:nvGraphicFramePr>
                      <p:cNvPr id="12" name="Graphique 11"/>
                      <p:cNvGraphicFramePr/>
                      <p:nvPr>
                        <p:extLst>
                          <p:ext uri="{D42A27DB-BD31-4B8C-83A1-F6EECF244321}">
                            <p14:modId xmlns:p14="http://schemas.microsoft.com/office/powerpoint/2010/main" val="3064111432"/>
                          </p:ext>
                        </p:extLst>
                      </p:nvPr>
                    </p:nvGraphicFramePr>
                    <p:xfrm>
                      <a:off x="1365569" y="8185635"/>
                      <a:ext cx="5121890" cy="3528392"/>
                    </p:xfrm>
                    <a:graphic>
                      <a:graphicData uri="http://schemas.openxmlformats.org/drawingml/2006/chart">
                        <c:chart xmlns:c="http://schemas.openxmlformats.org/drawingml/2006/chart" xmlns:r="http://schemas.openxmlformats.org/officeDocument/2006/relationships" r:id="rId5"/>
                      </a:graphicData>
                    </a:graphic>
                  </p:graphicFrame>
                </p:grpSp>
                <p:grpSp>
                  <p:nvGrpSpPr>
                    <p:cNvPr id="2" name="Groupe 1"/>
                    <p:cNvGrpSpPr/>
                    <p:nvPr/>
                  </p:nvGrpSpPr>
                  <p:grpSpPr>
                    <a:xfrm>
                      <a:off x="3412453" y="9604428"/>
                      <a:ext cx="6932148" cy="2607699"/>
                      <a:chOff x="3412453" y="9604428"/>
                      <a:chExt cx="6932148" cy="2607699"/>
                    </a:xfrm>
                    <a:grpFill/>
                  </p:grpSpPr>
                  <p:grpSp>
                    <p:nvGrpSpPr>
                      <p:cNvPr id="17" name="Groupe 16"/>
                      <p:cNvGrpSpPr/>
                      <p:nvPr/>
                    </p:nvGrpSpPr>
                    <p:grpSpPr>
                      <a:xfrm>
                        <a:off x="5161859" y="9604428"/>
                        <a:ext cx="5182742" cy="369332"/>
                        <a:chOff x="4379162" y="8582078"/>
                        <a:chExt cx="5182742" cy="369332"/>
                      </a:xfrm>
                      <a:grpFill/>
                    </p:grpSpPr>
                    <p:sp>
                      <p:nvSpPr>
                        <p:cNvPr id="15" name="ZoneTexte 14"/>
                        <p:cNvSpPr txBox="1"/>
                        <p:nvPr/>
                      </p:nvSpPr>
                      <p:spPr>
                        <a:xfrm>
                          <a:off x="4379162" y="8608074"/>
                          <a:ext cx="959555" cy="31734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</p:spPr>
                      <p:txBody>
                        <a:bodyPr wrap="square" rtlCol="0">
                          <a:spAutoFit/>
                        </a:bodyPr>
                        <a:lstStyle/>
                        <a:p>
                          <a:r>
                            <a:rPr lang="fr-BE" sz="18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41,34 %</a:t>
                          </a:r>
                        </a:p>
                      </p:txBody>
                    </p:sp>
                    <p:sp>
                      <p:nvSpPr>
                        <p:cNvPr id="16" name="ZoneTexte 15"/>
                        <p:cNvSpPr txBox="1"/>
                        <p:nvPr/>
                      </p:nvSpPr>
                      <p:spPr>
                        <a:xfrm>
                          <a:off x="8633445" y="8582078"/>
                          <a:ext cx="928459" cy="369332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BE" sz="1800" dirty="0">
                              <a:solidFill>
                                <a:schemeClr val="bg1"/>
                              </a:solidFill>
                              <a:latin typeface="+mj-lt"/>
                            </a:rPr>
                            <a:t>59,94 %</a:t>
                          </a:r>
                        </a:p>
                      </p:txBody>
                    </p:sp>
                  </p:grpSp>
                  <p:grpSp>
                    <p:nvGrpSpPr>
                      <p:cNvPr id="23" name="Groupe 22"/>
                      <p:cNvGrpSpPr/>
                      <p:nvPr/>
                    </p:nvGrpSpPr>
                    <p:grpSpPr>
                      <a:xfrm>
                        <a:off x="3412453" y="11709669"/>
                        <a:ext cx="6059538" cy="502458"/>
                        <a:chOff x="2629756" y="10687319"/>
                        <a:chExt cx="6059538" cy="502458"/>
                      </a:xfrm>
                      <a:grpFill/>
                    </p:grpSpPr>
                    <p:sp>
                      <p:nvSpPr>
                        <p:cNvPr id="19" name="ZoneTexte 18"/>
                        <p:cNvSpPr txBox="1"/>
                        <p:nvPr/>
                      </p:nvSpPr>
                      <p:spPr>
                        <a:xfrm>
                          <a:off x="2629756" y="10687322"/>
                          <a:ext cx="1589905" cy="502455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BE" sz="3200" dirty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orbel" panose="020B0503020204020204" pitchFamily="34" charset="0"/>
                            </a:rPr>
                            <a:t>Primaire</a:t>
                          </a:r>
                        </a:p>
                      </p:txBody>
                    </p:sp>
                    <p:sp>
                      <p:nvSpPr>
                        <p:cNvPr id="20" name="ZoneTexte 19"/>
                        <p:cNvSpPr txBox="1"/>
                        <p:nvPr/>
                      </p:nvSpPr>
                      <p:spPr>
                        <a:xfrm>
                          <a:off x="6651485" y="10687319"/>
                          <a:ext cx="2037809" cy="502456"/>
                        </a:xfrm>
                        <a:prstGeom prst="rect">
                          <a:avLst/>
                        </a:prstGeom>
                        <a:grp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r>
                            <a:rPr lang="fr-BE" sz="3200" dirty="0">
                              <a:solidFill>
                                <a:schemeClr val="accent4">
                                  <a:lumMod val="75000"/>
                                </a:schemeClr>
                              </a:solidFill>
                              <a:latin typeface="Corbel" panose="020B0503020204020204" pitchFamily="34" charset="0"/>
                            </a:rPr>
                            <a:t>Secondaire</a:t>
                          </a:r>
                        </a:p>
                      </p:txBody>
                    </p:sp>
                  </p:grpSp>
                </p:grpSp>
              </p:grpSp>
            </p:grpSp>
            <p:sp>
              <p:nvSpPr>
                <p:cNvPr id="25" name="Rectangle à coins arrondis 24"/>
                <p:cNvSpPr/>
                <p:nvPr/>
              </p:nvSpPr>
              <p:spPr>
                <a:xfrm>
                  <a:off x="1692325" y="6084492"/>
                  <a:ext cx="9793087" cy="1468162"/>
                </a:xfrm>
                <a:prstGeom prst="roundRect">
                  <a:avLst>
                    <a:gd name="adj" fmla="val 0"/>
                  </a:avLst>
                </a:prstGeom>
                <a:solidFill>
                  <a:schemeClr val="tx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BE" sz="4000" dirty="0"/>
                    <a:t>En Belgique francophone, 1</a:t>
                  </a:r>
                  <a:r>
                    <a:rPr lang="fr-BE" sz="4000" dirty="0">
                      <a:latin typeface="Corbel" panose="020B0503020204020204" pitchFamily="34" charset="0"/>
                    </a:rPr>
                    <a:t> élève sur </a:t>
                  </a:r>
                  <a:r>
                    <a:rPr lang="fr-BE" sz="4000" dirty="0"/>
                    <a:t>2</a:t>
                  </a:r>
                  <a:r>
                    <a:rPr lang="fr-BE" sz="4000" dirty="0">
                      <a:latin typeface="Corbel" panose="020B0503020204020204" pitchFamily="34" charset="0"/>
                    </a:rPr>
                    <a:t> </a:t>
                  </a:r>
                </a:p>
                <a:p>
                  <a:pPr algn="ctr"/>
                  <a:r>
                    <a:rPr lang="fr-BE" sz="4000" dirty="0" smtClean="0">
                      <a:latin typeface="Corbel" panose="020B0503020204020204" pitchFamily="34" charset="0"/>
                    </a:rPr>
                    <a:t>fréquente </a:t>
                  </a:r>
                  <a:r>
                    <a:rPr lang="fr-BE" sz="4000" dirty="0">
                      <a:latin typeface="Corbel" panose="020B0503020204020204" pitchFamily="34" charset="0"/>
                    </a:rPr>
                    <a:t>l’enseignement catholique</a:t>
                  </a:r>
                </a:p>
              </p:txBody>
            </p:sp>
          </p:grpSp>
          <p:sp>
            <p:nvSpPr>
              <p:cNvPr id="9" name="ZoneTexte 8"/>
              <p:cNvSpPr txBox="1"/>
              <p:nvPr/>
            </p:nvSpPr>
            <p:spPr>
              <a:xfrm>
                <a:off x="6700964" y="11923787"/>
                <a:ext cx="4784451" cy="369332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BE" sz="1800" i="1" dirty="0"/>
                  <a:t>Rapport annuel de l’Église catholique belge</a:t>
                </a:r>
                <a:r>
                  <a:rPr lang="fr-BE" sz="1800" dirty="0"/>
                  <a:t>, p. 45</a:t>
                </a:r>
              </a:p>
            </p:txBody>
          </p:sp>
        </p:grpSp>
        <p:grpSp>
          <p:nvGrpSpPr>
            <p:cNvPr id="73" name="Groupe 72"/>
            <p:cNvGrpSpPr/>
            <p:nvPr/>
          </p:nvGrpSpPr>
          <p:grpSpPr>
            <a:xfrm>
              <a:off x="2304006" y="13945855"/>
              <a:ext cx="8458784" cy="2996318"/>
              <a:chOff x="2304006" y="13945855"/>
              <a:chExt cx="8458784" cy="2996318"/>
            </a:xfrm>
            <a:grpFill/>
          </p:grpSpPr>
          <p:grpSp>
            <p:nvGrpSpPr>
              <p:cNvPr id="68" name="Groupe 67"/>
              <p:cNvGrpSpPr/>
              <p:nvPr/>
            </p:nvGrpSpPr>
            <p:grpSpPr>
              <a:xfrm>
                <a:off x="2304006" y="16016597"/>
                <a:ext cx="2601893" cy="925576"/>
                <a:chOff x="2304006" y="16016597"/>
                <a:chExt cx="2601893" cy="925576"/>
              </a:xfrm>
              <a:grpFill/>
            </p:grpSpPr>
            <p:sp>
              <p:nvSpPr>
                <p:cNvPr id="48" name="Flèche droite rayée 47"/>
                <p:cNvSpPr/>
                <p:nvPr/>
              </p:nvSpPr>
              <p:spPr>
                <a:xfrm>
                  <a:off x="2304006" y="16231171"/>
                  <a:ext cx="752513" cy="648072"/>
                </a:xfrm>
                <a:prstGeom prst="stripedRightArrow">
                  <a:avLst/>
                </a:prstGeom>
                <a:solidFill>
                  <a:schemeClr val="accent3">
                    <a:lumMod val="75000"/>
                  </a:schemeClr>
                </a:solidFill>
                <a:ln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2">
                  <a:schemeClr val="accent6">
                    <a:shade val="50000"/>
                  </a:schemeClr>
                </a:lnRef>
                <a:fillRef idx="1">
                  <a:schemeClr val="accent6"/>
                </a:fillRef>
                <a:effectRef idx="0">
                  <a:schemeClr val="accent6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BE"/>
                </a:p>
              </p:txBody>
            </p:sp>
            <p:sp>
              <p:nvSpPr>
                <p:cNvPr id="49" name="ZoneTexte 48"/>
                <p:cNvSpPr txBox="1"/>
                <p:nvPr/>
              </p:nvSpPr>
              <p:spPr>
                <a:xfrm>
                  <a:off x="3074365" y="16016597"/>
                  <a:ext cx="1831534" cy="92557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BE" sz="3200" b="1" dirty="0">
                      <a:solidFill>
                        <a:schemeClr val="accent3">
                          <a:lumMod val="75000"/>
                        </a:schemeClr>
                      </a:solidFill>
                    </a:rPr>
                    <a:t>Pluralité religieuse</a:t>
                  </a:r>
                </a:p>
              </p:txBody>
            </p:sp>
          </p:grpSp>
          <p:grpSp>
            <p:nvGrpSpPr>
              <p:cNvPr id="72" name="Groupe 71"/>
              <p:cNvGrpSpPr/>
              <p:nvPr/>
            </p:nvGrpSpPr>
            <p:grpSpPr>
              <a:xfrm>
                <a:off x="3008938" y="13945855"/>
                <a:ext cx="7753852" cy="1175380"/>
                <a:chOff x="3008938" y="13945855"/>
                <a:chExt cx="7753852" cy="1175380"/>
              </a:xfrm>
              <a:grpFill/>
            </p:grpSpPr>
            <p:grpSp>
              <p:nvGrpSpPr>
                <p:cNvPr id="70" name="Groupe 69"/>
                <p:cNvGrpSpPr/>
                <p:nvPr/>
              </p:nvGrpSpPr>
              <p:grpSpPr>
                <a:xfrm>
                  <a:off x="3074364" y="13945855"/>
                  <a:ext cx="7621188" cy="790097"/>
                  <a:chOff x="3074364" y="13945855"/>
                  <a:chExt cx="7621188" cy="790097"/>
                </a:xfrm>
                <a:grpFill/>
              </p:grpSpPr>
              <p:sp>
                <p:nvSpPr>
                  <p:cNvPr id="44" name="ZoneTexte 43"/>
                  <p:cNvSpPr txBox="1"/>
                  <p:nvPr/>
                </p:nvSpPr>
                <p:spPr>
                  <a:xfrm>
                    <a:off x="9039871" y="13945855"/>
                    <a:ext cx="1655681" cy="396676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BE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orbel" panose="020B0503020204020204" pitchFamily="34" charset="0"/>
                      </a:rPr>
                      <a:t>Catholiques</a:t>
                    </a:r>
                  </a:p>
                </p:txBody>
              </p:sp>
              <p:sp>
                <p:nvSpPr>
                  <p:cNvPr id="47" name="ZoneTexte 46"/>
                  <p:cNvSpPr txBox="1"/>
                  <p:nvPr/>
                </p:nvSpPr>
                <p:spPr>
                  <a:xfrm>
                    <a:off x="3074364" y="14339276"/>
                    <a:ext cx="1004183" cy="396676"/>
                  </a:xfrm>
                  <a:prstGeom prst="rect">
                    <a:avLst/>
                  </a:prstGeom>
                  <a:grp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fr-BE" sz="2400" dirty="0">
                        <a:solidFill>
                          <a:schemeClr val="tx2">
                            <a:lumMod val="75000"/>
                          </a:schemeClr>
                        </a:solidFill>
                        <a:latin typeface="Corbel" panose="020B0503020204020204" pitchFamily="34" charset="0"/>
                      </a:rPr>
                      <a:t>Autres</a:t>
                    </a:r>
                  </a:p>
                </p:txBody>
              </p:sp>
            </p:grpSp>
            <p:grpSp>
              <p:nvGrpSpPr>
                <p:cNvPr id="71" name="Groupe 70"/>
                <p:cNvGrpSpPr/>
                <p:nvPr/>
              </p:nvGrpSpPr>
              <p:grpSpPr>
                <a:xfrm>
                  <a:off x="3008938" y="14332795"/>
                  <a:ext cx="7753852" cy="788440"/>
                  <a:chOff x="3008938" y="14332795"/>
                  <a:chExt cx="7753852" cy="788440"/>
                </a:xfrm>
                <a:grpFill/>
              </p:grpSpPr>
              <p:grpSp>
                <p:nvGrpSpPr>
                  <p:cNvPr id="53" name="Groupe 52"/>
                  <p:cNvGrpSpPr/>
                  <p:nvPr/>
                </p:nvGrpSpPr>
                <p:grpSpPr>
                  <a:xfrm>
                    <a:off x="8446799" y="14332795"/>
                    <a:ext cx="2315991" cy="355341"/>
                    <a:chOff x="8446799" y="14332795"/>
                    <a:chExt cx="2315991" cy="355341"/>
                  </a:xfrm>
                  <a:grpFill/>
                </p:grpSpPr>
                <p:cxnSp>
                  <p:nvCxnSpPr>
                    <p:cNvPr id="41" name="Connecteur droit 40"/>
                    <p:cNvCxnSpPr/>
                    <p:nvPr/>
                  </p:nvCxnSpPr>
                  <p:spPr>
                    <a:xfrm flipV="1">
                      <a:off x="8446799" y="14332797"/>
                      <a:ext cx="564849" cy="355339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0" name="Connecteur droit 49"/>
                    <p:cNvCxnSpPr/>
                    <p:nvPr/>
                  </p:nvCxnSpPr>
                  <p:spPr>
                    <a:xfrm>
                      <a:off x="9011648" y="14332795"/>
                      <a:ext cx="1751142" cy="5062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9" name="Groupe 68"/>
                  <p:cNvGrpSpPr/>
                  <p:nvPr/>
                </p:nvGrpSpPr>
                <p:grpSpPr>
                  <a:xfrm>
                    <a:off x="3008938" y="14764842"/>
                    <a:ext cx="1639095" cy="356393"/>
                    <a:chOff x="3008938" y="14764842"/>
                    <a:chExt cx="1639095" cy="356393"/>
                  </a:xfrm>
                  <a:grpFill/>
                </p:grpSpPr>
                <p:cxnSp>
                  <p:nvCxnSpPr>
                    <p:cNvPr id="45" name="Connecteur droit 44"/>
                    <p:cNvCxnSpPr/>
                    <p:nvPr/>
                  </p:nvCxnSpPr>
                  <p:spPr>
                    <a:xfrm>
                      <a:off x="4136908" y="14764842"/>
                      <a:ext cx="511125" cy="356393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55" name="Connecteur droit 54"/>
                    <p:cNvCxnSpPr/>
                    <p:nvPr/>
                  </p:nvCxnSpPr>
                  <p:spPr>
                    <a:xfrm flipH="1">
                      <a:off x="3008938" y="14764842"/>
                      <a:ext cx="1127971" cy="0"/>
                    </a:xfrm>
                    <a:prstGeom prst="line">
                      <a:avLst/>
                    </a:prstGeom>
                    <a:grpFill/>
                    <a:ln w="38100">
                      <a:solidFill>
                        <a:schemeClr val="tx2">
                          <a:lumMod val="75000"/>
                        </a:schemeClr>
                      </a:solidFill>
                    </a:ln>
                  </p:spPr>
                  <p:style>
                    <a:lnRef idx="1">
                      <a:schemeClr val="dk1"/>
                    </a:lnRef>
                    <a:fillRef idx="0">
                      <a:schemeClr val="dk1"/>
                    </a:fillRef>
                    <a:effectRef idx="0">
                      <a:schemeClr val="dk1"/>
                    </a:effectRef>
                    <a:fontRef idx="minor">
                      <a:schemeClr val="tx1"/>
                    </a:fontRef>
                  </p:style>
                </p:cxnSp>
              </p:grpSp>
            </p:grpSp>
          </p:grpSp>
        </p:grpSp>
      </p:grpSp>
      <p:sp>
        <p:nvSpPr>
          <p:cNvPr id="63" name="Chevron 62"/>
          <p:cNvSpPr/>
          <p:nvPr/>
        </p:nvSpPr>
        <p:spPr>
          <a:xfrm rot="5400000">
            <a:off x="6141125" y="20971471"/>
            <a:ext cx="843599" cy="921046"/>
          </a:xfrm>
          <a:prstGeom prst="chevron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>
              <a:solidFill>
                <a:schemeClr val="tx1"/>
              </a:solidFill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0" y="30310617"/>
            <a:ext cx="42845038" cy="262810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6000" b="1" dirty="0">
                <a:solidFill>
                  <a:schemeClr val="bg1"/>
                </a:solidFill>
                <a:latin typeface="Corbel" panose="020B0503020204020204" pitchFamily="34" charset="0"/>
              </a:rPr>
              <a:t>Retrouver la spécificité chrétienne de l’école catholique par l’engagement et le dialogue interconvictionnel et interreligieux</a:t>
            </a:r>
          </a:p>
          <a:p>
            <a:pPr algn="ctr"/>
            <a:r>
              <a:rPr lang="fr-BE" sz="6000" b="1" dirty="0">
                <a:solidFill>
                  <a:schemeClr val="bg1"/>
                </a:solidFill>
                <a:latin typeface="Corbel" panose="020B0503020204020204" pitchFamily="34" charset="0"/>
              </a:rPr>
              <a:t>Recontextualiser la tradition chrétienne dans une pastorale scolaire ouverte à la pluralité</a:t>
            </a:r>
          </a:p>
        </p:txBody>
      </p:sp>
      <p:sp>
        <p:nvSpPr>
          <p:cNvPr id="95" name="Rectangle à coins arrondis 94"/>
          <p:cNvSpPr/>
          <p:nvPr/>
        </p:nvSpPr>
        <p:spPr>
          <a:xfrm rot="16200000">
            <a:off x="10455127" y="8103827"/>
            <a:ext cx="5332698" cy="1717864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600" b="1" dirty="0">
                <a:latin typeface="Corbel" panose="020B0503020204020204" pitchFamily="34" charset="0"/>
              </a:rPr>
              <a:t>CONTEXTUALISATION</a:t>
            </a:r>
          </a:p>
        </p:txBody>
      </p:sp>
      <p:sp>
        <p:nvSpPr>
          <p:cNvPr id="96" name="Rectangle à coins arrondis 95"/>
          <p:cNvSpPr/>
          <p:nvPr/>
        </p:nvSpPr>
        <p:spPr>
          <a:xfrm rot="16200000">
            <a:off x="10144609" y="14143000"/>
            <a:ext cx="5953735" cy="1717866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600" b="1" dirty="0">
                <a:latin typeface="Corbel" panose="020B0503020204020204" pitchFamily="34" charset="0"/>
              </a:rPr>
              <a:t>DÉCONTEXTUALISATION</a:t>
            </a:r>
          </a:p>
        </p:txBody>
      </p:sp>
      <p:sp>
        <p:nvSpPr>
          <p:cNvPr id="97" name="Rectangle à coins arrondis 96"/>
          <p:cNvSpPr/>
          <p:nvPr/>
        </p:nvSpPr>
        <p:spPr>
          <a:xfrm rot="16200000">
            <a:off x="7660847" y="22996042"/>
            <a:ext cx="10921260" cy="1717867"/>
          </a:xfrm>
          <a:prstGeom prst="roundRect">
            <a:avLst>
              <a:gd name="adj" fmla="val 0"/>
            </a:avLst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600" b="1" dirty="0">
                <a:latin typeface="Corbel" panose="020B0503020204020204" pitchFamily="34" charset="0"/>
              </a:rPr>
              <a:t>RECONTEXTUALISATION</a:t>
            </a:r>
          </a:p>
          <a:p>
            <a:pPr algn="ctr"/>
            <a:r>
              <a:rPr lang="fr-BE" sz="4000" b="1" dirty="0">
                <a:latin typeface="Corbel" panose="020B0503020204020204" pitchFamily="34" charset="0"/>
              </a:rPr>
              <a:t> </a:t>
            </a:r>
            <a:r>
              <a:rPr lang="fr-BE" sz="4000" i="1" dirty="0">
                <a:solidFill>
                  <a:schemeClr val="bg1"/>
                </a:solidFill>
                <a:latin typeface="Corbel" panose="020B0503020204020204" pitchFamily="34" charset="0"/>
              </a:rPr>
              <a:t>(Tillich en dialogue avec d’autres penseurs)</a:t>
            </a:r>
            <a:endParaRPr lang="fr-BE" sz="3000" i="1" dirty="0">
              <a:solidFill>
                <a:schemeClr val="bg1"/>
              </a:solidFill>
              <a:latin typeface="Corbel" panose="020B0503020204020204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13980409" y="6257381"/>
            <a:ext cx="16500154" cy="537172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BE" sz="1000" dirty="0">
              <a:latin typeface="Corbel" panose="020B0503020204020204" pitchFamily="34" charset="0"/>
            </a:endParaRPr>
          </a:p>
          <a:p>
            <a:pPr algn="ctr"/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histoire de l’enseignement catholique - philosophie de l’éducation - citoyenneté et religions - histoire de la pastorale scolaire - pastorale scolaire </a:t>
            </a: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vs</a:t>
            </a: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 pastorale des jeunes - sociologie </a:t>
            </a:r>
          </a:p>
          <a:p>
            <a:pPr algn="just"/>
            <a:endParaRPr lang="fr-BE" sz="20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just"/>
            <a:endParaRPr lang="fr-BE" sz="10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fr-BE" sz="5000" b="1" i="1" dirty="0">
                <a:solidFill>
                  <a:schemeClr val="tx1"/>
                </a:solidFill>
                <a:latin typeface="Corbel" panose="020B0503020204020204" pitchFamily="34" charset="0"/>
              </a:rPr>
              <a:t>Dans la pratique, une école et une pastorale encore ancrées dans la « modernité »</a:t>
            </a:r>
            <a:r>
              <a:rPr lang="fr-BE" sz="5000" i="1" dirty="0">
                <a:solidFill>
                  <a:schemeClr val="tx1"/>
                </a:solidFill>
                <a:latin typeface="Corbel" panose="020B0503020204020204" pitchFamily="34" charset="0"/>
              </a:rPr>
              <a:t> (cf.« valeurs communes »)</a:t>
            </a:r>
            <a:endParaRPr lang="fr-BE" sz="5000" b="1" i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13980411" y="18394345"/>
            <a:ext cx="16500151" cy="109288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sz="100" b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fr-BE" sz="5000" b="1" dirty="0">
                <a:solidFill>
                  <a:schemeClr val="tx1"/>
                </a:solidFill>
                <a:latin typeface="Corbel" panose="020B0503020204020204" pitchFamily="34" charset="0"/>
              </a:rPr>
              <a:t>L’identité de l’école </a:t>
            </a:r>
            <a:r>
              <a:rPr lang="fr-BE" sz="5000" b="1" dirty="0" smtClean="0">
                <a:solidFill>
                  <a:schemeClr val="tx1"/>
                </a:solidFill>
                <a:latin typeface="Corbel" panose="020B0503020204020204" pitchFamily="34" charset="0"/>
              </a:rPr>
              <a:t>catholique devrait être </a:t>
            </a:r>
            <a:r>
              <a:rPr lang="fr-BE" sz="5000" b="1" dirty="0">
                <a:solidFill>
                  <a:schemeClr val="tx1"/>
                </a:solidFill>
                <a:latin typeface="Corbel" panose="020B0503020204020204" pitchFamily="34" charset="0"/>
              </a:rPr>
              <a:t>liée à :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Un engagement dans la société, non pas au nom de valeurs communes, mais d’une réappropriation de la foi chrétienne;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r-BE" sz="4800" i="1" dirty="0" smtClean="0">
                <a:solidFill>
                  <a:schemeClr val="tx1"/>
                </a:solidFill>
                <a:latin typeface="Corbel" panose="020B0503020204020204" pitchFamily="34" charset="0"/>
              </a:rPr>
              <a:t>Une </a:t>
            </a: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rencontre interreligieuse et interconvictionnelle, non pas au nom </a:t>
            </a:r>
            <a:r>
              <a:rPr lang="fr-BE" sz="4800" i="1" dirty="0" smtClean="0">
                <a:solidFill>
                  <a:schemeClr val="tx1"/>
                </a:solidFill>
                <a:latin typeface="Corbel" panose="020B0503020204020204" pitchFamily="34" charset="0"/>
              </a:rPr>
              <a:t>du vivre-ensemble, </a:t>
            </a: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mais d’un « dialogue de salut »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fr-BE" sz="30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fr-BE" sz="10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endParaRPr lang="fr-BE" sz="20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algn="ctr"/>
            <a:r>
              <a:rPr lang="fr-BE" sz="5000" b="1" dirty="0">
                <a:solidFill>
                  <a:schemeClr val="tx1"/>
                </a:solidFill>
                <a:latin typeface="Corbel" panose="020B0503020204020204" pitchFamily="34" charset="0"/>
              </a:rPr>
              <a:t>Une pastorale scolaire renouvelée :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Qui fait dialoguer plus explicitement tous les acteurs de l’école autour de leurs convictions philosophiques et religieuses (</a:t>
            </a:r>
            <a:r>
              <a:rPr lang="fr-BE" sz="4800" i="1" dirty="0" smtClean="0">
                <a:solidFill>
                  <a:schemeClr val="tx1"/>
                </a:solidFill>
                <a:latin typeface="Corbel" panose="020B0503020204020204" pitchFamily="34" charset="0"/>
              </a:rPr>
              <a:t>foi christique, foi élémentaire</a:t>
            </a: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fr-BE" sz="4800" i="1" dirty="0" smtClean="0">
                <a:solidFill>
                  <a:schemeClr val="tx1"/>
                </a:solidFill>
                <a:latin typeface="Corbel" panose="020B0503020204020204" pitchFamily="34" charset="0"/>
              </a:rPr>
              <a:t>- cf. Christoph </a:t>
            </a:r>
            <a:r>
              <a:rPr lang="fr-BE" sz="4800" i="1" dirty="0" err="1" smtClean="0">
                <a:solidFill>
                  <a:schemeClr val="tx1"/>
                </a:solidFill>
                <a:latin typeface="Corbel" panose="020B0503020204020204" pitchFamily="34" charset="0"/>
              </a:rPr>
              <a:t>Theobald</a:t>
            </a:r>
            <a:r>
              <a:rPr lang="fr-BE" sz="4800" i="1" dirty="0" smtClean="0">
                <a:solidFill>
                  <a:schemeClr val="tx1"/>
                </a:solidFill>
                <a:latin typeface="Corbel" panose="020B0503020204020204" pitchFamily="34" charset="0"/>
              </a:rPr>
              <a:t>)</a:t>
            </a:r>
            <a:endParaRPr lang="fr-BE" sz="4800" i="1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Avec des équipes de pastorale scolaire « à la frontière », </a:t>
            </a:r>
          </a:p>
          <a:p>
            <a:pPr marL="685800" indent="-685800" algn="just">
              <a:buFont typeface="Arial" panose="020B0604020202020204" pitchFamily="34" charset="0"/>
              <a:buChar char="•"/>
            </a:pP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Avec des services diocésains travaillant en complémentarité et sans superposition avec la pastorale des jeunes</a:t>
            </a:r>
          </a:p>
        </p:txBody>
      </p:sp>
      <p:sp>
        <p:nvSpPr>
          <p:cNvPr id="103" name="Rectangle 102"/>
          <p:cNvSpPr/>
          <p:nvPr/>
        </p:nvSpPr>
        <p:spPr>
          <a:xfrm>
            <a:off x="31251292" y="8005107"/>
            <a:ext cx="10042746" cy="1200542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4200" dirty="0" smtClean="0">
                <a:solidFill>
                  <a:srgbClr val="002060"/>
                </a:solidFill>
                <a:latin typeface="Corbel" panose="020B0503020204020204" pitchFamily="34" charset="0"/>
              </a:rPr>
              <a:t>&lt; 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L. </a:t>
            </a:r>
            <a:r>
              <a:rPr lang="fr-BE" sz="4200" dirty="0" err="1">
                <a:solidFill>
                  <a:srgbClr val="002060"/>
                </a:solidFill>
                <a:latin typeface="Corbel" panose="020B0503020204020204" pitchFamily="34" charset="0"/>
              </a:rPr>
              <a:t>Boeve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 : </a:t>
            </a:r>
            <a:r>
              <a:rPr lang="fr-BE" sz="4200" dirty="0" smtClean="0">
                <a:solidFill>
                  <a:srgbClr val="002060"/>
                </a:solidFill>
                <a:latin typeface="Corbel" panose="020B0503020204020204" pitchFamily="34" charset="0"/>
              </a:rPr>
              <a:t>Dans une société marquée par les processus de détraditionnalisation, d’individualisation et de pluralisation, il préconise la méthode de la </a:t>
            </a:r>
            <a:r>
              <a:rPr lang="fr-BE" sz="4200" b="1" dirty="0" smtClean="0">
                <a:solidFill>
                  <a:srgbClr val="002060"/>
                </a:solidFill>
                <a:latin typeface="Corbel" panose="020B0503020204020204" pitchFamily="34" charset="0"/>
              </a:rPr>
              <a:t>recontextualisation</a:t>
            </a:r>
            <a:r>
              <a:rPr lang="fr-BE" sz="4200" dirty="0" smtClean="0">
                <a:solidFill>
                  <a:srgbClr val="002060"/>
                </a:solidFill>
                <a:latin typeface="Corbel" panose="020B0503020204020204" pitchFamily="34" charset="0"/>
              </a:rPr>
              <a:t> (= une corrélation « post-moderne » nécessitant «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 </a:t>
            </a:r>
            <a:r>
              <a:rPr lang="fr-BE" sz="4200" b="1" dirty="0">
                <a:solidFill>
                  <a:srgbClr val="002060"/>
                </a:solidFill>
                <a:latin typeface="Corbel" panose="020B0503020204020204" pitchFamily="34" charset="0"/>
              </a:rPr>
              <a:t>l’interruption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 » </a:t>
            </a:r>
            <a:r>
              <a:rPr lang="fr-BE" sz="4200" dirty="0" smtClean="0">
                <a:solidFill>
                  <a:srgbClr val="002060"/>
                </a:solidFill>
                <a:latin typeface="Corbel" panose="020B0503020204020204" pitchFamily="34" charset="0"/>
              </a:rPr>
              <a:t>d’un point de vue contextuel et théologique)</a:t>
            </a:r>
            <a:endParaRPr lang="fr-BE" sz="4200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pPr algn="ctr"/>
            <a:endParaRPr lang="fr-BE" sz="2000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pPr marL="571500" indent="-571500" algn="ctr">
              <a:buFont typeface="Wingdings"/>
              <a:buChar char="à"/>
            </a:pP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  <a:sym typeface="Wingdings" panose="05000000000000000000" pitchFamily="2" charset="2"/>
              </a:rPr>
              <a:t>Mobilisation de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s concepts de P. Tillich avec plus de </a:t>
            </a:r>
            <a:r>
              <a:rPr lang="fr-BE" sz="4200" b="1" dirty="0">
                <a:solidFill>
                  <a:srgbClr val="002060"/>
                </a:solidFill>
                <a:latin typeface="Corbel" panose="020B0503020204020204" pitchFamily="34" charset="0"/>
              </a:rPr>
              <a:t>discontinuité 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(mais sans rupture), tout en tenant </a:t>
            </a:r>
            <a:r>
              <a:rPr lang="fr-BE" sz="4200" dirty="0" smtClean="0">
                <a:solidFill>
                  <a:srgbClr val="002060"/>
                </a:solidFill>
                <a:latin typeface="Corbel" panose="020B0503020204020204" pitchFamily="34" charset="0"/>
              </a:rPr>
              <a:t>compte </a:t>
            </a:r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de notre contexte post-moderne pluriel. La dynamique de la théologie tillichienne permet cette remobilisation. </a:t>
            </a:r>
          </a:p>
          <a:p>
            <a:pPr algn="just"/>
            <a:endParaRPr lang="fr-BE" sz="2000" dirty="0">
              <a:solidFill>
                <a:srgbClr val="002060"/>
              </a:solidFill>
              <a:latin typeface="Corbel" panose="020B0503020204020204" pitchFamily="34" charset="0"/>
            </a:endParaRPr>
          </a:p>
          <a:p>
            <a:pPr algn="ctr"/>
            <a:r>
              <a:rPr lang="fr-BE" sz="4200" b="1" dirty="0">
                <a:solidFill>
                  <a:srgbClr val="002060"/>
                </a:solidFill>
                <a:latin typeface="Corbel" panose="020B0503020204020204" pitchFamily="34" charset="0"/>
              </a:rPr>
              <a:t>Perspectives : </a:t>
            </a:r>
          </a:p>
          <a:p>
            <a:pPr algn="ctr"/>
            <a:r>
              <a:rPr lang="fr-BE" sz="4200" dirty="0">
                <a:solidFill>
                  <a:srgbClr val="002060"/>
                </a:solidFill>
                <a:latin typeface="Corbel" panose="020B0503020204020204" pitchFamily="34" charset="0"/>
              </a:rPr>
              <a:t>Une méthode « interruptive » à diffuser plus largement dans le monde francophone de la théologie pratique et systématique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14494786" y="14301743"/>
            <a:ext cx="14257584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BE" dirty="0"/>
          </a:p>
        </p:txBody>
      </p:sp>
      <p:sp>
        <p:nvSpPr>
          <p:cNvPr id="76" name="Rectangle 75"/>
          <p:cNvSpPr/>
          <p:nvPr/>
        </p:nvSpPr>
        <p:spPr>
          <a:xfrm>
            <a:off x="13980408" y="12025065"/>
            <a:ext cx="16500153" cy="59537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5000" b="1" i="1" dirty="0">
                <a:solidFill>
                  <a:schemeClr val="tx1"/>
                </a:solidFill>
                <a:latin typeface="+mj-lt"/>
              </a:rPr>
              <a:t>5</a:t>
            </a:r>
            <a:r>
              <a:rPr lang="fr-BE" sz="5000" b="1" i="1" dirty="0">
                <a:solidFill>
                  <a:schemeClr val="tx1"/>
                </a:solidFill>
                <a:latin typeface="Corbel" panose="020B0503020204020204" pitchFamily="34" charset="0"/>
              </a:rPr>
              <a:t> concepts issus de Paul Tillich (</a:t>
            </a:r>
            <a:r>
              <a:rPr lang="fr-BE" sz="5000" b="1" i="1" dirty="0">
                <a:solidFill>
                  <a:schemeClr val="tx1"/>
                </a:solidFill>
                <a:latin typeface="+mj-lt"/>
              </a:rPr>
              <a:t>1886-1965) :</a:t>
            </a:r>
          </a:p>
          <a:p>
            <a:endParaRPr lang="fr-BE" sz="20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Frontières et corrélation ontologique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Substance catholique et principe protestant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Théonomie, démonique et </a:t>
            </a:r>
            <a:r>
              <a:rPr lang="fr-BE" sz="4800" i="1" dirty="0" err="1">
                <a:solidFill>
                  <a:schemeClr val="tx1"/>
                </a:solidFill>
                <a:latin typeface="Corbel" panose="020B0503020204020204" pitchFamily="34" charset="0"/>
              </a:rPr>
              <a:t>kairos</a:t>
            </a:r>
            <a:endParaRPr lang="fr-BE" sz="4800" dirty="0">
              <a:solidFill>
                <a:schemeClr val="tx1"/>
              </a:solidFill>
              <a:latin typeface="Corbel" panose="020B0503020204020204" pitchFamily="34" charset="0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Rencontre interreligieuse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fr-BE" sz="4800" i="1" dirty="0" err="1">
                <a:solidFill>
                  <a:schemeClr val="tx1"/>
                </a:solidFill>
                <a:latin typeface="Corbel" panose="020B0503020204020204" pitchFamily="34" charset="0"/>
              </a:rPr>
              <a:t>Ultimate</a:t>
            </a:r>
            <a:r>
              <a:rPr lang="fr-BE" sz="4800" i="1" dirty="0">
                <a:solidFill>
                  <a:schemeClr val="tx1"/>
                </a:solidFill>
                <a:latin typeface="Corbel" panose="020B0503020204020204" pitchFamily="34" charset="0"/>
              </a:rPr>
              <a:t> </a:t>
            </a:r>
            <a:r>
              <a:rPr lang="fr-BE" sz="4800" i="1" dirty="0" err="1">
                <a:solidFill>
                  <a:schemeClr val="tx1"/>
                </a:solidFill>
                <a:latin typeface="Corbel" panose="020B0503020204020204" pitchFamily="34" charset="0"/>
              </a:rPr>
              <a:t>concern</a:t>
            </a:r>
            <a:r>
              <a:rPr lang="fr-BE" sz="4800" dirty="0">
                <a:solidFill>
                  <a:schemeClr val="tx1"/>
                </a:solidFill>
                <a:latin typeface="Corbel" panose="020B0503020204020204" pitchFamily="34" charset="0"/>
              </a:rPr>
              <a:t> et symboles religieux</a:t>
            </a:r>
            <a:endParaRPr lang="fr-BE" sz="4800" i="1" dirty="0">
              <a:solidFill>
                <a:schemeClr val="tx1"/>
              </a:solidFill>
              <a:latin typeface="Corbel" panose="020B0503020204020204" pitchFamily="34" charset="0"/>
            </a:endParaRPr>
          </a:p>
        </p:txBody>
      </p:sp>
      <p:grpSp>
        <p:nvGrpSpPr>
          <p:cNvPr id="79" name="Groupe 78"/>
          <p:cNvGrpSpPr/>
          <p:nvPr/>
        </p:nvGrpSpPr>
        <p:grpSpPr>
          <a:xfrm>
            <a:off x="31270188" y="20543040"/>
            <a:ext cx="10024722" cy="7350444"/>
            <a:chOff x="27276084" y="2115955"/>
            <a:chExt cx="9688135" cy="7150135"/>
          </a:xfrm>
        </p:grpSpPr>
        <p:sp>
          <p:nvSpPr>
            <p:cNvPr id="84" name="Rectangle 83"/>
            <p:cNvSpPr/>
            <p:nvPr/>
          </p:nvSpPr>
          <p:spPr>
            <a:xfrm>
              <a:off x="27276924" y="3778911"/>
              <a:ext cx="9687295" cy="5487179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720000" indent="-457200">
                <a:buFont typeface="Arial" panose="020B0604020202020204" pitchFamily="34" charset="0"/>
                <a:buChar char="•"/>
                <a:defRPr/>
              </a:pP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Collection « Œuvres de Paul Tillich », sous la direction d’André </a:t>
              </a: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Gounelle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 et Jean Richard.</a:t>
              </a:r>
            </a:p>
            <a:p>
              <a:pPr marL="720000" indent="-457200">
                <a:buFont typeface="Arial" panose="020B0604020202020204" pitchFamily="34" charset="0"/>
                <a:buChar char="•"/>
                <a:defRPr/>
              </a:pP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Lieven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 B</a:t>
              </a:r>
              <a:r>
                <a:rPr lang="fr-BE" sz="2400" dirty="0">
                  <a:solidFill>
                    <a:schemeClr val="tx1"/>
                  </a:solidFill>
                  <a:latin typeface="Corbel" panose="020B0503020204020204" pitchFamily="34" charset="0"/>
                </a:rPr>
                <a:t>OEVE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, </a:t>
              </a:r>
              <a:r>
                <a:rPr lang="fr-BE" sz="30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God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fr-BE" sz="30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interrupts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</a:t>
              </a:r>
              <a:r>
                <a:rPr lang="fr-BE" sz="30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history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, </a:t>
              </a:r>
              <a:r>
                <a:rPr lang="fr-BE" sz="30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Theology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 in a Time of </a:t>
              </a:r>
              <a:r>
                <a:rPr lang="fr-BE" sz="3000" i="1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Upheaval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, 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New York, Continuum, </a:t>
              </a:r>
              <a:r>
                <a:rPr lang="fr-BE" sz="3000" dirty="0">
                  <a:solidFill>
                    <a:schemeClr val="tx1"/>
                  </a:solidFill>
                </a:rPr>
                <a:t>2007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.</a:t>
              </a:r>
            </a:p>
            <a:p>
              <a:pPr marL="720000" indent="-457200">
                <a:buFont typeface="Arial" panose="020B0604020202020204" pitchFamily="34" charset="0"/>
                <a:buChar char="•"/>
                <a:defRPr/>
              </a:pP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Commission interdiocésaine de pastorale scolaire (CIPS), 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Bonne nouvelle à l’école, Penser à neuf la pastorale scolaire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, </a:t>
              </a: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s.l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., </a:t>
              </a: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s.n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., </a:t>
              </a:r>
              <a:r>
                <a:rPr lang="fr-BE" sz="3000" dirty="0">
                  <a:solidFill>
                    <a:schemeClr val="tx1"/>
                  </a:solidFill>
                  <a:latin typeface="+mj-lt"/>
                </a:rPr>
                <a:t>2005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.</a:t>
              </a:r>
            </a:p>
            <a:p>
              <a:pPr marL="720000" indent="-457200">
                <a:buFont typeface="Arial" panose="020B0604020202020204" pitchFamily="34" charset="0"/>
                <a:buChar char="•"/>
                <a:defRPr/>
              </a:pP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Secrétariat général de l’enseignement catholique, (</a:t>
              </a: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SeGEC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), </a:t>
              </a:r>
              <a:r>
                <a:rPr lang="fr-BE" sz="3000" i="1" dirty="0">
                  <a:solidFill>
                    <a:schemeClr val="tx1"/>
                  </a:solidFill>
                  <a:latin typeface="Corbel" panose="020B0503020204020204" pitchFamily="34" charset="0"/>
                </a:rPr>
                <a:t>Mission de l’école chrétienne. Projet éducatif de l’enseignement catholique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, </a:t>
              </a:r>
              <a:r>
                <a:rPr lang="fr-BE" sz="3000" dirty="0">
                  <a:solidFill>
                    <a:schemeClr val="tx1"/>
                  </a:solidFill>
                  <a:latin typeface="+mj-lt"/>
                </a:rPr>
                <a:t>3</a:t>
              </a:r>
              <a:r>
                <a:rPr lang="fr-BE" sz="3000" baseline="30000" dirty="0">
                  <a:solidFill>
                    <a:schemeClr val="tx1"/>
                  </a:solidFill>
                  <a:latin typeface="Corbel" panose="020B0503020204020204" pitchFamily="34" charset="0"/>
                </a:rPr>
                <a:t>e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 éd., Bruxelles, </a:t>
              </a:r>
              <a:r>
                <a:rPr lang="fr-BE" sz="3000" dirty="0" err="1">
                  <a:solidFill>
                    <a:schemeClr val="tx1"/>
                  </a:solidFill>
                  <a:latin typeface="Corbel" panose="020B0503020204020204" pitchFamily="34" charset="0"/>
                </a:rPr>
                <a:t>s.n</a:t>
              </a:r>
              <a:r>
                <a:rPr lang="fr-BE" sz="3000" dirty="0">
                  <a:solidFill>
                    <a:schemeClr val="tx1"/>
                  </a:solidFill>
                  <a:latin typeface="Corbel" panose="020B0503020204020204" pitchFamily="34" charset="0"/>
                </a:rPr>
                <a:t>., 2014. </a:t>
              </a:r>
            </a:p>
          </p:txBody>
        </p:sp>
        <p:sp>
          <p:nvSpPr>
            <p:cNvPr id="81" name="Rectangle à coins arrondis 80"/>
            <p:cNvSpPr/>
            <p:nvPr/>
          </p:nvSpPr>
          <p:spPr>
            <a:xfrm>
              <a:off x="27276084" y="2115955"/>
              <a:ext cx="9687295" cy="1662957"/>
            </a:xfrm>
            <a:prstGeom prst="roundRect">
              <a:avLst>
                <a:gd name="adj" fmla="val 0"/>
              </a:avLst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BE" sz="4000" b="1" dirty="0">
                  <a:solidFill>
                    <a:schemeClr val="bg1"/>
                  </a:solidFill>
                  <a:latin typeface="Corbel" panose="020B0503020204020204" pitchFamily="34" charset="0"/>
                </a:rPr>
                <a:t>  Sources principales</a:t>
              </a:r>
            </a:p>
          </p:txBody>
        </p:sp>
      </p:grpSp>
      <p:pic>
        <p:nvPicPr>
          <p:cNvPr id="77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24519" y="28272603"/>
            <a:ext cx="1078937" cy="104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8" name="Picture 5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59" r="21259"/>
          <a:stretch/>
        </p:blipFill>
        <p:spPr bwMode="auto">
          <a:xfrm>
            <a:off x="37397260" y="28272603"/>
            <a:ext cx="1078937" cy="1043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" name="ZoneTexte 85"/>
          <p:cNvSpPr txBox="1"/>
          <p:nvPr/>
        </p:nvSpPr>
        <p:spPr>
          <a:xfrm>
            <a:off x="33591871" y="973027"/>
            <a:ext cx="8899026" cy="24006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fr-BE" sz="54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Geoffrey L</a:t>
            </a:r>
            <a:r>
              <a:rPr lang="fr-BE" sz="4400" b="1" dirty="0">
                <a:solidFill>
                  <a:schemeClr val="tx2">
                    <a:lumMod val="75000"/>
                  </a:schemeClr>
                </a:solidFill>
                <a:latin typeface="Corbel" panose="020B0503020204020204" pitchFamily="34" charset="0"/>
              </a:rPr>
              <a:t>EGRAND</a:t>
            </a:r>
          </a:p>
          <a:p>
            <a:pPr algn="r"/>
            <a:r>
              <a:rPr lang="fr-BE" sz="4800" dirty="0" err="1">
                <a:solidFill>
                  <a:schemeClr val="accent1"/>
                </a:solidFill>
                <a:latin typeface="Corbel" panose="020B0503020204020204" pitchFamily="34" charset="0"/>
              </a:rPr>
              <a:t>UCLouvain</a:t>
            </a:r>
            <a:r>
              <a:rPr lang="fr-BE" sz="4800" dirty="0">
                <a:solidFill>
                  <a:schemeClr val="accent1"/>
                </a:solidFill>
                <a:latin typeface="Corbel" panose="020B0503020204020204" pitchFamily="34" charset="0"/>
              </a:rPr>
              <a:t>, Belgique</a:t>
            </a:r>
          </a:p>
          <a:p>
            <a:pPr algn="r"/>
            <a:r>
              <a:rPr lang="fr-BE" sz="4800" dirty="0">
                <a:solidFill>
                  <a:schemeClr val="accent1"/>
                </a:solidFill>
                <a:latin typeface="Corbel" panose="020B0503020204020204" pitchFamily="34" charset="0"/>
              </a:rPr>
              <a:t>geoffrey.legrand@uclouvain.be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570764" y="4860357"/>
            <a:ext cx="39724146" cy="143605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6000" b="1" dirty="0">
                <a:solidFill>
                  <a:schemeClr val="bg1"/>
                </a:solidFill>
                <a:latin typeface="Corbel" panose="020B0503020204020204" pitchFamily="34" charset="0"/>
              </a:rPr>
              <a:t>Repenser la pastorale scolaire avec Paul Tillich</a:t>
            </a:r>
          </a:p>
        </p:txBody>
      </p:sp>
      <p:sp>
        <p:nvSpPr>
          <p:cNvPr id="89" name="Rectangle à coins arrondis 88"/>
          <p:cNvSpPr/>
          <p:nvPr/>
        </p:nvSpPr>
        <p:spPr>
          <a:xfrm>
            <a:off x="31250423" y="6287243"/>
            <a:ext cx="10043615" cy="1717864"/>
          </a:xfrm>
          <a:prstGeom prst="roundRect">
            <a:avLst>
              <a:gd name="adj" fmla="val 0"/>
            </a:avLst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4000" dirty="0">
                <a:latin typeface="Corbel" panose="020B0503020204020204" pitchFamily="34" charset="0"/>
              </a:rPr>
              <a:t>Le rapport entre la foi et le contexte :  </a:t>
            </a:r>
          </a:p>
          <a:p>
            <a:pPr algn="ctr"/>
            <a:r>
              <a:rPr lang="fr-BE" sz="3200" dirty="0">
                <a:latin typeface="Corbel" panose="020B0503020204020204" pitchFamily="34" charset="0"/>
              </a:rPr>
              <a:t>une question méthodologique pour la postmodernité</a:t>
            </a:r>
          </a:p>
        </p:txBody>
      </p:sp>
    </p:spTree>
    <p:extLst>
      <p:ext uri="{BB962C8B-B14F-4D97-AF65-F5344CB8AC3E}">
        <p14:creationId xmlns:p14="http://schemas.microsoft.com/office/powerpoint/2010/main" val="128927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TM01859868[[fn=Thermique]]</Template>
  <TotalTime>1937</TotalTime>
  <Words>355</Words>
  <Application>Microsoft Office PowerPoint</Application>
  <PresentationFormat>Personnalisé</PresentationFormat>
  <Paragraphs>70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Quelle identité pour l’école catholique?  Quelle pastorale scolaire mettre en œuvre? Geoffrey Legrand</dc:title>
  <dc:creator>Geoffrey Legrand</dc:creator>
  <cp:lastModifiedBy>Geoffrey Legrand</cp:lastModifiedBy>
  <cp:revision>108</cp:revision>
  <dcterms:created xsi:type="dcterms:W3CDTF">2019-04-21T08:05:11Z</dcterms:created>
  <dcterms:modified xsi:type="dcterms:W3CDTF">2019-07-09T15:10:13Z</dcterms:modified>
</cp:coreProperties>
</file>