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Lst>
  <p:notesMasterIdLst>
    <p:notesMasterId r:id="rId36"/>
  </p:notesMasterIdLst>
  <p:handoutMasterIdLst>
    <p:handoutMasterId r:id="rId37"/>
  </p:handoutMasterIdLst>
  <p:sldIdLst>
    <p:sldId id="256" r:id="rId2"/>
    <p:sldId id="380" r:id="rId3"/>
    <p:sldId id="347" r:id="rId4"/>
    <p:sldId id="348" r:id="rId5"/>
    <p:sldId id="288" r:id="rId6"/>
    <p:sldId id="292" r:id="rId7"/>
    <p:sldId id="287" r:id="rId8"/>
    <p:sldId id="349" r:id="rId9"/>
    <p:sldId id="290" r:id="rId10"/>
    <p:sldId id="364" r:id="rId11"/>
    <p:sldId id="366" r:id="rId12"/>
    <p:sldId id="330" r:id="rId13"/>
    <p:sldId id="289" r:id="rId14"/>
    <p:sldId id="261" r:id="rId15"/>
    <p:sldId id="294" r:id="rId16"/>
    <p:sldId id="301" r:id="rId17"/>
    <p:sldId id="298" r:id="rId18"/>
    <p:sldId id="305" r:id="rId19"/>
    <p:sldId id="381" r:id="rId20"/>
    <p:sldId id="306" r:id="rId21"/>
    <p:sldId id="303" r:id="rId22"/>
    <p:sldId id="304" r:id="rId23"/>
    <p:sldId id="332" r:id="rId24"/>
    <p:sldId id="333" r:id="rId25"/>
    <p:sldId id="335" r:id="rId26"/>
    <p:sldId id="338" r:id="rId27"/>
    <p:sldId id="350" r:id="rId28"/>
    <p:sldId id="351" r:id="rId29"/>
    <p:sldId id="352" r:id="rId30"/>
    <p:sldId id="339" r:id="rId31"/>
    <p:sldId id="340" r:id="rId32"/>
    <p:sldId id="341" r:id="rId33"/>
    <p:sldId id="342" r:id="rId34"/>
    <p:sldId id="353" r:id="rId35"/>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bw"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8"/>
  </p:normalViewPr>
  <p:slideViewPr>
    <p:cSldViewPr>
      <p:cViewPr varScale="1">
        <p:scale>
          <a:sx n="105" d="100"/>
          <a:sy n="105" d="100"/>
        </p:scale>
        <p:origin x="1840"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6" d="100"/>
          <a:sy n="106" d="100"/>
        </p:scale>
        <p:origin x="-4264" y="-120"/>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E419EB-A8A0-5D43-92C7-E235DBBF8FCF}" type="doc">
      <dgm:prSet loTypeId="urn:microsoft.com/office/officeart/2005/8/layout/radial4" loCatId="relationship" qsTypeId="urn:microsoft.com/office/officeart/2005/8/quickstyle/simple4" qsCatId="simple" csTypeId="urn:microsoft.com/office/officeart/2005/8/colors/accent1_2" csCatId="accent1" phldr="1"/>
      <dgm:spPr/>
      <dgm:t>
        <a:bodyPr/>
        <a:lstStyle/>
        <a:p>
          <a:endParaRPr lang="fr-FR"/>
        </a:p>
      </dgm:t>
    </dgm:pt>
    <dgm:pt modelId="{24C75288-18D2-FB4B-8E94-C8DB5BF130AE}">
      <dgm:prSet phldrT="[Texte]"/>
      <dgm:spPr/>
      <dgm:t>
        <a:bodyPr/>
        <a:lstStyle/>
        <a:p>
          <a:r>
            <a:rPr lang="fr-FR" dirty="0"/>
            <a:t>Performances actuelles</a:t>
          </a:r>
        </a:p>
      </dgm:t>
    </dgm:pt>
    <dgm:pt modelId="{C123E4B3-C2B8-204B-844D-291EDD78B913}" type="parTrans" cxnId="{77D88B07-7E2B-D64D-B267-4198F31E6ACA}">
      <dgm:prSet/>
      <dgm:spPr/>
      <dgm:t>
        <a:bodyPr/>
        <a:lstStyle/>
        <a:p>
          <a:endParaRPr lang="fr-FR"/>
        </a:p>
      </dgm:t>
    </dgm:pt>
    <dgm:pt modelId="{01AEFCDE-4FF5-114C-B10A-8CF85560DA92}" type="sibTrans" cxnId="{77D88B07-7E2B-D64D-B267-4198F31E6ACA}">
      <dgm:prSet/>
      <dgm:spPr/>
      <dgm:t>
        <a:bodyPr/>
        <a:lstStyle/>
        <a:p>
          <a:endParaRPr lang="fr-FR"/>
        </a:p>
      </dgm:t>
    </dgm:pt>
    <dgm:pt modelId="{5C6E9607-C8A0-D641-BE15-9793DB736292}">
      <dgm:prSet phldrT="[Texte]"/>
      <dgm:spPr/>
      <dgm:t>
        <a:bodyPr/>
        <a:lstStyle/>
        <a:p>
          <a:r>
            <a:rPr lang="fr-FR" dirty="0"/>
            <a:t>20% potentiel </a:t>
          </a:r>
        </a:p>
        <a:p>
          <a:r>
            <a:rPr lang="fr-FR" dirty="0"/>
            <a:t>80% conditions psycho environnementales </a:t>
          </a:r>
        </a:p>
      </dgm:t>
    </dgm:pt>
    <dgm:pt modelId="{833BDF2C-BE9B-3A4A-AFB3-02CD40F6C82C}" type="parTrans" cxnId="{CA312AD6-BCCA-0F41-B40C-1E505217702D}">
      <dgm:prSet/>
      <dgm:spPr/>
      <dgm:t>
        <a:bodyPr/>
        <a:lstStyle/>
        <a:p>
          <a:endParaRPr lang="fr-FR"/>
        </a:p>
      </dgm:t>
    </dgm:pt>
    <dgm:pt modelId="{728A47FB-B0A4-5943-9297-7B2691F68961}" type="sibTrans" cxnId="{CA312AD6-BCCA-0F41-B40C-1E505217702D}">
      <dgm:prSet/>
      <dgm:spPr/>
      <dgm:t>
        <a:bodyPr/>
        <a:lstStyle/>
        <a:p>
          <a:endParaRPr lang="fr-FR"/>
        </a:p>
      </dgm:t>
    </dgm:pt>
    <dgm:pt modelId="{78ABC516-3679-F448-86AB-44B0FC48C0B1}">
      <dgm:prSet phldrT="[Texte]"/>
      <dgm:spPr/>
      <dgm:t>
        <a:bodyPr/>
        <a:lstStyle/>
        <a:p>
          <a:r>
            <a:rPr lang="fr-FR" dirty="0"/>
            <a:t>50% potentiel </a:t>
          </a:r>
        </a:p>
        <a:p>
          <a:r>
            <a:rPr lang="fr-FR" dirty="0"/>
            <a:t>50% conditions psycho environnementales </a:t>
          </a:r>
        </a:p>
      </dgm:t>
    </dgm:pt>
    <dgm:pt modelId="{2CAE05FA-74CE-4B41-9483-91C929F17EF8}" type="parTrans" cxnId="{C3FE52D9-9E53-7644-A2B5-2B62349CE238}">
      <dgm:prSet/>
      <dgm:spPr/>
      <dgm:t>
        <a:bodyPr/>
        <a:lstStyle/>
        <a:p>
          <a:endParaRPr lang="fr-FR"/>
        </a:p>
      </dgm:t>
    </dgm:pt>
    <dgm:pt modelId="{3F34A95C-D573-2844-A00A-A29AA937B2D6}" type="sibTrans" cxnId="{C3FE52D9-9E53-7644-A2B5-2B62349CE238}">
      <dgm:prSet/>
      <dgm:spPr/>
      <dgm:t>
        <a:bodyPr/>
        <a:lstStyle/>
        <a:p>
          <a:endParaRPr lang="fr-FR"/>
        </a:p>
      </dgm:t>
    </dgm:pt>
    <dgm:pt modelId="{F2F67D5E-EF25-FA46-A4D6-8C7CF5C8F27F}">
      <dgm:prSet phldrT="[Texte]"/>
      <dgm:spPr/>
      <dgm:t>
        <a:bodyPr/>
        <a:lstStyle/>
        <a:p>
          <a:r>
            <a:rPr lang="fr-FR" dirty="0"/>
            <a:t>70% potentiel </a:t>
          </a:r>
        </a:p>
        <a:p>
          <a:r>
            <a:rPr lang="fr-FR" dirty="0"/>
            <a:t>30% conditions psycho environnementales </a:t>
          </a:r>
        </a:p>
      </dgm:t>
    </dgm:pt>
    <dgm:pt modelId="{99F09942-4BA1-3A49-B659-E2B2A7CBDF9C}" type="parTrans" cxnId="{57C45035-6A77-B444-9DA0-4B1B7A4DAE4F}">
      <dgm:prSet/>
      <dgm:spPr/>
      <dgm:t>
        <a:bodyPr/>
        <a:lstStyle/>
        <a:p>
          <a:endParaRPr lang="fr-FR"/>
        </a:p>
      </dgm:t>
    </dgm:pt>
    <dgm:pt modelId="{2360326F-88BE-FC43-8A58-E8465E20D47D}" type="sibTrans" cxnId="{57C45035-6A77-B444-9DA0-4B1B7A4DAE4F}">
      <dgm:prSet/>
      <dgm:spPr/>
      <dgm:t>
        <a:bodyPr/>
        <a:lstStyle/>
        <a:p>
          <a:endParaRPr lang="fr-FR"/>
        </a:p>
      </dgm:t>
    </dgm:pt>
    <dgm:pt modelId="{6E551900-96BC-8443-95AA-0F18182FE9B0}" type="pres">
      <dgm:prSet presAssocID="{0EE419EB-A8A0-5D43-92C7-E235DBBF8FCF}" presName="cycle" presStyleCnt="0">
        <dgm:presLayoutVars>
          <dgm:chMax val="1"/>
          <dgm:dir/>
          <dgm:animLvl val="ctr"/>
          <dgm:resizeHandles val="exact"/>
        </dgm:presLayoutVars>
      </dgm:prSet>
      <dgm:spPr/>
    </dgm:pt>
    <dgm:pt modelId="{AE3B4A0A-9A92-844F-BC86-3E947EC02B6F}" type="pres">
      <dgm:prSet presAssocID="{24C75288-18D2-FB4B-8E94-C8DB5BF130AE}" presName="centerShape" presStyleLbl="node0" presStyleIdx="0" presStyleCnt="1"/>
      <dgm:spPr/>
    </dgm:pt>
    <dgm:pt modelId="{B6F907D0-4AA7-8F4C-B88C-7802AF046171}" type="pres">
      <dgm:prSet presAssocID="{833BDF2C-BE9B-3A4A-AFB3-02CD40F6C82C}" presName="parTrans" presStyleLbl="bgSibTrans2D1" presStyleIdx="0" presStyleCnt="3" custLinFactNeighborX="-3042" custLinFactNeighborY="49046"/>
      <dgm:spPr/>
    </dgm:pt>
    <dgm:pt modelId="{DBB3F85F-1077-404A-93C6-A93F6A1F52AC}" type="pres">
      <dgm:prSet presAssocID="{5C6E9607-C8A0-D641-BE15-9793DB736292}" presName="node" presStyleLbl="node1" presStyleIdx="0" presStyleCnt="3" custAng="0" custScaleX="119524" custScaleY="60546" custRadScaleRad="130861" custRadScaleInc="-23019">
        <dgm:presLayoutVars>
          <dgm:bulletEnabled val="1"/>
        </dgm:presLayoutVars>
      </dgm:prSet>
      <dgm:spPr/>
    </dgm:pt>
    <dgm:pt modelId="{F2294F7E-38AC-3A42-B410-96ADA3A3EE37}" type="pres">
      <dgm:prSet presAssocID="{2CAE05FA-74CE-4B41-9483-91C929F17EF8}" presName="parTrans" presStyleLbl="bgSibTrans2D1" presStyleIdx="1" presStyleCnt="3" custLinFactNeighborX="1617" custLinFactNeighborY="5916"/>
      <dgm:spPr/>
    </dgm:pt>
    <dgm:pt modelId="{F4AE90F9-F547-0F40-8A7B-EE3796E3F687}" type="pres">
      <dgm:prSet presAssocID="{78ABC516-3679-F448-86AB-44B0FC48C0B1}" presName="node" presStyleLbl="node1" presStyleIdx="1" presStyleCnt="3" custScaleX="152862" custScaleY="58513">
        <dgm:presLayoutVars>
          <dgm:bulletEnabled val="1"/>
        </dgm:presLayoutVars>
      </dgm:prSet>
      <dgm:spPr/>
    </dgm:pt>
    <dgm:pt modelId="{0A93745E-55DE-BB4A-9AF4-E0A4ED841975}" type="pres">
      <dgm:prSet presAssocID="{99F09942-4BA1-3A49-B659-E2B2A7CBDF9C}" presName="parTrans" presStyleLbl="bgSibTrans2D1" presStyleIdx="2" presStyleCnt="3" custLinFactNeighborX="1953" custLinFactNeighborY="54897"/>
      <dgm:spPr/>
    </dgm:pt>
    <dgm:pt modelId="{0ACF5284-B91A-6D49-B37C-0E5ACB527757}" type="pres">
      <dgm:prSet presAssocID="{F2F67D5E-EF25-FA46-A4D6-8C7CF5C8F27F}" presName="node" presStyleLbl="node1" presStyleIdx="2" presStyleCnt="3" custScaleX="137441" custScaleY="61290" custRadScaleRad="106386" custRadScaleInc="18765">
        <dgm:presLayoutVars>
          <dgm:bulletEnabled val="1"/>
        </dgm:presLayoutVars>
      </dgm:prSet>
      <dgm:spPr/>
    </dgm:pt>
  </dgm:ptLst>
  <dgm:cxnLst>
    <dgm:cxn modelId="{77D88B07-7E2B-D64D-B267-4198F31E6ACA}" srcId="{0EE419EB-A8A0-5D43-92C7-E235DBBF8FCF}" destId="{24C75288-18D2-FB4B-8E94-C8DB5BF130AE}" srcOrd="0" destOrd="0" parTransId="{C123E4B3-C2B8-204B-844D-291EDD78B913}" sibTransId="{01AEFCDE-4FF5-114C-B10A-8CF85560DA92}"/>
    <dgm:cxn modelId="{DB845C13-2F5B-574E-A087-0D5D15789383}" type="presOf" srcId="{0EE419EB-A8A0-5D43-92C7-E235DBBF8FCF}" destId="{6E551900-96BC-8443-95AA-0F18182FE9B0}" srcOrd="0" destOrd="0" presId="urn:microsoft.com/office/officeart/2005/8/layout/radial4"/>
    <dgm:cxn modelId="{4BE6C316-4B29-8A4F-B0CB-3AE312577B9D}" type="presOf" srcId="{5C6E9607-C8A0-D641-BE15-9793DB736292}" destId="{DBB3F85F-1077-404A-93C6-A93F6A1F52AC}" srcOrd="0" destOrd="0" presId="urn:microsoft.com/office/officeart/2005/8/layout/radial4"/>
    <dgm:cxn modelId="{6109D42D-264C-9147-853B-8EB39E6E079F}" type="presOf" srcId="{99F09942-4BA1-3A49-B659-E2B2A7CBDF9C}" destId="{0A93745E-55DE-BB4A-9AF4-E0A4ED841975}" srcOrd="0" destOrd="0" presId="urn:microsoft.com/office/officeart/2005/8/layout/radial4"/>
    <dgm:cxn modelId="{57C45035-6A77-B444-9DA0-4B1B7A4DAE4F}" srcId="{24C75288-18D2-FB4B-8E94-C8DB5BF130AE}" destId="{F2F67D5E-EF25-FA46-A4D6-8C7CF5C8F27F}" srcOrd="2" destOrd="0" parTransId="{99F09942-4BA1-3A49-B659-E2B2A7CBDF9C}" sibTransId="{2360326F-88BE-FC43-8A58-E8465E20D47D}"/>
    <dgm:cxn modelId="{5346E941-B19B-EB4A-9D99-9CE55CCE955F}" type="presOf" srcId="{F2F67D5E-EF25-FA46-A4D6-8C7CF5C8F27F}" destId="{0ACF5284-B91A-6D49-B37C-0E5ACB527757}" srcOrd="0" destOrd="0" presId="urn:microsoft.com/office/officeart/2005/8/layout/radial4"/>
    <dgm:cxn modelId="{9FE88A59-995C-B241-B350-0DB5A34741A5}" type="presOf" srcId="{78ABC516-3679-F448-86AB-44B0FC48C0B1}" destId="{F4AE90F9-F547-0F40-8A7B-EE3796E3F687}" srcOrd="0" destOrd="0" presId="urn:microsoft.com/office/officeart/2005/8/layout/radial4"/>
    <dgm:cxn modelId="{62EF6275-8EB6-364A-A29A-D875E4F41015}" type="presOf" srcId="{2CAE05FA-74CE-4B41-9483-91C929F17EF8}" destId="{F2294F7E-38AC-3A42-B410-96ADA3A3EE37}" srcOrd="0" destOrd="0" presId="urn:microsoft.com/office/officeart/2005/8/layout/radial4"/>
    <dgm:cxn modelId="{7AFB8376-0CA4-E643-B3A1-FC187D4427D9}" type="presOf" srcId="{24C75288-18D2-FB4B-8E94-C8DB5BF130AE}" destId="{AE3B4A0A-9A92-844F-BC86-3E947EC02B6F}" srcOrd="0" destOrd="0" presId="urn:microsoft.com/office/officeart/2005/8/layout/radial4"/>
    <dgm:cxn modelId="{B1F008B2-0E57-D443-BA85-57576B7185B3}" type="presOf" srcId="{833BDF2C-BE9B-3A4A-AFB3-02CD40F6C82C}" destId="{B6F907D0-4AA7-8F4C-B88C-7802AF046171}" srcOrd="0" destOrd="0" presId="urn:microsoft.com/office/officeart/2005/8/layout/radial4"/>
    <dgm:cxn modelId="{CA312AD6-BCCA-0F41-B40C-1E505217702D}" srcId="{24C75288-18D2-FB4B-8E94-C8DB5BF130AE}" destId="{5C6E9607-C8A0-D641-BE15-9793DB736292}" srcOrd="0" destOrd="0" parTransId="{833BDF2C-BE9B-3A4A-AFB3-02CD40F6C82C}" sibTransId="{728A47FB-B0A4-5943-9297-7B2691F68961}"/>
    <dgm:cxn modelId="{C3FE52D9-9E53-7644-A2B5-2B62349CE238}" srcId="{24C75288-18D2-FB4B-8E94-C8DB5BF130AE}" destId="{78ABC516-3679-F448-86AB-44B0FC48C0B1}" srcOrd="1" destOrd="0" parTransId="{2CAE05FA-74CE-4B41-9483-91C929F17EF8}" sibTransId="{3F34A95C-D573-2844-A00A-A29AA937B2D6}"/>
    <dgm:cxn modelId="{81A3262D-458C-334F-AAC8-9B4E25045EDA}" type="presParOf" srcId="{6E551900-96BC-8443-95AA-0F18182FE9B0}" destId="{AE3B4A0A-9A92-844F-BC86-3E947EC02B6F}" srcOrd="0" destOrd="0" presId="urn:microsoft.com/office/officeart/2005/8/layout/radial4"/>
    <dgm:cxn modelId="{6013331E-64E4-AA40-9C3C-D5686452075C}" type="presParOf" srcId="{6E551900-96BC-8443-95AA-0F18182FE9B0}" destId="{B6F907D0-4AA7-8F4C-B88C-7802AF046171}" srcOrd="1" destOrd="0" presId="urn:microsoft.com/office/officeart/2005/8/layout/radial4"/>
    <dgm:cxn modelId="{D19778EF-FB2C-E649-A831-1296D06B1F09}" type="presParOf" srcId="{6E551900-96BC-8443-95AA-0F18182FE9B0}" destId="{DBB3F85F-1077-404A-93C6-A93F6A1F52AC}" srcOrd="2" destOrd="0" presId="urn:microsoft.com/office/officeart/2005/8/layout/radial4"/>
    <dgm:cxn modelId="{B7EE0651-D835-8043-B50B-5D91958DB3A5}" type="presParOf" srcId="{6E551900-96BC-8443-95AA-0F18182FE9B0}" destId="{F2294F7E-38AC-3A42-B410-96ADA3A3EE37}" srcOrd="3" destOrd="0" presId="urn:microsoft.com/office/officeart/2005/8/layout/radial4"/>
    <dgm:cxn modelId="{EAC962BA-7828-0647-9022-AAE4A5184583}" type="presParOf" srcId="{6E551900-96BC-8443-95AA-0F18182FE9B0}" destId="{F4AE90F9-F547-0F40-8A7B-EE3796E3F687}" srcOrd="4" destOrd="0" presId="urn:microsoft.com/office/officeart/2005/8/layout/radial4"/>
    <dgm:cxn modelId="{08F69D40-2601-5847-BD0F-D541F3CD30CA}" type="presParOf" srcId="{6E551900-96BC-8443-95AA-0F18182FE9B0}" destId="{0A93745E-55DE-BB4A-9AF4-E0A4ED841975}" srcOrd="5" destOrd="0" presId="urn:microsoft.com/office/officeart/2005/8/layout/radial4"/>
    <dgm:cxn modelId="{C4FBD774-F53C-804A-86EF-92B50E63C977}" type="presParOf" srcId="{6E551900-96BC-8443-95AA-0F18182FE9B0}" destId="{0ACF5284-B91A-6D49-B37C-0E5ACB527757}"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B4A0A-9A92-844F-BC86-3E947EC02B6F}">
      <dsp:nvSpPr>
        <dsp:cNvPr id="0" name=""/>
        <dsp:cNvSpPr/>
      </dsp:nvSpPr>
      <dsp:spPr>
        <a:xfrm>
          <a:off x="3063231" y="2475310"/>
          <a:ext cx="2224932" cy="2224932"/>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fr-FR" sz="1900" kern="1200" dirty="0"/>
            <a:t>Performances actuelles</a:t>
          </a:r>
        </a:p>
      </dsp:txBody>
      <dsp:txXfrm>
        <a:off x="3389065" y="2801144"/>
        <a:ext cx="1573264" cy="1573264"/>
      </dsp:txXfrm>
    </dsp:sp>
    <dsp:sp modelId="{B6F907D0-4AA7-8F4C-B88C-7802AF046171}">
      <dsp:nvSpPr>
        <dsp:cNvPr id="0" name=""/>
        <dsp:cNvSpPr/>
      </dsp:nvSpPr>
      <dsp:spPr>
        <a:xfrm rot="12320620">
          <a:off x="1106556" y="2629064"/>
          <a:ext cx="1994150" cy="634105"/>
        </a:xfrm>
        <a:prstGeom prst="lef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BB3F85F-1077-404A-93C6-A93F6A1F52AC}">
      <dsp:nvSpPr>
        <dsp:cNvPr id="0" name=""/>
        <dsp:cNvSpPr/>
      </dsp:nvSpPr>
      <dsp:spPr>
        <a:xfrm>
          <a:off x="0" y="1696418"/>
          <a:ext cx="2526361" cy="1023801"/>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r-FR" sz="1800" kern="1200" dirty="0"/>
            <a:t>20% potentiel </a:t>
          </a:r>
        </a:p>
        <a:p>
          <a:pPr marL="0" lvl="0" indent="0" algn="ctr" defTabSz="800100">
            <a:lnSpc>
              <a:spcPct val="90000"/>
            </a:lnSpc>
            <a:spcBef>
              <a:spcPct val="0"/>
            </a:spcBef>
            <a:spcAft>
              <a:spcPct val="35000"/>
            </a:spcAft>
            <a:buNone/>
          </a:pPr>
          <a:r>
            <a:rPr lang="fr-FR" sz="1800" kern="1200" dirty="0"/>
            <a:t>80% conditions psycho environnementales </a:t>
          </a:r>
        </a:p>
      </dsp:txBody>
      <dsp:txXfrm>
        <a:off x="29986" y="1726404"/>
        <a:ext cx="2466389" cy="963829"/>
      </dsp:txXfrm>
    </dsp:sp>
    <dsp:sp modelId="{F2294F7E-38AC-3A42-B410-96ADA3A3EE37}">
      <dsp:nvSpPr>
        <dsp:cNvPr id="0" name=""/>
        <dsp:cNvSpPr/>
      </dsp:nvSpPr>
      <dsp:spPr>
        <a:xfrm rot="16200000">
          <a:off x="3350855" y="1244139"/>
          <a:ext cx="1704818" cy="634105"/>
        </a:xfrm>
        <a:prstGeom prst="lef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4AE90F9-F547-0F40-8A7B-EE3796E3F687}">
      <dsp:nvSpPr>
        <dsp:cNvPr id="0" name=""/>
        <dsp:cNvSpPr/>
      </dsp:nvSpPr>
      <dsp:spPr>
        <a:xfrm>
          <a:off x="2560186" y="176557"/>
          <a:ext cx="3231021" cy="989424"/>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r-FR" sz="1800" kern="1200" dirty="0"/>
            <a:t>50% potentiel </a:t>
          </a:r>
        </a:p>
        <a:p>
          <a:pPr marL="0" lvl="0" indent="0" algn="ctr" defTabSz="800100">
            <a:lnSpc>
              <a:spcPct val="90000"/>
            </a:lnSpc>
            <a:spcBef>
              <a:spcPct val="0"/>
            </a:spcBef>
            <a:spcAft>
              <a:spcPct val="35000"/>
            </a:spcAft>
            <a:buNone/>
          </a:pPr>
          <a:r>
            <a:rPr lang="fr-FR" sz="1800" kern="1200" dirty="0"/>
            <a:t>50% conditions psycho environnementales </a:t>
          </a:r>
        </a:p>
      </dsp:txBody>
      <dsp:txXfrm>
        <a:off x="2589165" y="205536"/>
        <a:ext cx="3173063" cy="931466"/>
      </dsp:txXfrm>
    </dsp:sp>
    <dsp:sp modelId="{0A93745E-55DE-BB4A-9AF4-E0A4ED841975}">
      <dsp:nvSpPr>
        <dsp:cNvPr id="0" name=""/>
        <dsp:cNvSpPr/>
      </dsp:nvSpPr>
      <dsp:spPr>
        <a:xfrm rot="20175540">
          <a:off x="5251373" y="2748262"/>
          <a:ext cx="1880822" cy="634105"/>
        </a:xfrm>
        <a:prstGeom prst="leftArrow">
          <a:avLst>
            <a:gd name="adj1" fmla="val 60000"/>
            <a:gd name="adj2" fmla="val 5000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ACF5284-B91A-6D49-B37C-0E5ACB527757}">
      <dsp:nvSpPr>
        <dsp:cNvPr id="0" name=""/>
        <dsp:cNvSpPr/>
      </dsp:nvSpPr>
      <dsp:spPr>
        <a:xfrm>
          <a:off x="5563345" y="1820407"/>
          <a:ext cx="2905070" cy="1036382"/>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fr-FR" sz="1800" kern="1200" dirty="0"/>
            <a:t>70% potentiel </a:t>
          </a:r>
        </a:p>
        <a:p>
          <a:pPr marL="0" lvl="0" indent="0" algn="ctr" defTabSz="800100">
            <a:lnSpc>
              <a:spcPct val="90000"/>
            </a:lnSpc>
            <a:spcBef>
              <a:spcPct val="0"/>
            </a:spcBef>
            <a:spcAft>
              <a:spcPct val="35000"/>
            </a:spcAft>
            <a:buNone/>
          </a:pPr>
          <a:r>
            <a:rPr lang="fr-FR" sz="1800" kern="1200" dirty="0"/>
            <a:t>30% conditions psycho environnementales </a:t>
          </a:r>
        </a:p>
      </dsp:txBody>
      <dsp:txXfrm>
        <a:off x="5593700" y="1850762"/>
        <a:ext cx="2844360" cy="97567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50B019FB-DDD6-7944-9D1B-16273F49F95B}"/>
              </a:ext>
            </a:extLst>
          </p:cNvPr>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GB"/>
          </a:p>
        </p:txBody>
      </p:sp>
      <p:sp>
        <p:nvSpPr>
          <p:cNvPr id="55299" name="Rectangle 3">
            <a:extLst>
              <a:ext uri="{FF2B5EF4-FFF2-40B4-BE49-F238E27FC236}">
                <a16:creationId xmlns:a16="http://schemas.microsoft.com/office/drawing/2014/main" id="{26A168EB-7221-4A40-8972-D6EA42DDD39A}"/>
              </a:ext>
            </a:extLst>
          </p:cNvPr>
          <p:cNvSpPr>
            <a:spLocks noGrp="1" noChangeArrowheads="1"/>
          </p:cNvSpPr>
          <p:nvPr>
            <p:ph type="dt" sz="quarter"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ea typeface="ＭＳ Ｐゴシック" charset="0"/>
                <a:cs typeface="ＭＳ Ｐゴシック" charset="0"/>
              </a:defRPr>
            </a:lvl1pPr>
          </a:lstStyle>
          <a:p>
            <a:pPr>
              <a:defRPr/>
            </a:pPr>
            <a:endParaRPr lang="en-GB"/>
          </a:p>
        </p:txBody>
      </p:sp>
      <p:sp>
        <p:nvSpPr>
          <p:cNvPr id="55300" name="Rectangle 4">
            <a:extLst>
              <a:ext uri="{FF2B5EF4-FFF2-40B4-BE49-F238E27FC236}">
                <a16:creationId xmlns:a16="http://schemas.microsoft.com/office/drawing/2014/main" id="{7EC18361-88B8-9F40-B762-4A92BACE7D53}"/>
              </a:ext>
            </a:extLst>
          </p:cNvPr>
          <p:cNvSpPr>
            <a:spLocks noGrp="1" noChangeArrowheads="1"/>
          </p:cNvSpPr>
          <p:nvPr>
            <p:ph type="ftr" sz="quarter" idx="2"/>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GB"/>
          </a:p>
        </p:txBody>
      </p:sp>
      <p:sp>
        <p:nvSpPr>
          <p:cNvPr id="55301" name="Rectangle 5">
            <a:extLst>
              <a:ext uri="{FF2B5EF4-FFF2-40B4-BE49-F238E27FC236}">
                <a16:creationId xmlns:a16="http://schemas.microsoft.com/office/drawing/2014/main" id="{0FA6CBDA-431D-E84F-B016-DA57A7C2B727}"/>
              </a:ext>
            </a:extLst>
          </p:cNvPr>
          <p:cNvSpPr>
            <a:spLocks noGrp="1" noChangeArrowheads="1"/>
          </p:cNvSpPr>
          <p:nvPr>
            <p:ph type="sldNum" sz="quarter" idx="3"/>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17D9C80-6F4F-C140-9BE5-2B0E9B0A27AF}"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124FFF2-EA87-5C4A-BF64-9BDF137E675A}"/>
              </a:ext>
            </a:extLst>
          </p:cNvPr>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GB"/>
          </a:p>
        </p:txBody>
      </p:sp>
      <p:sp>
        <p:nvSpPr>
          <p:cNvPr id="56323" name="Rectangle 3">
            <a:extLst>
              <a:ext uri="{FF2B5EF4-FFF2-40B4-BE49-F238E27FC236}">
                <a16:creationId xmlns:a16="http://schemas.microsoft.com/office/drawing/2014/main" id="{E9A1ED93-164D-B74A-AB6D-5BEBA88EA3C3}"/>
              </a:ext>
            </a:extLst>
          </p:cNvPr>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ea typeface="ＭＳ Ｐゴシック" charset="0"/>
                <a:cs typeface="ＭＳ Ｐゴシック" charset="0"/>
              </a:defRPr>
            </a:lvl1pPr>
          </a:lstStyle>
          <a:p>
            <a:pPr>
              <a:defRPr/>
            </a:pPr>
            <a:endParaRPr lang="en-GB"/>
          </a:p>
        </p:txBody>
      </p:sp>
      <p:sp>
        <p:nvSpPr>
          <p:cNvPr id="14340" name="Rectangle 4">
            <a:extLst>
              <a:ext uri="{FF2B5EF4-FFF2-40B4-BE49-F238E27FC236}">
                <a16:creationId xmlns:a16="http://schemas.microsoft.com/office/drawing/2014/main" id="{63BC21FE-B7B5-EC45-9B4F-7DB3D1E1F7D0}"/>
              </a:ext>
            </a:extLst>
          </p:cNvPr>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5" name="Rectangle 5">
            <a:extLst>
              <a:ext uri="{FF2B5EF4-FFF2-40B4-BE49-F238E27FC236}">
                <a16:creationId xmlns:a16="http://schemas.microsoft.com/office/drawing/2014/main" id="{E9AC85F2-6D11-9B4B-9B4A-BEE3119BF4AC}"/>
              </a:ext>
            </a:extLst>
          </p:cNvPr>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fr-FR" noProof="0"/>
              <a:t>Cliquez pour modifier les styles du texte du masque</a:t>
            </a:r>
          </a:p>
          <a:p>
            <a:pPr lvl="1"/>
            <a:r>
              <a:rPr lang="en-GB" altLang="fr-FR" noProof="0"/>
              <a:t>Deuxième niveau</a:t>
            </a:r>
          </a:p>
          <a:p>
            <a:pPr lvl="2"/>
            <a:r>
              <a:rPr lang="en-GB" altLang="fr-FR" noProof="0"/>
              <a:t>Troisième niveau</a:t>
            </a:r>
          </a:p>
          <a:p>
            <a:pPr lvl="3"/>
            <a:r>
              <a:rPr lang="en-GB" altLang="fr-FR" noProof="0"/>
              <a:t>Quatrième niveau</a:t>
            </a:r>
          </a:p>
          <a:p>
            <a:pPr lvl="4"/>
            <a:r>
              <a:rPr lang="en-GB" altLang="fr-FR" noProof="0"/>
              <a:t>Cinquième niveau</a:t>
            </a:r>
          </a:p>
        </p:txBody>
      </p:sp>
      <p:sp>
        <p:nvSpPr>
          <p:cNvPr id="56326" name="Rectangle 6">
            <a:extLst>
              <a:ext uri="{FF2B5EF4-FFF2-40B4-BE49-F238E27FC236}">
                <a16:creationId xmlns:a16="http://schemas.microsoft.com/office/drawing/2014/main" id="{40031024-7BC4-A644-B2C7-6F3C55B64050}"/>
              </a:ext>
            </a:extLst>
          </p:cNvPr>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ea typeface="ＭＳ Ｐゴシック" charset="0"/>
                <a:cs typeface="ＭＳ Ｐゴシック" charset="0"/>
              </a:defRPr>
            </a:lvl1pPr>
          </a:lstStyle>
          <a:p>
            <a:pPr>
              <a:defRPr/>
            </a:pPr>
            <a:endParaRPr lang="en-GB"/>
          </a:p>
        </p:txBody>
      </p:sp>
      <p:sp>
        <p:nvSpPr>
          <p:cNvPr id="56327" name="Rectangle 7">
            <a:extLst>
              <a:ext uri="{FF2B5EF4-FFF2-40B4-BE49-F238E27FC236}">
                <a16:creationId xmlns:a16="http://schemas.microsoft.com/office/drawing/2014/main" id="{B98434CC-1821-D645-9C1B-7B886EB9EF72}"/>
              </a:ext>
            </a:extLst>
          </p:cNvPr>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DFA44F8-360D-F84D-8989-F5D5261B573E}"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Times New Roman" charset="0"/>
        <a:ea typeface="ＭＳ Ｐゴシック" charset="0"/>
        <a:cs typeface="Arial" charset="0"/>
      </a:defRPr>
    </a:lvl1pPr>
    <a:lvl2pPr marL="457200" algn="l" rtl="0" eaLnBrk="0" fontAlgn="base" hangingPunct="0">
      <a:spcBef>
        <a:spcPct val="30000"/>
      </a:spcBef>
      <a:spcAft>
        <a:spcPct val="0"/>
      </a:spcAft>
      <a:defRPr kumimoji="1" sz="1200" kern="1200">
        <a:solidFill>
          <a:schemeClr val="tx1"/>
        </a:solidFill>
        <a:latin typeface="Times New Roman" charset="0"/>
        <a:ea typeface="Arial" charset="0"/>
        <a:cs typeface="Arial" charset="0"/>
      </a:defRPr>
    </a:lvl2pPr>
    <a:lvl3pPr marL="914400" algn="l" rtl="0" eaLnBrk="0" fontAlgn="base" hangingPunct="0">
      <a:spcBef>
        <a:spcPct val="30000"/>
      </a:spcBef>
      <a:spcAft>
        <a:spcPct val="0"/>
      </a:spcAft>
      <a:defRPr kumimoji="1" sz="1200" kern="1200">
        <a:solidFill>
          <a:schemeClr val="tx1"/>
        </a:solidFill>
        <a:latin typeface="Times New Roman" charset="0"/>
        <a:ea typeface="Arial" charset="0"/>
        <a:cs typeface="Arial" charset="0"/>
      </a:defRPr>
    </a:lvl3pPr>
    <a:lvl4pPr marL="1371600" algn="l" rtl="0" eaLnBrk="0" fontAlgn="base" hangingPunct="0">
      <a:spcBef>
        <a:spcPct val="30000"/>
      </a:spcBef>
      <a:spcAft>
        <a:spcPct val="0"/>
      </a:spcAft>
      <a:defRPr kumimoji="1" sz="1200" kern="1200">
        <a:solidFill>
          <a:schemeClr val="tx1"/>
        </a:solidFill>
        <a:latin typeface="Times New Roman" charset="0"/>
        <a:ea typeface="Arial" charset="0"/>
        <a:cs typeface="Arial" charset="0"/>
      </a:defRPr>
    </a:lvl4pPr>
    <a:lvl5pPr marL="1828800" algn="l" rtl="0" eaLnBrk="0" fontAlgn="base" hangingPunct="0">
      <a:spcBef>
        <a:spcPct val="30000"/>
      </a:spcBef>
      <a:spcAft>
        <a:spcPct val="0"/>
      </a:spcAft>
      <a:defRPr kumimoji="1" sz="1200" kern="1200">
        <a:solidFill>
          <a:schemeClr val="tx1"/>
        </a:solidFill>
        <a:latin typeface="Times New Roman"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00FEF255-60CC-2941-812B-49714479B9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226EF0F-91FF-6D44-AFD3-0575FAC6E473}" type="slidenum">
              <a:rPr lang="en-GB" altLang="fr-FR" sz="1200" smtClean="0"/>
              <a:pPr/>
              <a:t>1</a:t>
            </a:fld>
            <a:endParaRPr lang="en-GB" altLang="fr-FR" sz="1200"/>
          </a:p>
        </p:txBody>
      </p:sp>
      <p:sp>
        <p:nvSpPr>
          <p:cNvPr id="17410" name="Rectangle 2">
            <a:extLst>
              <a:ext uri="{FF2B5EF4-FFF2-40B4-BE49-F238E27FC236}">
                <a16:creationId xmlns:a16="http://schemas.microsoft.com/office/drawing/2014/main" id="{E6C7F756-5EC8-8A4B-A090-38294BBE8F73}"/>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22891E63-D0B1-114B-A9AC-47EE3A3D16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fr-FR">
              <a:latin typeface="Times New Roman" panose="02020603050405020304" pitchFamily="18"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FDFA44F8-360D-F84D-8989-F5D5261B573E}" type="slidenum">
              <a:rPr lang="en-GB" altLang="fr-FR" smtClean="0"/>
              <a:pPr>
                <a:defRPr/>
              </a:pPr>
              <a:t>2</a:t>
            </a:fld>
            <a:endParaRPr lang="en-GB" altLang="fr-FR"/>
          </a:p>
        </p:txBody>
      </p:sp>
    </p:spTree>
    <p:extLst>
      <p:ext uri="{BB962C8B-B14F-4D97-AF65-F5344CB8AC3E}">
        <p14:creationId xmlns:p14="http://schemas.microsoft.com/office/powerpoint/2010/main" val="4032317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FDFA44F8-360D-F84D-8989-F5D5261B573E}" type="slidenum">
              <a:rPr lang="en-GB" altLang="fr-FR" smtClean="0"/>
              <a:pPr>
                <a:defRPr/>
              </a:pPr>
              <a:t>3</a:t>
            </a:fld>
            <a:endParaRPr lang="en-GB" altLang="fr-FR"/>
          </a:p>
        </p:txBody>
      </p:sp>
    </p:spTree>
    <p:extLst>
      <p:ext uri="{BB962C8B-B14F-4D97-AF65-F5344CB8AC3E}">
        <p14:creationId xmlns:p14="http://schemas.microsoft.com/office/powerpoint/2010/main" val="1890003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5B29E969-2CA3-4548-B920-A5E9F5EE239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528FBC9-C9DE-D04B-A6D9-23774B59176B}" type="slidenum">
              <a:rPr lang="fr-FR" altLang="fr-FR" sz="1200" smtClean="0">
                <a:solidFill>
                  <a:srgbClr val="43412C"/>
                </a:solidFill>
                <a:latin typeface="Hoefler Text" panose="02030602050506020203" pitchFamily="18" charset="77"/>
              </a:rPr>
              <a:pPr/>
              <a:t>8</a:t>
            </a:fld>
            <a:endParaRPr lang="fr-FR" altLang="fr-FR" sz="1200">
              <a:solidFill>
                <a:srgbClr val="43412C"/>
              </a:solidFill>
              <a:latin typeface="Hoefler Text" panose="02030602050506020203" pitchFamily="18" charset="77"/>
            </a:endParaRPr>
          </a:p>
        </p:txBody>
      </p:sp>
      <p:sp>
        <p:nvSpPr>
          <p:cNvPr id="25602" name="Rectangle 2">
            <a:extLst>
              <a:ext uri="{FF2B5EF4-FFF2-40B4-BE49-F238E27FC236}">
                <a16:creationId xmlns:a16="http://schemas.microsoft.com/office/drawing/2014/main" id="{D04A8D2D-990A-3048-BFE8-7776CF8606B9}"/>
              </a:ext>
            </a:extLst>
          </p:cNvPr>
          <p:cNvSpPr>
            <a:spLocks noGrp="1" noRot="1" noChangeAspect="1" noChangeArrowheads="1" noTextEdit="1"/>
          </p:cNvSpPr>
          <p:nvPr>
            <p:ph type="sldImg"/>
          </p:nvPr>
        </p:nvSpPr>
        <p:spPr>
          <a:solidFill>
            <a:srgbClr val="FFFFFF"/>
          </a:solidFill>
          <a:ln/>
        </p:spPr>
      </p:sp>
      <p:sp>
        <p:nvSpPr>
          <p:cNvPr id="25603" name="Rectangle 3">
            <a:extLst>
              <a:ext uri="{FF2B5EF4-FFF2-40B4-BE49-F238E27FC236}">
                <a16:creationId xmlns:a16="http://schemas.microsoft.com/office/drawing/2014/main" id="{9CCD0BAC-33AE-CB41-BBF8-5079594A7B1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fr-FR">
              <a:latin typeface="Hoefler Text" panose="02030602050506020203" pitchFamily="18" charset="77"/>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BBA0D7F3-5EFB-564C-B450-3320B43BFF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0E96CC1-C4DB-724C-A2BD-E0AE8C602B08}" type="slidenum">
              <a:rPr lang="fr-FR" altLang="fr-FR" sz="1200">
                <a:solidFill>
                  <a:srgbClr val="43412C"/>
                </a:solidFill>
                <a:latin typeface="Hoefler Text" panose="02030602050506020203" pitchFamily="18" charset="77"/>
              </a:rPr>
              <a:pPr/>
              <a:t>10</a:t>
            </a:fld>
            <a:endParaRPr lang="fr-FR" altLang="fr-FR" sz="1200">
              <a:solidFill>
                <a:srgbClr val="43412C"/>
              </a:solidFill>
              <a:latin typeface="Hoefler Text" panose="02030602050506020203" pitchFamily="18" charset="77"/>
            </a:endParaRPr>
          </a:p>
        </p:txBody>
      </p:sp>
      <p:sp>
        <p:nvSpPr>
          <p:cNvPr id="31746" name="Rectangle 2">
            <a:extLst>
              <a:ext uri="{FF2B5EF4-FFF2-40B4-BE49-F238E27FC236}">
                <a16:creationId xmlns:a16="http://schemas.microsoft.com/office/drawing/2014/main" id="{A81C4B4B-60C5-F84C-8C00-67C8B23A4572}"/>
              </a:ext>
            </a:extLst>
          </p:cNvPr>
          <p:cNvSpPr>
            <a:spLocks noGrp="1" noRot="1" noChangeAspect="1" noChangeArrowheads="1" noTextEdit="1"/>
          </p:cNvSpPr>
          <p:nvPr>
            <p:ph type="sldImg"/>
          </p:nvPr>
        </p:nvSpPr>
        <p:spPr>
          <a:solidFill>
            <a:srgbClr val="FFFFFF"/>
          </a:solidFill>
          <a:ln/>
        </p:spPr>
      </p:sp>
      <p:sp>
        <p:nvSpPr>
          <p:cNvPr id="31747" name="Rectangle 3">
            <a:extLst>
              <a:ext uri="{FF2B5EF4-FFF2-40B4-BE49-F238E27FC236}">
                <a16:creationId xmlns:a16="http://schemas.microsoft.com/office/drawing/2014/main" id="{7B021501-B919-4D47-95CB-6CB1B6C6EE7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fr-FR">
              <a:latin typeface="Hoefler Text" panose="02030602050506020203" pitchFamily="18" charset="77"/>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60069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0BF1CF11-C71A-FB42-B946-357E5ACA087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DAE7BC-C982-BC4E-A21A-3E06BBB35673}" type="slidenum">
              <a:rPr lang="fr-FR" altLang="fr-FR" sz="1200">
                <a:solidFill>
                  <a:srgbClr val="43412C"/>
                </a:solidFill>
                <a:latin typeface="Hoefler Text" panose="02030602050506020203" pitchFamily="18" charset="77"/>
              </a:rPr>
              <a:pPr/>
              <a:t>11</a:t>
            </a:fld>
            <a:endParaRPr lang="fr-FR" altLang="fr-FR" sz="1200">
              <a:solidFill>
                <a:srgbClr val="43412C"/>
              </a:solidFill>
              <a:latin typeface="Hoefler Text" panose="02030602050506020203" pitchFamily="18" charset="77"/>
            </a:endParaRPr>
          </a:p>
        </p:txBody>
      </p:sp>
      <p:sp>
        <p:nvSpPr>
          <p:cNvPr id="33794" name="Rectangle 2">
            <a:extLst>
              <a:ext uri="{FF2B5EF4-FFF2-40B4-BE49-F238E27FC236}">
                <a16:creationId xmlns:a16="http://schemas.microsoft.com/office/drawing/2014/main" id="{8678C8F9-2AB5-4D48-8717-2C408FF465DE}"/>
              </a:ext>
            </a:extLst>
          </p:cNvPr>
          <p:cNvSpPr>
            <a:spLocks noGrp="1" noRot="1" noChangeAspect="1" noChangeArrowheads="1" noTextEdit="1"/>
          </p:cNvSpPr>
          <p:nvPr>
            <p:ph type="sldImg"/>
          </p:nvPr>
        </p:nvSpPr>
        <p:spPr>
          <a:solidFill>
            <a:srgbClr val="FFFFFF"/>
          </a:solidFill>
          <a:ln/>
        </p:spPr>
      </p:sp>
      <p:sp>
        <p:nvSpPr>
          <p:cNvPr id="33795" name="Rectangle 3">
            <a:extLst>
              <a:ext uri="{FF2B5EF4-FFF2-40B4-BE49-F238E27FC236}">
                <a16:creationId xmlns:a16="http://schemas.microsoft.com/office/drawing/2014/main" id="{753B383B-AED9-334A-B445-BBA7DCD2F65B}"/>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fr-FR">
              <a:latin typeface="Hoefler Text" panose="02030602050506020203" pitchFamily="18" charset="77"/>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27619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FDFA44F8-360D-F84D-8989-F5D5261B573E}" type="slidenum">
              <a:rPr lang="en-GB" altLang="fr-FR" smtClean="0"/>
              <a:pPr>
                <a:defRPr/>
              </a:pPr>
              <a:t>21</a:t>
            </a:fld>
            <a:endParaRPr lang="en-GB" altLang="fr-FR"/>
          </a:p>
        </p:txBody>
      </p:sp>
    </p:spTree>
    <p:extLst>
      <p:ext uri="{BB962C8B-B14F-4D97-AF65-F5344CB8AC3E}">
        <p14:creationId xmlns:p14="http://schemas.microsoft.com/office/powerpoint/2010/main" val="3345915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a:extLst>
              <a:ext uri="{FF2B5EF4-FFF2-40B4-BE49-F238E27FC236}">
                <a16:creationId xmlns:a16="http://schemas.microsoft.com/office/drawing/2014/main" id="{D13135B8-03C8-A445-8787-811D680E6D18}"/>
              </a:ext>
            </a:extLst>
          </p:cNvPr>
          <p:cNvSpPr>
            <a:spLocks noGrp="1" noRot="1" noChangeAspect="1" noChangeArrowheads="1" noTextEdit="1"/>
          </p:cNvSpPr>
          <p:nvPr>
            <p:ph type="sldImg"/>
          </p:nvPr>
        </p:nvSpPr>
        <p:spPr>
          <a:ln/>
        </p:spPr>
      </p:sp>
      <p:sp>
        <p:nvSpPr>
          <p:cNvPr id="47106" name="Espace réservé des commentaires 2">
            <a:extLst>
              <a:ext uri="{FF2B5EF4-FFF2-40B4-BE49-F238E27FC236}">
                <a16:creationId xmlns:a16="http://schemas.microsoft.com/office/drawing/2014/main" id="{826745F8-EF57-1B4E-A747-99FFB3AA843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47107" name="Espace réservé du numéro de diapositive 3">
            <a:extLst>
              <a:ext uri="{FF2B5EF4-FFF2-40B4-BE49-F238E27FC236}">
                <a16:creationId xmlns:a16="http://schemas.microsoft.com/office/drawing/2014/main" id="{A75A4B39-8C3E-CF48-8F1F-2B08249F834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5D1571E-2450-394D-A3A7-DE6CCBEA975F}" type="slidenum">
              <a:rPr lang="en-GB" altLang="fr-FR" sz="1200" smtClean="0"/>
              <a:pPr/>
              <a:t>29</a:t>
            </a:fld>
            <a:endParaRPr lang="en-GB" altLang="fr-F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FDFA44F8-360D-F84D-8989-F5D5261B573E}" type="slidenum">
              <a:rPr lang="en-GB" altLang="fr-FR" smtClean="0"/>
              <a:pPr>
                <a:defRPr/>
              </a:pPr>
              <a:t>34</a:t>
            </a:fld>
            <a:endParaRPr lang="en-GB" altLang="fr-FR"/>
          </a:p>
        </p:txBody>
      </p:sp>
    </p:spTree>
    <p:extLst>
      <p:ext uri="{BB962C8B-B14F-4D97-AF65-F5344CB8AC3E}">
        <p14:creationId xmlns:p14="http://schemas.microsoft.com/office/powerpoint/2010/main" val="467643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Line 7">
            <a:extLst>
              <a:ext uri="{FF2B5EF4-FFF2-40B4-BE49-F238E27FC236}">
                <a16:creationId xmlns:a16="http://schemas.microsoft.com/office/drawing/2014/main" id="{07A64FB4-AFD5-2044-A03C-8FE0880AB2EB}"/>
              </a:ext>
            </a:extLst>
          </p:cNvPr>
          <p:cNvSpPr>
            <a:spLocks noChangeShapeType="1"/>
          </p:cNvSpPr>
          <p:nvPr/>
        </p:nvSpPr>
        <p:spPr bwMode="auto">
          <a:xfrm>
            <a:off x="0" y="3962400"/>
            <a:ext cx="914400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83970" name="Rectangle 2"/>
          <p:cNvSpPr>
            <a:spLocks noGrp="1" noChangeArrowheads="1"/>
          </p:cNvSpPr>
          <p:nvPr>
            <p:ph type="ctrTitle" sz="quarter"/>
          </p:nvPr>
        </p:nvSpPr>
        <p:spPr>
          <a:xfrm>
            <a:off x="685800" y="1066800"/>
            <a:ext cx="7772400" cy="1736725"/>
          </a:xfrm>
        </p:spPr>
        <p:txBody>
          <a:bodyPr anchor="b" anchorCtr="1"/>
          <a:lstStyle>
            <a:lvl1pPr>
              <a:defRPr sz="5400"/>
            </a:lvl1pPr>
          </a:lstStyle>
          <a:p>
            <a:r>
              <a:rPr lang="en-US"/>
              <a:t>Cliquez et modifiez le titre</a:t>
            </a:r>
          </a:p>
        </p:txBody>
      </p:sp>
      <p:sp>
        <p:nvSpPr>
          <p:cNvPr id="83971" name="Rectangle 3"/>
          <p:cNvSpPr>
            <a:spLocks noGrp="1" noChangeArrowheads="1"/>
          </p:cNvSpPr>
          <p:nvPr>
            <p:ph type="subTitle" sz="quarter" idx="1"/>
          </p:nvPr>
        </p:nvSpPr>
        <p:spPr>
          <a:xfrm>
            <a:off x="1371600" y="4267200"/>
            <a:ext cx="6400800" cy="1752600"/>
          </a:xfrm>
        </p:spPr>
        <p:txBody>
          <a:bodyPr/>
          <a:lstStyle>
            <a:lvl1pPr marL="0" indent="0" algn="ctr">
              <a:buFont typeface="Wingdings 3" charset="2"/>
              <a:buNone/>
              <a:defRPr sz="3200"/>
            </a:lvl1pPr>
          </a:lstStyle>
          <a:p>
            <a:r>
              <a:rPr lang="en-US"/>
              <a:t>Cliquez pour modifier le style des sous-titres du masque</a:t>
            </a:r>
          </a:p>
        </p:txBody>
      </p:sp>
      <p:sp>
        <p:nvSpPr>
          <p:cNvPr id="5" name="Espace réservé de la date 4">
            <a:extLst>
              <a:ext uri="{FF2B5EF4-FFF2-40B4-BE49-F238E27FC236}">
                <a16:creationId xmlns:a16="http://schemas.microsoft.com/office/drawing/2014/main" id="{1946E0D8-3597-3545-9907-9AC5F8939772}"/>
              </a:ext>
            </a:extLst>
          </p:cNvPr>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defRPr>
            </a:lvl1pPr>
          </a:lstStyle>
          <a:p>
            <a:pPr>
              <a:defRPr/>
            </a:pPr>
            <a:endParaRPr lang="fr-FR"/>
          </a:p>
        </p:txBody>
      </p:sp>
      <p:sp>
        <p:nvSpPr>
          <p:cNvPr id="6" name="Espace réservé du pied de page 5">
            <a:extLst>
              <a:ext uri="{FF2B5EF4-FFF2-40B4-BE49-F238E27FC236}">
                <a16:creationId xmlns:a16="http://schemas.microsoft.com/office/drawing/2014/main" id="{01CF217E-1C7D-104C-8768-C8A0EC595B73}"/>
              </a:ext>
            </a:extLst>
          </p:cNvPr>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defRPr>
            </a:lvl1pPr>
          </a:lstStyle>
          <a:p>
            <a:pPr>
              <a:defRPr/>
            </a:pPr>
            <a:endParaRPr lang="fr-FR"/>
          </a:p>
        </p:txBody>
      </p:sp>
      <p:sp>
        <p:nvSpPr>
          <p:cNvPr id="7" name="Espace réservé du numéro de diapositive 6">
            <a:extLst>
              <a:ext uri="{FF2B5EF4-FFF2-40B4-BE49-F238E27FC236}">
                <a16:creationId xmlns:a16="http://schemas.microsoft.com/office/drawing/2014/main" id="{B0D12C52-9B38-5F43-B0D3-A47E2960E243}"/>
              </a:ext>
            </a:extLst>
          </p:cNvPr>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defRPr>
            </a:lvl1pPr>
          </a:lstStyle>
          <a:p>
            <a:pPr>
              <a:defRPr/>
            </a:pPr>
            <a:fld id="{A5BAFEAB-377A-8F48-934A-CBEE4622FFB8}" type="slidenum">
              <a:rPr lang="en-US" altLang="fr-FR"/>
              <a:pPr>
                <a:defRPr/>
              </a:pPr>
              <a:t>‹N°›</a:t>
            </a:fld>
            <a:endParaRPr lang="en-US" altLang="fr-FR"/>
          </a:p>
        </p:txBody>
      </p:sp>
    </p:spTree>
    <p:extLst>
      <p:ext uri="{BB962C8B-B14F-4D97-AF65-F5344CB8AC3E}">
        <p14:creationId xmlns:p14="http://schemas.microsoft.com/office/powerpoint/2010/main" val="2428763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Rectangle 3">
            <a:extLst>
              <a:ext uri="{FF2B5EF4-FFF2-40B4-BE49-F238E27FC236}">
                <a16:creationId xmlns:a16="http://schemas.microsoft.com/office/drawing/2014/main" id="{9A9574DC-0D73-1B46-9239-0069C74EB240}"/>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4">
            <a:extLst>
              <a:ext uri="{FF2B5EF4-FFF2-40B4-BE49-F238E27FC236}">
                <a16:creationId xmlns:a16="http://schemas.microsoft.com/office/drawing/2014/main" id="{B8E4928A-72D2-0D4F-B6A8-75A44F023B4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459C0B01-CC46-9E40-B105-D99D9ED5B821}"/>
              </a:ext>
            </a:extLst>
          </p:cNvPr>
          <p:cNvSpPr>
            <a:spLocks noGrp="1" noChangeArrowheads="1"/>
          </p:cNvSpPr>
          <p:nvPr>
            <p:ph type="sldNum" sz="quarter" idx="12"/>
          </p:nvPr>
        </p:nvSpPr>
        <p:spPr>
          <a:ln/>
        </p:spPr>
        <p:txBody>
          <a:bodyPr/>
          <a:lstStyle>
            <a:lvl1pPr>
              <a:defRPr/>
            </a:lvl1pPr>
          </a:lstStyle>
          <a:p>
            <a:pPr>
              <a:defRPr/>
            </a:pPr>
            <a:fld id="{3F8AAECC-788A-534A-821F-A4C36773DD75}" type="slidenum">
              <a:rPr lang="en-US" altLang="fr-FR"/>
              <a:pPr>
                <a:defRPr/>
              </a:pPr>
              <a:t>‹N°›</a:t>
            </a:fld>
            <a:endParaRPr lang="en-US" altLang="fr-FR"/>
          </a:p>
        </p:txBody>
      </p:sp>
    </p:spTree>
    <p:extLst>
      <p:ext uri="{BB962C8B-B14F-4D97-AF65-F5344CB8AC3E}">
        <p14:creationId xmlns:p14="http://schemas.microsoft.com/office/powerpoint/2010/main" val="410938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0363" y="228600"/>
            <a:ext cx="2135187" cy="587057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301625" y="228600"/>
            <a:ext cx="6256338" cy="587057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Rectangle 3">
            <a:extLst>
              <a:ext uri="{FF2B5EF4-FFF2-40B4-BE49-F238E27FC236}">
                <a16:creationId xmlns:a16="http://schemas.microsoft.com/office/drawing/2014/main" id="{658979BE-8A92-734F-A5E8-7EE3FA2DD325}"/>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4">
            <a:extLst>
              <a:ext uri="{FF2B5EF4-FFF2-40B4-BE49-F238E27FC236}">
                <a16:creationId xmlns:a16="http://schemas.microsoft.com/office/drawing/2014/main" id="{10DF3AEE-9286-6B42-B9DD-F5D870F53C37}"/>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38DFCB55-C4C8-4847-9F35-B74C919E2A7A}"/>
              </a:ext>
            </a:extLst>
          </p:cNvPr>
          <p:cNvSpPr>
            <a:spLocks noGrp="1" noChangeArrowheads="1"/>
          </p:cNvSpPr>
          <p:nvPr>
            <p:ph type="sldNum" sz="quarter" idx="12"/>
          </p:nvPr>
        </p:nvSpPr>
        <p:spPr>
          <a:ln/>
        </p:spPr>
        <p:txBody>
          <a:bodyPr/>
          <a:lstStyle>
            <a:lvl1pPr>
              <a:defRPr/>
            </a:lvl1pPr>
          </a:lstStyle>
          <a:p>
            <a:pPr>
              <a:defRPr/>
            </a:pPr>
            <a:fld id="{06A7D4F4-FB24-1442-A835-3E0AF24D2862}" type="slidenum">
              <a:rPr lang="en-US" altLang="fr-FR"/>
              <a:pPr>
                <a:defRPr/>
              </a:pPr>
              <a:t>‹N°›</a:t>
            </a:fld>
            <a:endParaRPr lang="en-US" altLang="fr-FR"/>
          </a:p>
        </p:txBody>
      </p:sp>
    </p:spTree>
    <p:extLst>
      <p:ext uri="{BB962C8B-B14F-4D97-AF65-F5344CB8AC3E}">
        <p14:creationId xmlns:p14="http://schemas.microsoft.com/office/powerpoint/2010/main" val="3274756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301377" y="228824"/>
            <a:ext cx="8544595" cy="5870153"/>
          </a:xfrm>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3" name="Rectangle 3">
            <a:extLst>
              <a:ext uri="{FF2B5EF4-FFF2-40B4-BE49-F238E27FC236}">
                <a16:creationId xmlns:a16="http://schemas.microsoft.com/office/drawing/2014/main" id="{E9659D1B-7890-D146-AA07-7B7D105EF091}"/>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4">
            <a:extLst>
              <a:ext uri="{FF2B5EF4-FFF2-40B4-BE49-F238E27FC236}">
                <a16:creationId xmlns:a16="http://schemas.microsoft.com/office/drawing/2014/main" id="{61AF179F-48A5-5D47-9FB2-8D1012E0ACF9}"/>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A0883D2A-9AE3-8C42-A44A-83B24D80456A}"/>
              </a:ext>
            </a:extLst>
          </p:cNvPr>
          <p:cNvSpPr>
            <a:spLocks noGrp="1" noChangeArrowheads="1"/>
          </p:cNvSpPr>
          <p:nvPr>
            <p:ph type="sldNum" sz="quarter" idx="12"/>
          </p:nvPr>
        </p:nvSpPr>
        <p:spPr>
          <a:ln/>
        </p:spPr>
        <p:txBody>
          <a:bodyPr/>
          <a:lstStyle>
            <a:lvl1pPr>
              <a:defRPr/>
            </a:lvl1pPr>
          </a:lstStyle>
          <a:p>
            <a:pPr>
              <a:defRPr/>
            </a:pPr>
            <a:fld id="{772A4F3A-D3EA-3541-9E1D-0478B29805F9}" type="slidenum">
              <a:rPr lang="en-US" altLang="fr-FR"/>
              <a:pPr>
                <a:defRPr/>
              </a:pPr>
              <a:t>‹N°›</a:t>
            </a:fld>
            <a:endParaRPr lang="en-US" altLang="fr-FR"/>
          </a:p>
        </p:txBody>
      </p:sp>
    </p:spTree>
    <p:extLst>
      <p:ext uri="{BB962C8B-B14F-4D97-AF65-F5344CB8AC3E}">
        <p14:creationId xmlns:p14="http://schemas.microsoft.com/office/powerpoint/2010/main" val="2551808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Rectangle 3">
            <a:extLst>
              <a:ext uri="{FF2B5EF4-FFF2-40B4-BE49-F238E27FC236}">
                <a16:creationId xmlns:a16="http://schemas.microsoft.com/office/drawing/2014/main" id="{969CCCC0-7E6B-B849-99EF-CA3BAB7C7F65}"/>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4">
            <a:extLst>
              <a:ext uri="{FF2B5EF4-FFF2-40B4-BE49-F238E27FC236}">
                <a16:creationId xmlns:a16="http://schemas.microsoft.com/office/drawing/2014/main" id="{EAD47D18-BD83-3143-909A-F123488B6D3A}"/>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8CAB9759-14E5-804E-BA7C-E1F2650795C5}"/>
              </a:ext>
            </a:extLst>
          </p:cNvPr>
          <p:cNvSpPr>
            <a:spLocks noGrp="1" noChangeArrowheads="1"/>
          </p:cNvSpPr>
          <p:nvPr>
            <p:ph type="sldNum" sz="quarter" idx="12"/>
          </p:nvPr>
        </p:nvSpPr>
        <p:spPr>
          <a:ln/>
        </p:spPr>
        <p:txBody>
          <a:bodyPr/>
          <a:lstStyle>
            <a:lvl1pPr>
              <a:defRPr/>
            </a:lvl1pPr>
          </a:lstStyle>
          <a:p>
            <a:pPr>
              <a:defRPr/>
            </a:pPr>
            <a:fld id="{B955A6A5-9C4C-8142-8DDB-E549D8AB7124}" type="slidenum">
              <a:rPr lang="en-US" altLang="fr-FR"/>
              <a:pPr>
                <a:defRPr/>
              </a:pPr>
              <a:t>‹N°›</a:t>
            </a:fld>
            <a:endParaRPr lang="en-US" altLang="fr-FR"/>
          </a:p>
        </p:txBody>
      </p:sp>
    </p:spTree>
    <p:extLst>
      <p:ext uri="{BB962C8B-B14F-4D97-AF65-F5344CB8AC3E}">
        <p14:creationId xmlns:p14="http://schemas.microsoft.com/office/powerpoint/2010/main" val="327317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BE"/>
              <a:t>Cliquez pour modifier les styles du texte du masque</a:t>
            </a:r>
          </a:p>
        </p:txBody>
      </p:sp>
      <p:sp>
        <p:nvSpPr>
          <p:cNvPr id="4" name="Rectangle 3">
            <a:extLst>
              <a:ext uri="{FF2B5EF4-FFF2-40B4-BE49-F238E27FC236}">
                <a16:creationId xmlns:a16="http://schemas.microsoft.com/office/drawing/2014/main" id="{3D2EC4A1-EBA2-9649-931F-F5911A710089}"/>
              </a:ext>
            </a:extLst>
          </p:cNvPr>
          <p:cNvSpPr>
            <a:spLocks noGrp="1" noChangeArrowheads="1"/>
          </p:cNvSpPr>
          <p:nvPr>
            <p:ph type="dt" sz="half" idx="10"/>
          </p:nvPr>
        </p:nvSpPr>
        <p:spPr>
          <a:ln/>
        </p:spPr>
        <p:txBody>
          <a:bodyPr/>
          <a:lstStyle>
            <a:lvl1pPr>
              <a:defRPr/>
            </a:lvl1pPr>
          </a:lstStyle>
          <a:p>
            <a:pPr>
              <a:defRPr/>
            </a:pPr>
            <a:endParaRPr lang="fr-FR"/>
          </a:p>
        </p:txBody>
      </p:sp>
      <p:sp>
        <p:nvSpPr>
          <p:cNvPr id="5" name="Rectangle 4">
            <a:extLst>
              <a:ext uri="{FF2B5EF4-FFF2-40B4-BE49-F238E27FC236}">
                <a16:creationId xmlns:a16="http://schemas.microsoft.com/office/drawing/2014/main" id="{B485D460-3B89-9748-A5EB-1BA4C108417F}"/>
              </a:ext>
            </a:extLst>
          </p:cNvPr>
          <p:cNvSpPr>
            <a:spLocks noGrp="1" noChangeArrowheads="1"/>
          </p:cNvSpPr>
          <p:nvPr>
            <p:ph type="ftr" sz="quarter" idx="11"/>
          </p:nvPr>
        </p:nvSpPr>
        <p:spPr>
          <a:ln/>
        </p:spPr>
        <p:txBody>
          <a:bodyPr/>
          <a:lstStyle>
            <a:lvl1pPr>
              <a:defRPr/>
            </a:lvl1pPr>
          </a:lstStyle>
          <a:p>
            <a:pPr>
              <a:defRPr/>
            </a:pPr>
            <a:endParaRPr lang="fr-FR"/>
          </a:p>
        </p:txBody>
      </p:sp>
      <p:sp>
        <p:nvSpPr>
          <p:cNvPr id="6" name="Rectangle 5">
            <a:extLst>
              <a:ext uri="{FF2B5EF4-FFF2-40B4-BE49-F238E27FC236}">
                <a16:creationId xmlns:a16="http://schemas.microsoft.com/office/drawing/2014/main" id="{999484C0-8C10-7B48-93F0-56363783D424}"/>
              </a:ext>
            </a:extLst>
          </p:cNvPr>
          <p:cNvSpPr>
            <a:spLocks noGrp="1" noChangeArrowheads="1"/>
          </p:cNvSpPr>
          <p:nvPr>
            <p:ph type="sldNum" sz="quarter" idx="12"/>
          </p:nvPr>
        </p:nvSpPr>
        <p:spPr>
          <a:ln/>
        </p:spPr>
        <p:txBody>
          <a:bodyPr/>
          <a:lstStyle>
            <a:lvl1pPr>
              <a:defRPr/>
            </a:lvl1pPr>
          </a:lstStyle>
          <a:p>
            <a:pPr>
              <a:defRPr/>
            </a:pPr>
            <a:fld id="{72374B6E-200E-E64A-9206-D3501DE8AC4B}" type="slidenum">
              <a:rPr lang="en-US" altLang="fr-FR"/>
              <a:pPr>
                <a:defRPr/>
              </a:pPr>
              <a:t>‹N°›</a:t>
            </a:fld>
            <a:endParaRPr lang="en-US" altLang="fr-FR"/>
          </a:p>
        </p:txBody>
      </p:sp>
    </p:spTree>
    <p:extLst>
      <p:ext uri="{BB962C8B-B14F-4D97-AF65-F5344CB8AC3E}">
        <p14:creationId xmlns:p14="http://schemas.microsoft.com/office/powerpoint/2010/main" val="3252633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304800" y="1752600"/>
            <a:ext cx="4194175" cy="434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51375" y="1752600"/>
            <a:ext cx="4194175" cy="434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Rectangle 3">
            <a:extLst>
              <a:ext uri="{FF2B5EF4-FFF2-40B4-BE49-F238E27FC236}">
                <a16:creationId xmlns:a16="http://schemas.microsoft.com/office/drawing/2014/main" id="{A0C2521C-2EA1-C74F-B8E4-CF269967062F}"/>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4">
            <a:extLst>
              <a:ext uri="{FF2B5EF4-FFF2-40B4-BE49-F238E27FC236}">
                <a16:creationId xmlns:a16="http://schemas.microsoft.com/office/drawing/2014/main" id="{6CF872FE-F3EC-CB41-BC8E-42F077C97901}"/>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5">
            <a:extLst>
              <a:ext uri="{FF2B5EF4-FFF2-40B4-BE49-F238E27FC236}">
                <a16:creationId xmlns:a16="http://schemas.microsoft.com/office/drawing/2014/main" id="{2902B276-AC57-8F41-AAF2-E088E2FF4F45}"/>
              </a:ext>
            </a:extLst>
          </p:cNvPr>
          <p:cNvSpPr>
            <a:spLocks noGrp="1" noChangeArrowheads="1"/>
          </p:cNvSpPr>
          <p:nvPr>
            <p:ph type="sldNum" sz="quarter" idx="12"/>
          </p:nvPr>
        </p:nvSpPr>
        <p:spPr>
          <a:ln/>
        </p:spPr>
        <p:txBody>
          <a:bodyPr/>
          <a:lstStyle>
            <a:lvl1pPr>
              <a:defRPr/>
            </a:lvl1pPr>
          </a:lstStyle>
          <a:p>
            <a:pPr>
              <a:defRPr/>
            </a:pPr>
            <a:fld id="{20144563-9BE1-1041-8A40-4DD1DF696E34}" type="slidenum">
              <a:rPr lang="en-US" altLang="fr-FR"/>
              <a:pPr>
                <a:defRPr/>
              </a:pPr>
              <a:t>‹N°›</a:t>
            </a:fld>
            <a:endParaRPr lang="en-US" altLang="fr-FR"/>
          </a:p>
        </p:txBody>
      </p:sp>
    </p:spTree>
    <p:extLst>
      <p:ext uri="{BB962C8B-B14F-4D97-AF65-F5344CB8AC3E}">
        <p14:creationId xmlns:p14="http://schemas.microsoft.com/office/powerpoint/2010/main" val="429213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Rectangle 3">
            <a:extLst>
              <a:ext uri="{FF2B5EF4-FFF2-40B4-BE49-F238E27FC236}">
                <a16:creationId xmlns:a16="http://schemas.microsoft.com/office/drawing/2014/main" id="{7DA2E50C-9000-DF40-90E0-492514FAB349}"/>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4">
            <a:extLst>
              <a:ext uri="{FF2B5EF4-FFF2-40B4-BE49-F238E27FC236}">
                <a16:creationId xmlns:a16="http://schemas.microsoft.com/office/drawing/2014/main" id="{63341DF8-4D77-3A45-8099-68776886F2F0}"/>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5">
            <a:extLst>
              <a:ext uri="{FF2B5EF4-FFF2-40B4-BE49-F238E27FC236}">
                <a16:creationId xmlns:a16="http://schemas.microsoft.com/office/drawing/2014/main" id="{B99EDBCA-9A3A-B041-9E6B-9F58642E87E7}"/>
              </a:ext>
            </a:extLst>
          </p:cNvPr>
          <p:cNvSpPr>
            <a:spLocks noGrp="1" noChangeArrowheads="1"/>
          </p:cNvSpPr>
          <p:nvPr>
            <p:ph type="sldNum" sz="quarter" idx="12"/>
          </p:nvPr>
        </p:nvSpPr>
        <p:spPr>
          <a:ln/>
        </p:spPr>
        <p:txBody>
          <a:bodyPr/>
          <a:lstStyle>
            <a:lvl1pPr>
              <a:defRPr/>
            </a:lvl1pPr>
          </a:lstStyle>
          <a:p>
            <a:pPr>
              <a:defRPr/>
            </a:pPr>
            <a:fld id="{88F79B85-9B86-2A47-8176-F64D111A5081}" type="slidenum">
              <a:rPr lang="en-US" altLang="fr-FR"/>
              <a:pPr>
                <a:defRPr/>
              </a:pPr>
              <a:t>‹N°›</a:t>
            </a:fld>
            <a:endParaRPr lang="en-US" altLang="fr-FR"/>
          </a:p>
        </p:txBody>
      </p:sp>
    </p:spTree>
    <p:extLst>
      <p:ext uri="{BB962C8B-B14F-4D97-AF65-F5344CB8AC3E}">
        <p14:creationId xmlns:p14="http://schemas.microsoft.com/office/powerpoint/2010/main" val="1334863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Rectangle 3">
            <a:extLst>
              <a:ext uri="{FF2B5EF4-FFF2-40B4-BE49-F238E27FC236}">
                <a16:creationId xmlns:a16="http://schemas.microsoft.com/office/drawing/2014/main" id="{CE5CB8D5-1D79-7F45-9FBF-05C3EE4F9D90}"/>
              </a:ext>
            </a:extLst>
          </p:cNvPr>
          <p:cNvSpPr>
            <a:spLocks noGrp="1" noChangeArrowheads="1"/>
          </p:cNvSpPr>
          <p:nvPr>
            <p:ph type="dt" sz="half" idx="10"/>
          </p:nvPr>
        </p:nvSpPr>
        <p:spPr>
          <a:ln/>
        </p:spPr>
        <p:txBody>
          <a:bodyPr/>
          <a:lstStyle>
            <a:lvl1pPr>
              <a:defRPr/>
            </a:lvl1pPr>
          </a:lstStyle>
          <a:p>
            <a:pPr>
              <a:defRPr/>
            </a:pPr>
            <a:endParaRPr lang="fr-FR"/>
          </a:p>
        </p:txBody>
      </p:sp>
      <p:sp>
        <p:nvSpPr>
          <p:cNvPr id="4" name="Rectangle 4">
            <a:extLst>
              <a:ext uri="{FF2B5EF4-FFF2-40B4-BE49-F238E27FC236}">
                <a16:creationId xmlns:a16="http://schemas.microsoft.com/office/drawing/2014/main" id="{8CF9CEF2-82ED-604C-8C3B-6F6A85530536}"/>
              </a:ext>
            </a:extLst>
          </p:cNvPr>
          <p:cNvSpPr>
            <a:spLocks noGrp="1" noChangeArrowheads="1"/>
          </p:cNvSpPr>
          <p:nvPr>
            <p:ph type="ftr" sz="quarter" idx="11"/>
          </p:nvPr>
        </p:nvSpPr>
        <p:spPr>
          <a:ln/>
        </p:spPr>
        <p:txBody>
          <a:bodyPr/>
          <a:lstStyle>
            <a:lvl1pPr>
              <a:defRPr/>
            </a:lvl1pPr>
          </a:lstStyle>
          <a:p>
            <a:pPr>
              <a:defRPr/>
            </a:pPr>
            <a:endParaRPr lang="fr-FR"/>
          </a:p>
        </p:txBody>
      </p:sp>
      <p:sp>
        <p:nvSpPr>
          <p:cNvPr id="5" name="Rectangle 5">
            <a:extLst>
              <a:ext uri="{FF2B5EF4-FFF2-40B4-BE49-F238E27FC236}">
                <a16:creationId xmlns:a16="http://schemas.microsoft.com/office/drawing/2014/main" id="{43334790-4298-9743-8510-CC9AA21471DB}"/>
              </a:ext>
            </a:extLst>
          </p:cNvPr>
          <p:cNvSpPr>
            <a:spLocks noGrp="1" noChangeArrowheads="1"/>
          </p:cNvSpPr>
          <p:nvPr>
            <p:ph type="sldNum" sz="quarter" idx="12"/>
          </p:nvPr>
        </p:nvSpPr>
        <p:spPr>
          <a:ln/>
        </p:spPr>
        <p:txBody>
          <a:bodyPr/>
          <a:lstStyle>
            <a:lvl1pPr>
              <a:defRPr/>
            </a:lvl1pPr>
          </a:lstStyle>
          <a:p>
            <a:pPr>
              <a:defRPr/>
            </a:pPr>
            <a:fld id="{73E1B346-451C-F946-966C-7CCB4B041652}" type="slidenum">
              <a:rPr lang="en-US" altLang="fr-FR"/>
              <a:pPr>
                <a:defRPr/>
              </a:pPr>
              <a:t>‹N°›</a:t>
            </a:fld>
            <a:endParaRPr lang="en-US" altLang="fr-FR"/>
          </a:p>
        </p:txBody>
      </p:sp>
    </p:spTree>
    <p:extLst>
      <p:ext uri="{BB962C8B-B14F-4D97-AF65-F5344CB8AC3E}">
        <p14:creationId xmlns:p14="http://schemas.microsoft.com/office/powerpoint/2010/main" val="424931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352B2CB-4463-E94A-8541-B0229CD8D565}"/>
              </a:ext>
            </a:extLst>
          </p:cNvPr>
          <p:cNvSpPr>
            <a:spLocks noGrp="1" noChangeArrowheads="1"/>
          </p:cNvSpPr>
          <p:nvPr>
            <p:ph type="dt" sz="half" idx="10"/>
          </p:nvPr>
        </p:nvSpPr>
        <p:spPr>
          <a:ln/>
        </p:spPr>
        <p:txBody>
          <a:bodyPr/>
          <a:lstStyle>
            <a:lvl1pPr>
              <a:defRPr/>
            </a:lvl1pPr>
          </a:lstStyle>
          <a:p>
            <a:pPr>
              <a:defRPr/>
            </a:pPr>
            <a:endParaRPr lang="fr-FR"/>
          </a:p>
        </p:txBody>
      </p:sp>
      <p:sp>
        <p:nvSpPr>
          <p:cNvPr id="3" name="Rectangle 4">
            <a:extLst>
              <a:ext uri="{FF2B5EF4-FFF2-40B4-BE49-F238E27FC236}">
                <a16:creationId xmlns:a16="http://schemas.microsoft.com/office/drawing/2014/main" id="{EDFDB5F3-C8A7-F449-A54B-392405EF0646}"/>
              </a:ext>
            </a:extLst>
          </p:cNvPr>
          <p:cNvSpPr>
            <a:spLocks noGrp="1" noChangeArrowheads="1"/>
          </p:cNvSpPr>
          <p:nvPr>
            <p:ph type="ftr" sz="quarter" idx="11"/>
          </p:nvPr>
        </p:nvSpPr>
        <p:spPr>
          <a:ln/>
        </p:spPr>
        <p:txBody>
          <a:bodyPr/>
          <a:lstStyle>
            <a:lvl1pPr>
              <a:defRPr/>
            </a:lvl1pPr>
          </a:lstStyle>
          <a:p>
            <a:pPr>
              <a:defRPr/>
            </a:pPr>
            <a:endParaRPr lang="fr-FR"/>
          </a:p>
        </p:txBody>
      </p:sp>
      <p:sp>
        <p:nvSpPr>
          <p:cNvPr id="4" name="Rectangle 5">
            <a:extLst>
              <a:ext uri="{FF2B5EF4-FFF2-40B4-BE49-F238E27FC236}">
                <a16:creationId xmlns:a16="http://schemas.microsoft.com/office/drawing/2014/main" id="{003E3EFF-1396-0E4A-8478-3AC8F8EED7C8}"/>
              </a:ext>
            </a:extLst>
          </p:cNvPr>
          <p:cNvSpPr>
            <a:spLocks noGrp="1" noChangeArrowheads="1"/>
          </p:cNvSpPr>
          <p:nvPr>
            <p:ph type="sldNum" sz="quarter" idx="12"/>
          </p:nvPr>
        </p:nvSpPr>
        <p:spPr>
          <a:ln/>
        </p:spPr>
        <p:txBody>
          <a:bodyPr/>
          <a:lstStyle>
            <a:lvl1pPr>
              <a:defRPr/>
            </a:lvl1pPr>
          </a:lstStyle>
          <a:p>
            <a:pPr>
              <a:defRPr/>
            </a:pPr>
            <a:fld id="{D1A5D749-4A49-F142-B931-3A1B7A020C52}" type="slidenum">
              <a:rPr lang="en-US" altLang="fr-FR"/>
              <a:pPr>
                <a:defRPr/>
              </a:pPr>
              <a:t>‹N°›</a:t>
            </a:fld>
            <a:endParaRPr lang="en-US" altLang="fr-FR"/>
          </a:p>
        </p:txBody>
      </p:sp>
    </p:spTree>
    <p:extLst>
      <p:ext uri="{BB962C8B-B14F-4D97-AF65-F5344CB8AC3E}">
        <p14:creationId xmlns:p14="http://schemas.microsoft.com/office/powerpoint/2010/main" val="3958803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Rectangle 3">
            <a:extLst>
              <a:ext uri="{FF2B5EF4-FFF2-40B4-BE49-F238E27FC236}">
                <a16:creationId xmlns:a16="http://schemas.microsoft.com/office/drawing/2014/main" id="{20A2D1F0-CEFA-F242-80D5-8866C141F1A3}"/>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4">
            <a:extLst>
              <a:ext uri="{FF2B5EF4-FFF2-40B4-BE49-F238E27FC236}">
                <a16:creationId xmlns:a16="http://schemas.microsoft.com/office/drawing/2014/main" id="{24F8D127-35E9-204E-A687-4B6707BD9A54}"/>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5">
            <a:extLst>
              <a:ext uri="{FF2B5EF4-FFF2-40B4-BE49-F238E27FC236}">
                <a16:creationId xmlns:a16="http://schemas.microsoft.com/office/drawing/2014/main" id="{27561F25-9E53-6744-A4DA-5ECE3CB11E68}"/>
              </a:ext>
            </a:extLst>
          </p:cNvPr>
          <p:cNvSpPr>
            <a:spLocks noGrp="1" noChangeArrowheads="1"/>
          </p:cNvSpPr>
          <p:nvPr>
            <p:ph type="sldNum" sz="quarter" idx="12"/>
          </p:nvPr>
        </p:nvSpPr>
        <p:spPr>
          <a:ln/>
        </p:spPr>
        <p:txBody>
          <a:bodyPr/>
          <a:lstStyle>
            <a:lvl1pPr>
              <a:defRPr/>
            </a:lvl1pPr>
          </a:lstStyle>
          <a:p>
            <a:pPr>
              <a:defRPr/>
            </a:pPr>
            <a:fld id="{16246028-A0BF-9E48-812D-606908CF5518}" type="slidenum">
              <a:rPr lang="en-US" altLang="fr-FR"/>
              <a:pPr>
                <a:defRPr/>
              </a:pPr>
              <a:t>‹N°›</a:t>
            </a:fld>
            <a:endParaRPr lang="en-US" altLang="fr-FR"/>
          </a:p>
        </p:txBody>
      </p:sp>
    </p:spTree>
    <p:extLst>
      <p:ext uri="{BB962C8B-B14F-4D97-AF65-F5344CB8AC3E}">
        <p14:creationId xmlns:p14="http://schemas.microsoft.com/office/powerpoint/2010/main" val="2441656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Rectangle 3">
            <a:extLst>
              <a:ext uri="{FF2B5EF4-FFF2-40B4-BE49-F238E27FC236}">
                <a16:creationId xmlns:a16="http://schemas.microsoft.com/office/drawing/2014/main" id="{E9D41010-5F9E-2040-A2BA-17508B51C1B0}"/>
              </a:ext>
            </a:extLst>
          </p:cNvPr>
          <p:cNvSpPr>
            <a:spLocks noGrp="1" noChangeArrowheads="1"/>
          </p:cNvSpPr>
          <p:nvPr>
            <p:ph type="dt" sz="half" idx="10"/>
          </p:nvPr>
        </p:nvSpPr>
        <p:spPr>
          <a:ln/>
        </p:spPr>
        <p:txBody>
          <a:bodyPr/>
          <a:lstStyle>
            <a:lvl1pPr>
              <a:defRPr/>
            </a:lvl1pPr>
          </a:lstStyle>
          <a:p>
            <a:pPr>
              <a:defRPr/>
            </a:pPr>
            <a:endParaRPr lang="fr-FR"/>
          </a:p>
        </p:txBody>
      </p:sp>
      <p:sp>
        <p:nvSpPr>
          <p:cNvPr id="6" name="Rectangle 4">
            <a:extLst>
              <a:ext uri="{FF2B5EF4-FFF2-40B4-BE49-F238E27FC236}">
                <a16:creationId xmlns:a16="http://schemas.microsoft.com/office/drawing/2014/main" id="{ECAC9570-1964-AF49-99F4-B6C077E78E37}"/>
              </a:ext>
            </a:extLst>
          </p:cNvPr>
          <p:cNvSpPr>
            <a:spLocks noGrp="1" noChangeArrowheads="1"/>
          </p:cNvSpPr>
          <p:nvPr>
            <p:ph type="ftr" sz="quarter" idx="11"/>
          </p:nvPr>
        </p:nvSpPr>
        <p:spPr>
          <a:ln/>
        </p:spPr>
        <p:txBody>
          <a:bodyPr/>
          <a:lstStyle>
            <a:lvl1pPr>
              <a:defRPr/>
            </a:lvl1pPr>
          </a:lstStyle>
          <a:p>
            <a:pPr>
              <a:defRPr/>
            </a:pPr>
            <a:endParaRPr lang="fr-FR"/>
          </a:p>
        </p:txBody>
      </p:sp>
      <p:sp>
        <p:nvSpPr>
          <p:cNvPr id="7" name="Rectangle 5">
            <a:extLst>
              <a:ext uri="{FF2B5EF4-FFF2-40B4-BE49-F238E27FC236}">
                <a16:creationId xmlns:a16="http://schemas.microsoft.com/office/drawing/2014/main" id="{BDB58A50-2696-1B40-BA2D-BF6F142672F2}"/>
              </a:ext>
            </a:extLst>
          </p:cNvPr>
          <p:cNvSpPr>
            <a:spLocks noGrp="1" noChangeArrowheads="1"/>
          </p:cNvSpPr>
          <p:nvPr>
            <p:ph type="sldNum" sz="quarter" idx="12"/>
          </p:nvPr>
        </p:nvSpPr>
        <p:spPr>
          <a:ln/>
        </p:spPr>
        <p:txBody>
          <a:bodyPr/>
          <a:lstStyle>
            <a:lvl1pPr>
              <a:defRPr/>
            </a:lvl1pPr>
          </a:lstStyle>
          <a:p>
            <a:pPr>
              <a:defRPr/>
            </a:pPr>
            <a:fld id="{5B197BEB-865E-6B4D-B7C1-7DBE0329198C}" type="slidenum">
              <a:rPr lang="en-US" altLang="fr-FR"/>
              <a:pPr>
                <a:defRPr/>
              </a:pPr>
              <a:t>‹N°›</a:t>
            </a:fld>
            <a:endParaRPr lang="en-US" altLang="fr-FR"/>
          </a:p>
        </p:txBody>
      </p:sp>
    </p:spTree>
    <p:extLst>
      <p:ext uri="{BB962C8B-B14F-4D97-AF65-F5344CB8AC3E}">
        <p14:creationId xmlns:p14="http://schemas.microsoft.com/office/powerpoint/2010/main" val="2293349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25462"/>
            </a:gs>
          </a:gsLst>
          <a:lin ang="5400000" scaled="1"/>
        </a:gradFill>
        <a:effectLst/>
      </p:bgPr>
    </p:bg>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3A7DE75A-2DE1-844A-93A0-7D829AAAEC40}"/>
              </a:ext>
            </a:extLst>
          </p:cNvPr>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Cliquez et modifiez le titre</a:t>
            </a:r>
          </a:p>
        </p:txBody>
      </p:sp>
      <p:sp>
        <p:nvSpPr>
          <p:cNvPr id="82947" name="Rectangle 3">
            <a:extLst>
              <a:ext uri="{FF2B5EF4-FFF2-40B4-BE49-F238E27FC236}">
                <a16:creationId xmlns:a16="http://schemas.microsoft.com/office/drawing/2014/main" id="{6C7C94BB-9CBA-604D-BF60-19E4B342A8EE}"/>
              </a:ext>
            </a:extLst>
          </p:cNvPr>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ＭＳ Ｐゴシック" charset="0"/>
                <a:cs typeface="ＭＳ Ｐゴシック" charset="0"/>
              </a:defRPr>
            </a:lvl1pPr>
          </a:lstStyle>
          <a:p>
            <a:pPr>
              <a:defRPr/>
            </a:pPr>
            <a:endParaRPr lang="fr-FR"/>
          </a:p>
        </p:txBody>
      </p:sp>
      <p:sp>
        <p:nvSpPr>
          <p:cNvPr id="82948" name="Rectangle 4">
            <a:extLst>
              <a:ext uri="{FF2B5EF4-FFF2-40B4-BE49-F238E27FC236}">
                <a16:creationId xmlns:a16="http://schemas.microsoft.com/office/drawing/2014/main" id="{75F8E38A-AFB7-E64F-8C30-554721FBC89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ＭＳ Ｐゴシック" charset="0"/>
                <a:cs typeface="ＭＳ Ｐゴシック" charset="0"/>
              </a:defRPr>
            </a:lvl1pPr>
          </a:lstStyle>
          <a:p>
            <a:pPr>
              <a:defRPr/>
            </a:pPr>
            <a:endParaRPr lang="fr-FR"/>
          </a:p>
        </p:txBody>
      </p:sp>
      <p:sp>
        <p:nvSpPr>
          <p:cNvPr id="82949" name="Rectangle 5">
            <a:extLst>
              <a:ext uri="{FF2B5EF4-FFF2-40B4-BE49-F238E27FC236}">
                <a16:creationId xmlns:a16="http://schemas.microsoft.com/office/drawing/2014/main" id="{24DAEC85-2866-1A4F-9623-396EC512B0A3}"/>
              </a:ext>
            </a:extLst>
          </p:cNvPr>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pPr>
              <a:defRPr/>
            </a:pPr>
            <a:fld id="{A25EA520-D88E-084E-851C-6E033803464A}" type="slidenum">
              <a:rPr lang="en-US" altLang="fr-FR"/>
              <a:pPr>
                <a:defRPr/>
              </a:pPr>
              <a:t>‹N°›</a:t>
            </a:fld>
            <a:endParaRPr lang="en-US" altLang="fr-FR"/>
          </a:p>
        </p:txBody>
      </p:sp>
      <p:sp>
        <p:nvSpPr>
          <p:cNvPr id="82950" name="Rectangle 6">
            <a:extLst>
              <a:ext uri="{FF2B5EF4-FFF2-40B4-BE49-F238E27FC236}">
                <a16:creationId xmlns:a16="http://schemas.microsoft.com/office/drawing/2014/main" id="{945B44FB-897B-8E4F-BCE2-CE9FF1EA6576}"/>
              </a:ext>
            </a:extLst>
          </p:cNvPr>
          <p:cNvSpPr>
            <a:spLocks noGrp="1" noRot="1" noChangeArrowheads="1"/>
          </p:cNvSpPr>
          <p:nvPr>
            <p:ph type="body" idx="1"/>
          </p:nvPr>
        </p:nvSpPr>
        <p:spPr bwMode="auto">
          <a:xfrm>
            <a:off x="304800" y="1752600"/>
            <a:ext cx="8540750" cy="4346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fr-FR"/>
              <a:t>Cliquez pour modifier les styles du texte du masque</a:t>
            </a:r>
          </a:p>
          <a:p>
            <a:pPr lvl="1"/>
            <a:r>
              <a:rPr lang="en-US" altLang="fr-FR"/>
              <a:t>Deuxième niveau</a:t>
            </a:r>
          </a:p>
          <a:p>
            <a:pPr lvl="2"/>
            <a:r>
              <a:rPr lang="en-US" altLang="fr-FR"/>
              <a:t>Troisième niveau</a:t>
            </a:r>
          </a:p>
          <a:p>
            <a:pPr lvl="3"/>
            <a:r>
              <a:rPr lang="en-US" altLang="fr-FR"/>
              <a:t>Quatrième niveau</a:t>
            </a:r>
          </a:p>
          <a:p>
            <a:pPr lvl="4"/>
            <a:r>
              <a:rPr lang="en-US" altLang="fr-FR"/>
              <a:t>Cinquième niveau</a:t>
            </a:r>
          </a:p>
        </p:txBody>
      </p:sp>
      <p:sp>
        <p:nvSpPr>
          <p:cNvPr id="1031" name="Line 7">
            <a:extLst>
              <a:ext uri="{FF2B5EF4-FFF2-40B4-BE49-F238E27FC236}">
                <a16:creationId xmlns:a16="http://schemas.microsoft.com/office/drawing/2014/main" id="{5A00D8E2-B0CD-734F-8C6A-364E9DCA2CB9}"/>
              </a:ext>
            </a:extLst>
          </p:cNvPr>
          <p:cNvSpPr>
            <a:spLocks noChangeShapeType="1"/>
          </p:cNvSpPr>
          <p:nvPr/>
        </p:nvSpPr>
        <p:spPr bwMode="auto">
          <a:xfrm>
            <a:off x="0" y="1600200"/>
            <a:ext cx="9144000" cy="0"/>
          </a:xfrm>
          <a:prstGeom prst="line">
            <a:avLst/>
          </a:prstGeom>
          <a:noFill/>
          <a:ln w="127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Tree>
  </p:cSld>
  <p:clrMap bg1="dk2" tx1="lt1" bg2="dk1" tx2="lt2" accent1="accent1" accent2="accent2" accent3="accent3" accent4="accent4" accent5="accent5" accent6="accent6" hlink="hlink" folHlink="folHlink"/>
  <p:sldLayoutIdLst>
    <p:sldLayoutId id="2147484432" r:id="rId1"/>
    <p:sldLayoutId id="2147484421" r:id="rId2"/>
    <p:sldLayoutId id="2147484422" r:id="rId3"/>
    <p:sldLayoutId id="2147484423" r:id="rId4"/>
    <p:sldLayoutId id="2147484424" r:id="rId5"/>
    <p:sldLayoutId id="2147484425" r:id="rId6"/>
    <p:sldLayoutId id="2147484426" r:id="rId7"/>
    <p:sldLayoutId id="2147484427" r:id="rId8"/>
    <p:sldLayoutId id="2147484428" r:id="rId9"/>
    <p:sldLayoutId id="2147484429" r:id="rId10"/>
    <p:sldLayoutId id="2147484430" r:id="rId11"/>
    <p:sldLayoutId id="2147484431" r:id="rId12"/>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3" pitchFamily="2" charset="2"/>
        <a:buChar char="}"/>
        <a:defRPr sz="3600">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lr>
          <a:schemeClr val="hlink"/>
        </a:buClr>
        <a:buSzPct val="80000"/>
        <a:buFont typeface="Wingdings 3" pitchFamily="2" charset="2"/>
        <a:buChar char=""/>
        <a:defRPr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lr>
          <a:schemeClr val="hlink"/>
        </a:buClr>
        <a:buSzPct val="80000"/>
        <a:buFont typeface="Wingdings 3" pitchFamily="2" charset="2"/>
        <a:buChar char=""/>
        <a:defRPr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fontAlgn="base">
        <a:spcBef>
          <a:spcPct val="20000"/>
        </a:spcBef>
        <a:spcAft>
          <a:spcPct val="0"/>
        </a:spcAft>
        <a:buClr>
          <a:schemeClr val="hlink"/>
        </a:buClr>
        <a:buSzPct val="80000"/>
        <a:buFont typeface="Wingdings 3" charset="2"/>
        <a:buChar char=""/>
        <a:defRPr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fontAlgn="base">
        <a:spcBef>
          <a:spcPct val="20000"/>
        </a:spcBef>
        <a:spcAft>
          <a:spcPct val="0"/>
        </a:spcAft>
        <a:buClr>
          <a:schemeClr val="hlink"/>
        </a:buClr>
        <a:buSzPct val="80000"/>
        <a:buFont typeface="Wingdings 3" charset="2"/>
        <a:buChar char=""/>
        <a:defRPr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fontAlgn="base">
        <a:spcBef>
          <a:spcPct val="20000"/>
        </a:spcBef>
        <a:spcAft>
          <a:spcPct val="0"/>
        </a:spcAft>
        <a:buClr>
          <a:schemeClr val="hlink"/>
        </a:buClr>
        <a:buSzPct val="80000"/>
        <a:buFont typeface="Wingdings 3" charset="2"/>
        <a:buChar char=""/>
        <a:defRPr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fontAlgn="base">
        <a:spcBef>
          <a:spcPct val="20000"/>
        </a:spcBef>
        <a:spcAft>
          <a:spcPct val="0"/>
        </a:spcAft>
        <a:buClr>
          <a:schemeClr val="hlink"/>
        </a:buClr>
        <a:buSzPct val="80000"/>
        <a:buFont typeface="Wingdings 3" charset="2"/>
        <a:buChar char=""/>
        <a:defRPr sz="2000">
          <a:solidFill>
            <a:schemeClr val="tx1"/>
          </a:solidFill>
          <a:effectLst>
            <a:outerShdw blurRad="38100" dist="38100" dir="2700000" algn="tl">
              <a:srgbClr val="000000"/>
            </a:outerShdw>
          </a:effectLst>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B9CCC7A-2798-B742-A4F1-E43A933511E9}"/>
              </a:ext>
            </a:extLst>
          </p:cNvPr>
          <p:cNvSpPr>
            <a:spLocks noGrp="1" noChangeArrowheads="1"/>
          </p:cNvSpPr>
          <p:nvPr>
            <p:ph type="ctrTitle"/>
          </p:nvPr>
        </p:nvSpPr>
        <p:spPr>
          <a:xfrm>
            <a:off x="250825" y="549275"/>
            <a:ext cx="8534400" cy="2435225"/>
          </a:xfrm>
        </p:spPr>
        <p:txBody>
          <a:bodyPr/>
          <a:lstStyle/>
          <a:p>
            <a:pPr eaLnBrk="1" hangingPunct="1">
              <a:defRPr/>
            </a:pPr>
            <a:r>
              <a:rPr lang="fr-FR" altLang="fr-FR" sz="3600" dirty="0">
                <a:ea typeface="ＭＳ Ｐゴシック" panose="020B0600070205080204" pitchFamily="34" charset="-128"/>
              </a:rPr>
              <a:t>Articuler la clinique neuropsychologique et les pratiques scolaires : l’exemple du haut potentiel </a:t>
            </a:r>
          </a:p>
        </p:txBody>
      </p:sp>
      <p:sp>
        <p:nvSpPr>
          <p:cNvPr id="28675" name="Rectangle 3">
            <a:extLst>
              <a:ext uri="{FF2B5EF4-FFF2-40B4-BE49-F238E27FC236}">
                <a16:creationId xmlns:a16="http://schemas.microsoft.com/office/drawing/2014/main" id="{5204361D-C7E2-714F-92E7-079C9FA399EC}"/>
              </a:ext>
            </a:extLst>
          </p:cNvPr>
          <p:cNvSpPr>
            <a:spLocks noGrp="1" noChangeArrowheads="1"/>
          </p:cNvSpPr>
          <p:nvPr>
            <p:ph type="subTitle" idx="1"/>
          </p:nvPr>
        </p:nvSpPr>
        <p:spPr>
          <a:xfrm>
            <a:off x="228600" y="4191000"/>
            <a:ext cx="8686800" cy="2354263"/>
          </a:xfrm>
        </p:spPr>
        <p:txBody>
          <a:bodyPr/>
          <a:lstStyle/>
          <a:p>
            <a:pPr eaLnBrk="1" hangingPunct="1">
              <a:lnSpc>
                <a:spcPct val="90000"/>
              </a:lnSpc>
              <a:buFont typeface="Wingdings 3" pitchFamily="2" charset="2"/>
              <a:buNone/>
              <a:defRPr/>
            </a:pPr>
            <a:endParaRPr lang="fr-FR" altLang="fr-FR" sz="1200" dirty="0">
              <a:ea typeface="ＭＳ Ｐゴシック" panose="020B0600070205080204" pitchFamily="34" charset="-128"/>
            </a:endParaRPr>
          </a:p>
          <a:p>
            <a:pPr eaLnBrk="1" hangingPunct="1">
              <a:lnSpc>
                <a:spcPct val="90000"/>
              </a:lnSpc>
              <a:buFont typeface="Wingdings 3" pitchFamily="2" charset="2"/>
              <a:buNone/>
              <a:defRPr/>
            </a:pPr>
            <a:r>
              <a:rPr lang="fr-FR" altLang="fr-FR" dirty="0">
                <a:ea typeface="ＭＳ Ｐゴシック" panose="020B0600070205080204" pitchFamily="34" charset="-128"/>
              </a:rPr>
              <a:t>Jacques Grégoire </a:t>
            </a:r>
          </a:p>
          <a:p>
            <a:pPr eaLnBrk="1" hangingPunct="1">
              <a:lnSpc>
                <a:spcPct val="90000"/>
              </a:lnSpc>
              <a:buFont typeface="Wingdings 3" pitchFamily="2" charset="2"/>
              <a:buNone/>
              <a:defRPr/>
            </a:pPr>
            <a:r>
              <a:rPr lang="fr-FR" altLang="fr-FR" sz="1600" dirty="0">
                <a:ea typeface="ＭＳ Ｐゴシック" panose="020B0600070205080204" pitchFamily="34" charset="-128"/>
              </a:rPr>
              <a:t>Université de Louvain, Belgique</a:t>
            </a:r>
          </a:p>
          <a:p>
            <a:pPr eaLnBrk="1" hangingPunct="1">
              <a:lnSpc>
                <a:spcPct val="90000"/>
              </a:lnSpc>
              <a:buFont typeface="Wingdings 3" pitchFamily="2" charset="2"/>
              <a:buNone/>
              <a:defRPr/>
            </a:pPr>
            <a:endParaRPr lang="fr-FR" altLang="fr-FR" sz="2800" dirty="0">
              <a:ea typeface="ＭＳ Ｐゴシック" panose="020B0600070205080204" pitchFamily="34" charset="-128"/>
            </a:endParaRPr>
          </a:p>
          <a:p>
            <a:pPr eaLnBrk="1" hangingPunct="1">
              <a:lnSpc>
                <a:spcPct val="90000"/>
              </a:lnSpc>
              <a:buFont typeface="Wingdings 3" pitchFamily="2" charset="2"/>
              <a:buNone/>
              <a:defRPr/>
            </a:pPr>
            <a:r>
              <a:rPr lang="fr-FR" altLang="fr-FR" sz="1800" i="1" dirty="0">
                <a:ea typeface="ＭＳ Ｐゴシック" panose="020B0600070205080204" pitchFamily="34" charset="-128"/>
              </a:rPr>
              <a:t>4</a:t>
            </a:r>
            <a:r>
              <a:rPr lang="fr-FR" altLang="fr-FR" sz="1800" i="1" baseline="30000" dirty="0">
                <a:ea typeface="ＭＳ Ｐゴシック" panose="020B0600070205080204" pitchFamily="34" charset="-128"/>
              </a:rPr>
              <a:t>e</a:t>
            </a:r>
            <a:r>
              <a:rPr lang="fr-FR" altLang="fr-FR" sz="1800" i="1" dirty="0">
                <a:ea typeface="ＭＳ Ｐゴシック" panose="020B0600070205080204" pitchFamily="34" charset="-128"/>
              </a:rPr>
              <a:t> Congrès National de Neuropsychologie Clinique</a:t>
            </a:r>
          </a:p>
          <a:p>
            <a:pPr eaLnBrk="1" hangingPunct="1">
              <a:lnSpc>
                <a:spcPct val="90000"/>
              </a:lnSpc>
              <a:buFont typeface="Wingdings 3" pitchFamily="2" charset="2"/>
              <a:buNone/>
              <a:defRPr/>
            </a:pPr>
            <a:r>
              <a:rPr lang="fr-FR" altLang="fr-FR" sz="1800" i="1" dirty="0">
                <a:ea typeface="ＭＳ Ｐゴシック" panose="020B0600070205080204" pitchFamily="34" charset="-128"/>
              </a:rPr>
              <a:t> Rennes, 07-10-21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5089803-7B7B-1047-823E-E4AB414A629B}"/>
              </a:ext>
            </a:extLst>
          </p:cNvPr>
          <p:cNvSpPr>
            <a:spLocks noGrp="1" noRot="1" noChangeArrowheads="1"/>
          </p:cNvSpPr>
          <p:nvPr>
            <p:ph type="title"/>
          </p:nvPr>
        </p:nvSpPr>
        <p:spPr>
          <a:xfrm>
            <a:off x="323850" y="260350"/>
            <a:ext cx="8281988" cy="1295400"/>
          </a:xfrm>
        </p:spPr>
        <p:txBody>
          <a:bodyPr/>
          <a:lstStyle/>
          <a:p>
            <a:pPr eaLnBrk="1" hangingPunct="1">
              <a:defRPr/>
            </a:pPr>
            <a:r>
              <a:rPr lang="fr-FR" altLang="fr-FR" sz="3600" dirty="0">
                <a:ea typeface="ＭＳ Ｐゴシック" panose="020B0600070205080204" pitchFamily="34" charset="-128"/>
              </a:rPr>
              <a:t>Hétérogénéité des scores au WISC-V</a:t>
            </a:r>
          </a:p>
        </p:txBody>
      </p:sp>
      <p:pic>
        <p:nvPicPr>
          <p:cNvPr id="30722" name="Image 3">
            <a:extLst>
              <a:ext uri="{FF2B5EF4-FFF2-40B4-BE49-F238E27FC236}">
                <a16:creationId xmlns:a16="http://schemas.microsoft.com/office/drawing/2014/main" id="{44134446-9EF0-964A-8423-4C23F7C36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604" t="17557" r="9662" b="27061"/>
          <a:stretch>
            <a:fillRect/>
          </a:stretch>
        </p:blipFill>
        <p:spPr bwMode="auto">
          <a:xfrm>
            <a:off x="723900" y="1960563"/>
            <a:ext cx="7391400" cy="4303712"/>
          </a:xfrm>
          <a:prstGeom prst="rect">
            <a:avLst/>
          </a:prstGeom>
          <a:solidFill>
            <a:srgbClr val="B3D4ED"/>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905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842DFA5-090E-A145-880F-BDAA36A2D564}"/>
              </a:ext>
            </a:extLst>
          </p:cNvPr>
          <p:cNvSpPr>
            <a:spLocks noGrp="1" noRot="1" noChangeArrowheads="1"/>
          </p:cNvSpPr>
          <p:nvPr>
            <p:ph type="title"/>
          </p:nvPr>
        </p:nvSpPr>
        <p:spPr>
          <a:xfrm>
            <a:off x="525463" y="236538"/>
            <a:ext cx="7924800" cy="1295400"/>
          </a:xfrm>
        </p:spPr>
        <p:txBody>
          <a:bodyPr/>
          <a:lstStyle/>
          <a:p>
            <a:pPr eaLnBrk="1" hangingPunct="1">
              <a:defRPr/>
            </a:pPr>
            <a:r>
              <a:rPr lang="fr-FR" altLang="fr-FR" sz="3600" dirty="0">
                <a:ea typeface="ＭＳ Ｐゴシック" panose="020B0600070205080204" pitchFamily="34" charset="-128"/>
              </a:rPr>
              <a:t>Hétérogénéité des scores au WISC-V</a:t>
            </a:r>
          </a:p>
        </p:txBody>
      </p:sp>
      <p:graphicFrame>
        <p:nvGraphicFramePr>
          <p:cNvPr id="3" name="Espace réservé du contenu 2">
            <a:extLst>
              <a:ext uri="{FF2B5EF4-FFF2-40B4-BE49-F238E27FC236}">
                <a16:creationId xmlns:a16="http://schemas.microsoft.com/office/drawing/2014/main" id="{0BBC4E44-E336-0E49-BE2E-302EDF20EAD2}"/>
              </a:ext>
            </a:extLst>
          </p:cNvPr>
          <p:cNvGraphicFramePr>
            <a:graphicFrameLocks noGrp="1"/>
          </p:cNvGraphicFramePr>
          <p:nvPr>
            <p:ph idx="1"/>
          </p:nvPr>
        </p:nvGraphicFramePr>
        <p:xfrm>
          <a:off x="217488" y="3227388"/>
          <a:ext cx="8540750" cy="3298825"/>
        </p:xfrm>
        <a:graphic>
          <a:graphicData uri="http://schemas.openxmlformats.org/drawingml/2006/table">
            <a:tbl>
              <a:tblPr/>
              <a:tblGrid>
                <a:gridCol w="2847975">
                  <a:extLst>
                    <a:ext uri="{9D8B030D-6E8A-4147-A177-3AD203B41FA5}">
                      <a16:colId xmlns:a16="http://schemas.microsoft.com/office/drawing/2014/main" val="1520152878"/>
                    </a:ext>
                  </a:extLst>
                </a:gridCol>
                <a:gridCol w="2844800">
                  <a:extLst>
                    <a:ext uri="{9D8B030D-6E8A-4147-A177-3AD203B41FA5}">
                      <a16:colId xmlns:a16="http://schemas.microsoft.com/office/drawing/2014/main" val="919432800"/>
                    </a:ext>
                  </a:extLst>
                </a:gridCol>
                <a:gridCol w="2847975">
                  <a:extLst>
                    <a:ext uri="{9D8B030D-6E8A-4147-A177-3AD203B41FA5}">
                      <a16:colId xmlns:a16="http://schemas.microsoft.com/office/drawing/2014/main" val="2573480611"/>
                    </a:ext>
                  </a:extLst>
                </a:gridCol>
              </a:tblGrid>
              <a:tr h="555625">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1200"/>
                        </a:spcBef>
                        <a:spcAft>
                          <a:spcPts val="1200"/>
                        </a:spcAft>
                        <a:buClrTx/>
                        <a:buSzTx/>
                        <a:buFontTx/>
                        <a:buNone/>
                        <a:tabLst/>
                      </a:pPr>
                      <a:r>
                        <a:rPr kumimoji="0" lang="fr-FR" altLang="fr-FR" sz="2000" b="1"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Nombre de subtests</a:t>
                      </a:r>
                    </a:p>
                  </a:txBody>
                  <a:tcPr marL="48217" marR="48217" marT="0" marB="986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B3D4E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1200"/>
                        </a:spcBef>
                        <a:spcAft>
                          <a:spcPts val="1200"/>
                        </a:spcAft>
                        <a:buClrTx/>
                        <a:buSzTx/>
                        <a:buFontTx/>
                        <a:buNone/>
                        <a:tabLst/>
                      </a:pPr>
                      <a:r>
                        <a:rPr kumimoji="0" lang="fr-FR" altLang="fr-FR" sz="2000" b="1"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Pourcentage</a:t>
                      </a:r>
                      <a:endParaRPr kumimoji="0" lang="fr-FR" altLang="fr-FR" sz="20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48217" marR="48217" marT="0" marB="986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B3D4E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1200"/>
                        </a:spcBef>
                        <a:spcAft>
                          <a:spcPts val="1200"/>
                        </a:spcAft>
                        <a:buClrTx/>
                        <a:buSzTx/>
                        <a:buFontTx/>
                        <a:buNone/>
                        <a:tabLst/>
                      </a:pPr>
                      <a:r>
                        <a:rPr kumimoji="0" lang="fr-FR" altLang="fr-FR" sz="2000" b="1"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Pourcentage cumulé</a:t>
                      </a:r>
                      <a:endParaRPr kumimoji="0" lang="fr-FR" altLang="fr-FR" sz="20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48217" marR="48217" marT="0" marB="9866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B3D4ED"/>
                    </a:solidFill>
                  </a:tcPr>
                </a:tc>
                <a:extLst>
                  <a:ext uri="{0D108BD9-81ED-4DB2-BD59-A6C34878D82A}">
                    <a16:rowId xmlns:a16="http://schemas.microsoft.com/office/drawing/2014/main" val="1073819573"/>
                  </a:ext>
                </a:extLst>
              </a:tr>
              <a:tr h="457200">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0</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38,9</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100,0</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3541243027"/>
                  </a:ext>
                </a:extLst>
              </a:tr>
              <a:tr h="457200">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34,6</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61,1</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3288714795"/>
                  </a:ext>
                </a:extLst>
              </a:tr>
              <a:tr h="457200">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19,5</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26,5</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1054281353"/>
                  </a:ext>
                </a:extLst>
              </a:tr>
              <a:tr h="457200">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5,1</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7,0</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282722679"/>
                  </a:ext>
                </a:extLst>
              </a:tr>
              <a:tr h="457200">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4</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1,7</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1,9</a:t>
                      </a:r>
                      <a:endParaRPr kumimoji="0" lang="fr-FR" altLang="fr-FR" sz="2000" b="0" i="0" u="none" strike="noStrike" cap="none" normalizeH="0" baseline="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246175030"/>
                  </a:ext>
                </a:extLst>
              </a:tr>
              <a:tr h="457200">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&gt;</a:t>
                      </a:r>
                      <a:r>
                        <a:rPr kumimoji="0" lang="fr-BE" altLang="fr-FR" sz="2000" b="0" i="0" u="none" strike="noStrike" cap="none" normalizeH="0" baseline="0" dirty="0">
                          <a:ln>
                            <a:noFill/>
                          </a:ln>
                          <a:solidFill>
                            <a:srgbClr val="5B5D6B"/>
                          </a:solidFill>
                          <a:effectLst/>
                          <a:latin typeface="Arial" panose="020B0604020202020204" pitchFamily="34" charset="0"/>
                          <a:ea typeface="ＭＳ 明朝" panose="02020609040205080304" pitchFamily="49" charset="-128"/>
                        </a:rPr>
                        <a:t> </a:t>
                      </a:r>
                      <a:endParaRPr kumimoji="0" lang="fr-FR" altLang="fr-FR" sz="2000" b="0" i="0" u="none" strike="noStrike" cap="none" normalizeH="0" baseline="0" dirty="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0,1</a:t>
                      </a:r>
                      <a:endParaRPr kumimoji="0" lang="fr-FR" altLang="fr-FR" sz="2000" b="0" i="0" u="none" strike="noStrike" cap="none" normalizeH="0" baseline="0" dirty="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lvl1pPr defTabSz="457200">
                        <a:spcBef>
                          <a:spcPct val="20000"/>
                        </a:spcBef>
                        <a:buClr>
                          <a:schemeClr val="hlink"/>
                        </a:buClr>
                        <a:buSzPct val="80000"/>
                        <a:buFont typeface="Wingdings 3" pitchFamily="2" charset="2"/>
                        <a:defRPr sz="3200">
                          <a:solidFill>
                            <a:schemeClr val="tx1"/>
                          </a:solidFill>
                          <a:latin typeface="Arial" panose="020B0604020202020204" pitchFamily="34" charset="0"/>
                          <a:ea typeface="ＭＳ Ｐゴシック" panose="020B0600070205080204" pitchFamily="34" charset="-128"/>
                        </a:defRPr>
                      </a:lvl1pPr>
                      <a:lvl2pPr marL="742950" indent="-285750" defTabSz="457200">
                        <a:spcBef>
                          <a:spcPct val="20000"/>
                        </a:spcBef>
                        <a:buClr>
                          <a:schemeClr val="folHlink"/>
                        </a:buClr>
                        <a:buFont typeface="Wingdings" pitchFamily="2" charset="2"/>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a:spcBef>
                          <a:spcPct val="20000"/>
                        </a:spcBef>
                        <a:buClr>
                          <a:schemeClr val="hlink"/>
                        </a:buClr>
                        <a:buSzPct val="80000"/>
                        <a:buFont typeface="Wingdings 3"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a:spcBef>
                          <a:spcPct val="20000"/>
                        </a:spcBef>
                        <a:buClr>
                          <a:schemeClr val="folHlink"/>
                        </a:buClr>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hlink"/>
                        </a:buClr>
                        <a:buSzPct val="80000"/>
                        <a:buFont typeface="Wingdings 3"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50000"/>
                        </a:lnSpc>
                        <a:spcBef>
                          <a:spcPts val="600"/>
                        </a:spcBef>
                        <a:spcAft>
                          <a:spcPts val="600"/>
                        </a:spcAft>
                        <a:buClrTx/>
                        <a:buSzTx/>
                        <a:buFontTx/>
                        <a:buNone/>
                        <a:tabLst/>
                      </a:pPr>
                      <a:r>
                        <a:rPr kumimoji="0" lang="fr-FR" altLang="fr-FR" sz="20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0,1</a:t>
                      </a:r>
                      <a:endParaRPr kumimoji="0" lang="fr-FR" altLang="fr-FR" sz="2000" b="0" i="0" u="none" strike="noStrike" cap="none" normalizeH="0" baseline="0" dirty="0">
                        <a:ln>
                          <a:noFill/>
                        </a:ln>
                        <a:solidFill>
                          <a:srgbClr val="5B5D6B"/>
                        </a:solidFill>
                        <a:effectLst/>
                        <a:latin typeface="Arial" panose="020B0604020202020204" pitchFamily="34" charset="0"/>
                        <a:ea typeface="ＭＳ Ｐゴシック" panose="020B0600070205080204" pitchFamily="34" charset="-128"/>
                      </a:endParaRPr>
                    </a:p>
                  </a:txBody>
                  <a:tcPr marL="48217" marR="48217"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969319932"/>
                  </a:ext>
                </a:extLst>
              </a:tr>
            </a:tbl>
          </a:graphicData>
        </a:graphic>
      </p:graphicFrame>
      <p:sp>
        <p:nvSpPr>
          <p:cNvPr id="7" name="Rectangle 2">
            <a:extLst>
              <a:ext uri="{FF2B5EF4-FFF2-40B4-BE49-F238E27FC236}">
                <a16:creationId xmlns:a16="http://schemas.microsoft.com/office/drawing/2014/main" id="{4156CE8A-EB90-E640-9BDF-558AFEC3333E}"/>
              </a:ext>
            </a:extLst>
          </p:cNvPr>
          <p:cNvSpPr txBox="1">
            <a:spLocks noRot="1" noChangeArrowheads="1"/>
          </p:cNvSpPr>
          <p:nvPr/>
        </p:nvSpPr>
        <p:spPr bwMode="auto">
          <a:xfrm>
            <a:off x="520700" y="1725613"/>
            <a:ext cx="7924800" cy="1295400"/>
          </a:xfrm>
          <a:prstGeom prst="rect">
            <a:avLst/>
          </a:prstGeom>
          <a:noFill/>
          <a:ln w="9525">
            <a:noFill/>
            <a:miter lim="800000"/>
            <a:headEnd/>
            <a:tailEnd/>
          </a:ln>
          <a:effectLst/>
        </p:spPr>
        <p:txBody>
          <a:bodyPr lIns="91421" tIns="45711" rIns="91421" bIns="45711" anchor="ctr"/>
          <a:lstStyle>
            <a:lvl1pPr defTabSz="91281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1281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1281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1281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1281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defRPr/>
            </a:pPr>
            <a:r>
              <a:rPr lang="fr-FR" altLang="fr-FR" sz="2200" dirty="0">
                <a:effectLst>
                  <a:outerShdw blurRad="38100" dist="38100" dir="2700000" algn="tl">
                    <a:srgbClr val="000000"/>
                  </a:outerShdw>
                </a:effectLst>
                <a:latin typeface="Arial" panose="020B0604020202020204" pitchFamily="34" charset="0"/>
              </a:rPr>
              <a:t>Pourcentage et pourcentage cumulé de sujets présentant un ou plusieurs score(s) aux subtests significativement différent(s) de leur score moyen</a:t>
            </a:r>
          </a:p>
        </p:txBody>
      </p:sp>
    </p:spTree>
    <p:extLst>
      <p:ext uri="{BB962C8B-B14F-4D97-AF65-F5344CB8AC3E}">
        <p14:creationId xmlns:p14="http://schemas.microsoft.com/office/powerpoint/2010/main" val="1061864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0CA924-50BE-1144-8A7B-16D9077F20CE}"/>
              </a:ext>
            </a:extLst>
          </p:cNvPr>
          <p:cNvSpPr>
            <a:spLocks noGrp="1"/>
          </p:cNvSpPr>
          <p:nvPr>
            <p:ph type="title"/>
          </p:nvPr>
        </p:nvSpPr>
        <p:spPr/>
        <p:txBody>
          <a:bodyPr/>
          <a:lstStyle/>
          <a:p>
            <a:pPr>
              <a:defRPr/>
            </a:pPr>
            <a:r>
              <a:rPr lang="fr-FR" altLang="fr-FR" sz="3600" dirty="0">
                <a:ea typeface="ＭＳ Ｐゴシック" panose="020B0600070205080204" pitchFamily="34" charset="-128"/>
              </a:rPr>
              <a:t>Hétérogénéité des indices au WISC-V</a:t>
            </a:r>
          </a:p>
        </p:txBody>
      </p:sp>
      <p:sp>
        <p:nvSpPr>
          <p:cNvPr id="3" name="Espace réservé du contenu 2">
            <a:extLst>
              <a:ext uri="{FF2B5EF4-FFF2-40B4-BE49-F238E27FC236}">
                <a16:creationId xmlns:a16="http://schemas.microsoft.com/office/drawing/2014/main" id="{F787C4D7-3AA3-1443-AC0E-D55E8ED8C8FB}"/>
              </a:ext>
            </a:extLst>
          </p:cNvPr>
          <p:cNvSpPr>
            <a:spLocks noGrp="1"/>
          </p:cNvSpPr>
          <p:nvPr>
            <p:ph idx="1"/>
          </p:nvPr>
        </p:nvSpPr>
        <p:spPr>
          <a:xfrm>
            <a:off x="179388" y="1773238"/>
            <a:ext cx="8370887" cy="668337"/>
          </a:xfrm>
        </p:spPr>
        <p:txBody>
          <a:bodyPr/>
          <a:lstStyle/>
          <a:p>
            <a:pPr marL="0" indent="0" algn="ctr">
              <a:buFont typeface="Wingdings 3" charset="0"/>
              <a:buNone/>
              <a:defRPr/>
            </a:pPr>
            <a:r>
              <a:rPr lang="fr-FR" sz="2400">
                <a:ea typeface="ＭＳ Ｐゴシック" charset="0"/>
                <a:cs typeface="ＭＳ Ｐゴシック" charset="0"/>
              </a:rPr>
              <a:t>Profil des Indices de 10 enfants HP au WISC-V</a:t>
            </a:r>
            <a:endParaRPr lang="fr-FR" sz="2400">
              <a:solidFill>
                <a:srgbClr val="FFFFFF"/>
              </a:solidFill>
              <a:ea typeface="ＭＳ Ｐゴシック" charset="0"/>
              <a:cs typeface="ＭＳ Ｐゴシック" charset="0"/>
            </a:endParaRPr>
          </a:p>
        </p:txBody>
      </p:sp>
      <p:sp>
        <p:nvSpPr>
          <p:cNvPr id="29699" name="ZoneTexte 3">
            <a:extLst>
              <a:ext uri="{FF2B5EF4-FFF2-40B4-BE49-F238E27FC236}">
                <a16:creationId xmlns:a16="http://schemas.microsoft.com/office/drawing/2014/main" id="{633FE561-B3D0-3D47-A5AB-F399279442D4}"/>
              </a:ext>
            </a:extLst>
          </p:cNvPr>
          <p:cNvSpPr txBox="1">
            <a:spLocks noChangeArrowheads="1"/>
          </p:cNvSpPr>
          <p:nvPr/>
        </p:nvSpPr>
        <p:spPr bwMode="auto">
          <a:xfrm>
            <a:off x="3101975" y="4799013"/>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endParaRPr lang="fr-FR" altLang="fr-FR" sz="2400">
              <a:latin typeface="Times New Roman" panose="02020603050405020304" pitchFamily="18" charset="0"/>
            </a:endParaRPr>
          </a:p>
        </p:txBody>
      </p:sp>
      <p:graphicFrame>
        <p:nvGraphicFramePr>
          <p:cNvPr id="6" name="Tableau 5">
            <a:extLst>
              <a:ext uri="{FF2B5EF4-FFF2-40B4-BE49-F238E27FC236}">
                <a16:creationId xmlns:a16="http://schemas.microsoft.com/office/drawing/2014/main" id="{EC306BF8-1F5D-C048-A9BA-0174659B5048}"/>
              </a:ext>
            </a:extLst>
          </p:cNvPr>
          <p:cNvGraphicFramePr>
            <a:graphicFrameLocks noGrp="1"/>
          </p:cNvGraphicFramePr>
          <p:nvPr/>
        </p:nvGraphicFramePr>
        <p:xfrm>
          <a:off x="1116013" y="2420938"/>
          <a:ext cx="6407150" cy="4086225"/>
        </p:xfrm>
        <a:graphic>
          <a:graphicData uri="http://schemas.openxmlformats.org/drawingml/2006/table">
            <a:tbl>
              <a:tblPr/>
              <a:tblGrid>
                <a:gridCol w="915987">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5988">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5987">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5988">
                  <a:extLst>
                    <a:ext uri="{9D8B030D-6E8A-4147-A177-3AD203B41FA5}">
                      <a16:colId xmlns:a16="http://schemas.microsoft.com/office/drawing/2014/main" val="20006"/>
                    </a:ext>
                  </a:extLst>
                </a:gridCol>
              </a:tblGrid>
              <a:tr h="371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bg1"/>
                          </a:solidFill>
                          <a:effectLst/>
                          <a:latin typeface="Arial" charset="0"/>
                          <a:ea typeface="ＭＳ Ｐゴシック" charset="0"/>
                          <a:cs typeface="ＭＳ Ｐゴシック" charset="0"/>
                        </a:rPr>
                        <a:t>Sujet</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bg1"/>
                          </a:solidFill>
                          <a:effectLst/>
                          <a:latin typeface="Arial" charset="0"/>
                          <a:ea typeface="ＭＳ Ｐゴシック" charset="0"/>
                          <a:cs typeface="ＭＳ Ｐゴシック" charset="0"/>
                        </a:rPr>
                        <a:t>ICV</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bg1"/>
                          </a:solidFill>
                          <a:effectLst/>
                          <a:latin typeface="Arial" charset="0"/>
                          <a:ea typeface="ＭＳ Ｐゴシック" charset="0"/>
                          <a:cs typeface="ＭＳ Ｐゴシック" charset="0"/>
                        </a:rPr>
                        <a:t>IVS</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bg1"/>
                          </a:solidFill>
                          <a:effectLst/>
                          <a:latin typeface="Arial" charset="0"/>
                          <a:ea typeface="ＭＳ Ｐゴシック" charset="0"/>
                          <a:cs typeface="ＭＳ Ｐゴシック" charset="0"/>
                        </a:rPr>
                        <a:t>IRF</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bg1"/>
                          </a:solidFill>
                          <a:effectLst/>
                          <a:latin typeface="Arial" charset="0"/>
                          <a:ea typeface="ＭＳ Ｐゴシック" charset="0"/>
                          <a:cs typeface="ＭＳ Ｐゴシック" charset="0"/>
                        </a:rPr>
                        <a:t>IMT</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bg1"/>
                          </a:solidFill>
                          <a:effectLst/>
                          <a:latin typeface="Arial" charset="0"/>
                          <a:ea typeface="ＭＳ Ｐゴシック" charset="0"/>
                          <a:cs typeface="ＭＳ Ｐゴシック" charset="0"/>
                        </a:rPr>
                        <a:t>IVT</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bg1"/>
                          </a:solidFill>
                          <a:effectLst/>
                          <a:latin typeface="Arial" charset="0"/>
                          <a:ea typeface="ＭＳ Ｐゴシック" charset="0"/>
                          <a:cs typeface="ＭＳ Ｐゴシック" charset="0"/>
                        </a:rPr>
                        <a:t>QIT</a:t>
                      </a:r>
                    </a:p>
                  </a:txBody>
                  <a:tcPr marL="91450" marR="914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95CDFF"/>
                    </a:solidFill>
                  </a:tcPr>
                </a:tc>
                <a:extLst>
                  <a:ext uri="{0D108BD9-81ED-4DB2-BD59-A6C34878D82A}">
                    <a16:rowId xmlns:a16="http://schemas.microsoft.com/office/drawing/2014/main" val="10000"/>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A</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uk-UA" sz="1600" b="0" i="0" u="none" strike="noStrike">
                          <a:solidFill>
                            <a:srgbClr val="000000"/>
                          </a:solidFill>
                          <a:effectLst/>
                          <a:latin typeface="+mj-lt"/>
                        </a:rPr>
                        <a:t>139</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138</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120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cs-CZ" sz="1600" b="0" i="0" u="none" strike="noStrike">
                          <a:solidFill>
                            <a:srgbClr val="000000"/>
                          </a:solidFill>
                          <a:effectLst/>
                          <a:latin typeface="+mj-lt"/>
                        </a:rPr>
                        <a:t>119</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fr-FR" sz="1600" b="0" i="0" u="none" strike="noStrike">
                          <a:solidFill>
                            <a:srgbClr val="000000"/>
                          </a:solidFill>
                          <a:effectLst/>
                          <a:latin typeface="+mj-lt"/>
                        </a:rPr>
                        <a:t>147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10001"/>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B</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a:solidFill>
                            <a:srgbClr val="000000"/>
                          </a:solidFill>
                          <a:effectLst/>
                          <a:latin typeface="+mj-lt"/>
                        </a:rPr>
                        <a:t>144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cs-CZ" sz="1600" b="0" i="0" u="none" strike="noStrike">
                          <a:solidFill>
                            <a:srgbClr val="000000"/>
                          </a:solidFill>
                          <a:effectLst/>
                          <a:latin typeface="+mj-lt"/>
                        </a:rPr>
                        <a:t>117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a:solidFill>
                            <a:srgbClr val="000000"/>
                          </a:solidFill>
                          <a:effectLst/>
                          <a:latin typeface="+mj-lt"/>
                        </a:rPr>
                        <a:t>140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0002"/>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C</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tr-TR" sz="1600" b="0" i="0" u="none" strike="noStrike">
                          <a:solidFill>
                            <a:srgbClr val="000000"/>
                          </a:solidFill>
                          <a:effectLst/>
                          <a:latin typeface="+mj-lt"/>
                        </a:rPr>
                        <a:t>126</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dirty="0">
                          <a:solidFill>
                            <a:srgbClr val="000000"/>
                          </a:solidFill>
                          <a:effectLst/>
                          <a:latin typeface="+mj-lt"/>
                        </a:rPr>
                        <a:t>137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127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132</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uk-UA" sz="1600" b="0" i="0" u="none" strike="noStrike">
                          <a:solidFill>
                            <a:srgbClr val="000000"/>
                          </a:solidFill>
                          <a:effectLst/>
                          <a:latin typeface="+mj-lt"/>
                        </a:rPr>
                        <a:t>139</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10003"/>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D</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a:solidFill>
                            <a:srgbClr val="000000"/>
                          </a:solidFill>
                          <a:effectLst/>
                          <a:latin typeface="+mj-lt"/>
                        </a:rPr>
                        <a:t>150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129</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dirty="0">
                          <a:solidFill>
                            <a:srgbClr val="000000"/>
                          </a:solidFill>
                          <a:effectLst/>
                          <a:latin typeface="+mj-lt"/>
                        </a:rPr>
                        <a:t>144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122</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a:solidFill>
                            <a:srgbClr val="000000"/>
                          </a:solidFill>
                          <a:effectLst/>
                          <a:latin typeface="+mj-lt"/>
                        </a:rPr>
                        <a:t>80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0004"/>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E</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113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uk-UA" sz="1600" b="0" i="0" u="none" strike="noStrike">
                          <a:solidFill>
                            <a:srgbClr val="000000"/>
                          </a:solidFill>
                          <a:effectLst/>
                          <a:latin typeface="+mj-lt"/>
                        </a:rPr>
                        <a:t>151</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135</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dirty="0">
                          <a:solidFill>
                            <a:srgbClr val="000000"/>
                          </a:solidFill>
                          <a:effectLst/>
                          <a:latin typeface="+mj-lt"/>
                        </a:rPr>
                        <a:t>123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cs-CZ" sz="1600" b="0" i="0" u="none" strike="noStrike">
                          <a:solidFill>
                            <a:srgbClr val="000000"/>
                          </a:solidFill>
                          <a:effectLst/>
                          <a:latin typeface="+mj-lt"/>
                        </a:rPr>
                        <a:t>136</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10005"/>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F</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cs-CZ" sz="1600" b="0" i="0" u="none" strike="noStrike">
                          <a:solidFill>
                            <a:srgbClr val="000000"/>
                          </a:solidFill>
                          <a:effectLst/>
                          <a:latin typeface="+mj-lt"/>
                        </a:rPr>
                        <a:t>116</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a:solidFill>
                            <a:srgbClr val="000000"/>
                          </a:solidFill>
                          <a:effectLst/>
                          <a:latin typeface="+mj-lt"/>
                        </a:rPr>
                        <a:t>144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fr-FR" sz="1600" b="0" i="0" u="none" strike="noStrike">
                          <a:solidFill>
                            <a:srgbClr val="000000"/>
                          </a:solidFill>
                          <a:effectLst/>
                          <a:latin typeface="+mj-lt"/>
                        </a:rPr>
                        <a:t>147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100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cs-CZ" sz="1600" b="0" i="0" u="none" strike="noStrike">
                          <a:solidFill>
                            <a:srgbClr val="000000"/>
                          </a:solidFill>
                          <a:effectLst/>
                          <a:latin typeface="+mj-lt"/>
                        </a:rPr>
                        <a:t>136</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0006"/>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G</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124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tr-TR" sz="1600" b="0" i="0" u="none" strike="noStrike">
                          <a:solidFill>
                            <a:srgbClr val="000000"/>
                          </a:solidFill>
                          <a:effectLst/>
                          <a:latin typeface="+mj-lt"/>
                        </a:rPr>
                        <a:t>126</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fr-FR" sz="1600" b="0" i="0" u="none" strike="noStrike">
                          <a:solidFill>
                            <a:srgbClr val="000000"/>
                          </a:solidFill>
                          <a:effectLst/>
                          <a:latin typeface="+mj-lt"/>
                        </a:rPr>
                        <a:t>140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122</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fr-FR" sz="1600" b="0" i="0" u="none" strike="noStrike">
                          <a:solidFill>
                            <a:srgbClr val="000000"/>
                          </a:solidFill>
                          <a:effectLst/>
                          <a:latin typeface="+mj-lt"/>
                        </a:rPr>
                        <a:t>103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10007"/>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H</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cs-CZ" sz="1600" b="0" i="0" u="none" strike="noStrike">
                          <a:solidFill>
                            <a:srgbClr val="000000"/>
                          </a:solidFill>
                          <a:effectLst/>
                          <a:latin typeface="+mj-lt"/>
                        </a:rPr>
                        <a:t>116</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135</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138</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0008"/>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I</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uk-UA" sz="1600" b="0" i="0" u="none" strike="noStrike">
                          <a:solidFill>
                            <a:srgbClr val="000000"/>
                          </a:solidFill>
                          <a:effectLst/>
                          <a:latin typeface="+mj-lt"/>
                        </a:rPr>
                        <a:t>139</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108</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123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cs-CZ" sz="1600" b="0" i="0" u="none" strike="noStrike">
                          <a:solidFill>
                            <a:srgbClr val="000000"/>
                          </a:solidFill>
                          <a:effectLst/>
                          <a:latin typeface="+mj-lt"/>
                        </a:rPr>
                        <a:t>117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cs-CZ" sz="1600" b="0" i="0" u="none" strike="noStrike">
                          <a:solidFill>
                            <a:srgbClr val="000000"/>
                          </a:solidFill>
                          <a:effectLst/>
                          <a:latin typeface="+mj-lt"/>
                        </a:rPr>
                        <a:t>114</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tc>
                  <a:txBody>
                    <a:bodyPr/>
                    <a:lstStyle/>
                    <a:p>
                      <a:pPr algn="ctr" fontAlgn="b"/>
                      <a:r>
                        <a:rPr lang="is-IS" sz="1600" b="0" i="0" u="none" strike="noStrike">
                          <a:solidFill>
                            <a:srgbClr val="000000"/>
                          </a:solidFill>
                          <a:effectLst/>
                          <a:latin typeface="+mj-lt"/>
                        </a:rPr>
                        <a:t>133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CDCD"/>
                    </a:solidFill>
                  </a:tcPr>
                </a:tc>
                <a:extLst>
                  <a:ext uri="{0D108BD9-81ED-4DB2-BD59-A6C34878D82A}">
                    <a16:rowId xmlns:a16="http://schemas.microsoft.com/office/drawing/2014/main" val="10009"/>
                  </a:ext>
                </a:extLst>
              </a:tr>
              <a:tr h="371475">
                <a:tc>
                  <a:txBody>
                    <a:bodyPr/>
                    <a:lstStyle/>
                    <a:p>
                      <a:pPr marL="0" marR="0" lvl="0" indent="0" algn="ctr" defTabSz="457200" rtl="0" eaLnBrk="1" fontAlgn="b" latinLnBrk="0" hangingPunct="1">
                        <a:lnSpc>
                          <a:spcPct val="70000"/>
                        </a:lnSpc>
                        <a:spcBef>
                          <a:spcPct val="0"/>
                        </a:spcBef>
                        <a:spcAft>
                          <a:spcPts val="600"/>
                        </a:spcAft>
                        <a:buClrTx/>
                        <a:buSzTx/>
                        <a:buFontTx/>
                        <a:buNone/>
                        <a:tabLst/>
                      </a:pPr>
                      <a:r>
                        <a:rPr kumimoji="0" lang="fr-FR" sz="1600" b="0" i="0" u="none" strike="noStrike" cap="none" normalizeH="0" baseline="0" dirty="0">
                          <a:ln>
                            <a:noFill/>
                          </a:ln>
                          <a:solidFill>
                            <a:srgbClr val="000000"/>
                          </a:solidFill>
                          <a:effectLst/>
                          <a:latin typeface="Arial" charset="0"/>
                          <a:ea typeface="ＭＳ Ｐゴシック" charset="0"/>
                          <a:cs typeface="ＭＳ Ｐゴシック" charset="0"/>
                        </a:rPr>
                        <a:t>J</a:t>
                      </a:r>
                    </a:p>
                  </a:txBody>
                  <a:tcPr marL="12701" marR="12701" marT="1270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cs-CZ" sz="1600" b="0" i="0" u="none" strike="noStrike">
                          <a:solidFill>
                            <a:srgbClr val="000000"/>
                          </a:solidFill>
                          <a:effectLst/>
                          <a:latin typeface="+mj-lt"/>
                        </a:rPr>
                        <a:t>111</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137</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120</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a:solidFill>
                            <a:srgbClr val="000000"/>
                          </a:solidFill>
                          <a:effectLst/>
                          <a:latin typeface="+mj-lt"/>
                        </a:rPr>
                        <a:t>123</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algn="ctr" fontAlgn="b"/>
                      <a:r>
                        <a:rPr lang="is-IS" sz="1600" b="0" i="0" u="none" strike="noStrike" dirty="0">
                          <a:solidFill>
                            <a:srgbClr val="000000"/>
                          </a:solidFill>
                          <a:effectLst/>
                          <a:latin typeface="+mj-lt"/>
                        </a:rPr>
                        <a:t>132</a:t>
                      </a:r>
                    </a:p>
                  </a:txBody>
                  <a:tcPr marL="12700" marR="12700" marT="127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447EE4-3A00-024A-9949-19729AFC0FD5}"/>
              </a:ext>
            </a:extLst>
          </p:cNvPr>
          <p:cNvSpPr>
            <a:spLocks noGrp="1"/>
          </p:cNvSpPr>
          <p:nvPr>
            <p:ph type="title"/>
          </p:nvPr>
        </p:nvSpPr>
        <p:spPr/>
        <p:txBody>
          <a:bodyPr/>
          <a:lstStyle/>
          <a:p>
            <a:pPr>
              <a:defRPr/>
            </a:pPr>
            <a:r>
              <a:rPr lang="fr-FR" altLang="fr-FR">
                <a:ea typeface="ＭＳ Ｐゴシック" panose="020B0600070205080204" pitchFamily="34" charset="-128"/>
              </a:rPr>
              <a:t>Le critère du QI</a:t>
            </a:r>
          </a:p>
        </p:txBody>
      </p:sp>
      <p:sp>
        <p:nvSpPr>
          <p:cNvPr id="3" name="Espace réservé du contenu 2">
            <a:extLst>
              <a:ext uri="{FF2B5EF4-FFF2-40B4-BE49-F238E27FC236}">
                <a16:creationId xmlns:a16="http://schemas.microsoft.com/office/drawing/2014/main" id="{E3D06044-55EE-FE45-ACFB-CCED5B1C491F}"/>
              </a:ext>
            </a:extLst>
          </p:cNvPr>
          <p:cNvSpPr>
            <a:spLocks noGrp="1"/>
          </p:cNvSpPr>
          <p:nvPr>
            <p:ph idx="1"/>
          </p:nvPr>
        </p:nvSpPr>
        <p:spPr>
          <a:xfrm>
            <a:off x="504031" y="2132856"/>
            <a:ext cx="8135938" cy="3889375"/>
          </a:xfrm>
        </p:spPr>
        <p:txBody>
          <a:bodyPr/>
          <a:lstStyle/>
          <a:p>
            <a:pPr>
              <a:defRPr/>
            </a:pPr>
            <a:r>
              <a:rPr lang="fr-FR" altLang="fr-FR" sz="2400" dirty="0">
                <a:ea typeface="ＭＳ Ｐゴシック" panose="020B0600070205080204" pitchFamily="34" charset="-128"/>
              </a:rPr>
              <a:t>Les profils de dispersion sont largement </a:t>
            </a:r>
            <a:r>
              <a:rPr lang="fr-FR" altLang="fr-FR" sz="2400">
                <a:ea typeface="ＭＳ Ｐゴシック" panose="020B0600070205080204" pitchFamily="34" charset="-128"/>
              </a:rPr>
              <a:t>déterminés par </a:t>
            </a:r>
            <a:r>
              <a:rPr lang="fr-FR" altLang="fr-FR" sz="2400" dirty="0">
                <a:ea typeface="ＭＳ Ｐゴシック" panose="020B0600070205080204" pitchFamily="34" charset="-128"/>
              </a:rPr>
              <a:t>le degré de corrélation des Indices et des subtests avec le QIT (</a:t>
            </a:r>
            <a:r>
              <a:rPr lang="fr-FR" altLang="fr-FR" sz="2400" dirty="0" err="1">
                <a:ea typeface="ＭＳ Ｐゴシック" panose="020B0600070205080204" pitchFamily="34" charset="-128"/>
              </a:rPr>
              <a:t>Labouret</a:t>
            </a:r>
            <a:r>
              <a:rPr lang="fr-FR" altLang="fr-FR" sz="2400" dirty="0">
                <a:ea typeface="ＭＳ Ｐゴシック" panose="020B0600070205080204" pitchFamily="34" charset="-128"/>
              </a:rPr>
              <a:t> &amp; Grégoire, 2018). </a:t>
            </a:r>
          </a:p>
          <a:p>
            <a:pPr>
              <a:defRPr/>
            </a:pPr>
            <a:r>
              <a:rPr lang="fr-FR" altLang="fr-FR" sz="2400" dirty="0">
                <a:ea typeface="ＭＳ Ｐゴシック" panose="020B0600070205080204" pitchFamily="34" charset="-128"/>
              </a:rPr>
              <a:t>La dispersion des notes aux Indices et aux subtests est indépendante du niveau de QI.</a:t>
            </a:r>
          </a:p>
          <a:p>
            <a:pPr>
              <a:defRPr/>
            </a:pPr>
            <a:r>
              <a:rPr lang="fr-FR" altLang="fr-FR" sz="2400" dirty="0">
                <a:ea typeface="ＭＳ Ｐゴシック" panose="020B0600070205080204" pitchFamily="34" charset="-128"/>
              </a:rPr>
              <a:t>=&gt; La dispersion des scores des HP n’est pas différente de celle des sujets d’intelligence moyenne.</a:t>
            </a:r>
          </a:p>
          <a:p>
            <a:pPr>
              <a:defRPr/>
            </a:pPr>
            <a:r>
              <a:rPr lang="fr-FR" altLang="fr-FR" sz="2400" dirty="0">
                <a:ea typeface="ＭＳ Ｐゴシック" panose="020B0600070205080204" pitchFamily="34" charset="-128"/>
              </a:rPr>
              <a:t>Les scores des HP &gt;140 ne sont pas plus homogènes que ceux des autres HP. </a:t>
            </a:r>
          </a:p>
          <a:p>
            <a:pPr>
              <a:defRPr/>
            </a:pPr>
            <a:endParaRPr lang="fr-FR" altLang="fr-FR" sz="1600" dirty="0">
              <a:ea typeface="ＭＳ Ｐゴシック" panose="020B0600070205080204"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33D13D-F4BD-0B42-98F3-0E9255F75380}"/>
              </a:ext>
            </a:extLst>
          </p:cNvPr>
          <p:cNvSpPr>
            <a:spLocks noGrp="1"/>
          </p:cNvSpPr>
          <p:nvPr>
            <p:ph type="title"/>
          </p:nvPr>
        </p:nvSpPr>
        <p:spPr/>
        <p:txBody>
          <a:bodyPr/>
          <a:lstStyle/>
          <a:p>
            <a:pPr>
              <a:defRPr/>
            </a:pPr>
            <a:r>
              <a:rPr lang="fr-FR" altLang="fr-FR" sz="3600">
                <a:ea typeface="ＭＳ Ｐゴシック" panose="020B0600070205080204" pitchFamily="34" charset="-128"/>
              </a:rPr>
              <a:t>Risques liés à une identification sans prise en compte du QI</a:t>
            </a:r>
          </a:p>
        </p:txBody>
      </p:sp>
      <p:sp>
        <p:nvSpPr>
          <p:cNvPr id="3" name="Espace réservé du contenu 2">
            <a:extLst>
              <a:ext uri="{FF2B5EF4-FFF2-40B4-BE49-F238E27FC236}">
                <a16:creationId xmlns:a16="http://schemas.microsoft.com/office/drawing/2014/main" id="{D16EA7B2-49D8-184F-B545-B91F1C73B6B2}"/>
              </a:ext>
            </a:extLst>
          </p:cNvPr>
          <p:cNvSpPr>
            <a:spLocks noGrp="1"/>
          </p:cNvSpPr>
          <p:nvPr>
            <p:ph idx="1"/>
          </p:nvPr>
        </p:nvSpPr>
        <p:spPr>
          <a:xfrm>
            <a:off x="323850" y="1844675"/>
            <a:ext cx="8540750" cy="4535488"/>
          </a:xfrm>
        </p:spPr>
        <p:txBody>
          <a:bodyPr/>
          <a:lstStyle/>
          <a:p>
            <a:pPr>
              <a:defRPr/>
            </a:pPr>
            <a:r>
              <a:rPr lang="fr-FR" altLang="fr-FR" sz="2800" dirty="0">
                <a:ea typeface="ＭＳ Ｐゴシック" panose="020B0600070205080204" pitchFamily="34" charset="-128"/>
              </a:rPr>
              <a:t>En dehors des performances intellectuelles très supérieures à la moyenne, associées à une précocité du développement cognitif, il n’y a pas de signes pathognomoniques du HP.</a:t>
            </a:r>
          </a:p>
          <a:p>
            <a:pPr>
              <a:defRPr/>
            </a:pPr>
            <a:r>
              <a:rPr lang="fr-FR" altLang="fr-FR" sz="2800" dirty="0">
                <a:ea typeface="ＭＳ Ｐゴシック" panose="020B0600070205080204" pitchFamily="34" charset="-128"/>
              </a:rPr>
              <a:t>Toutes les autres caractéristiques qui sont parfois associées au HP peuvent aussi apparaître chez des non-HP; aucune n’est systématiquement associée au HP. </a:t>
            </a:r>
          </a:p>
          <a:p>
            <a:pPr>
              <a:defRPr/>
            </a:pPr>
            <a:r>
              <a:rPr lang="fr-FR" altLang="fr-FR" sz="2800" dirty="0">
                <a:ea typeface="ＭＳ Ｐゴシック" panose="020B0600070205080204" pitchFamily="34" charset="-128"/>
              </a:rPr>
              <a:t>=&gt; Elles ne peuvent être utilisées comme des critères d’identification.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377DE2-A9DA-A846-8A9D-688BFD6D7766}"/>
              </a:ext>
            </a:extLst>
          </p:cNvPr>
          <p:cNvSpPr>
            <a:spLocks noGrp="1"/>
          </p:cNvSpPr>
          <p:nvPr>
            <p:ph type="title"/>
          </p:nvPr>
        </p:nvSpPr>
        <p:spPr/>
        <p:txBody>
          <a:bodyPr/>
          <a:lstStyle/>
          <a:p>
            <a:pPr>
              <a:defRPr/>
            </a:pPr>
            <a:r>
              <a:rPr lang="fr-FR" altLang="fr-FR">
                <a:ea typeface="ＭＳ Ｐゴシック" panose="020B0600070205080204" pitchFamily="34" charset="-128"/>
              </a:rPr>
              <a:t>Une santé mentale déficiente?</a:t>
            </a:r>
          </a:p>
        </p:txBody>
      </p:sp>
      <p:sp>
        <p:nvSpPr>
          <p:cNvPr id="3" name="Espace réservé du contenu 2">
            <a:extLst>
              <a:ext uri="{FF2B5EF4-FFF2-40B4-BE49-F238E27FC236}">
                <a16:creationId xmlns:a16="http://schemas.microsoft.com/office/drawing/2014/main" id="{17454696-0C59-0A4D-810A-8C491B714713}"/>
              </a:ext>
            </a:extLst>
          </p:cNvPr>
          <p:cNvSpPr>
            <a:spLocks noGrp="1"/>
          </p:cNvSpPr>
          <p:nvPr>
            <p:ph idx="1"/>
          </p:nvPr>
        </p:nvSpPr>
        <p:spPr>
          <a:xfrm>
            <a:off x="250825" y="2133600"/>
            <a:ext cx="8659813" cy="4032250"/>
          </a:xfrm>
        </p:spPr>
        <p:txBody>
          <a:bodyPr/>
          <a:lstStyle/>
          <a:p>
            <a:pPr>
              <a:defRPr/>
            </a:pPr>
            <a:r>
              <a:rPr lang="fr-FR" altLang="fr-FR" sz="2400" dirty="0">
                <a:ea typeface="ＭＳ Ｐゴシック" panose="020B0600070205080204" pitchFamily="34" charset="-128"/>
              </a:rPr>
              <a:t>Lombroso, psychiatre italien, publie en 1877 « </a:t>
            </a:r>
            <a:r>
              <a:rPr lang="fr-FR" altLang="fr-FR" sz="2400" i="1" dirty="0" err="1">
                <a:ea typeface="ＭＳ Ｐゴシック" panose="020B0600070205080204" pitchFamily="34" charset="-128"/>
              </a:rPr>
              <a:t>Genio</a:t>
            </a:r>
            <a:r>
              <a:rPr lang="fr-FR" altLang="fr-FR" sz="2400" i="1" dirty="0">
                <a:ea typeface="ＭＳ Ｐゴシック" panose="020B0600070205080204" pitchFamily="34" charset="-128"/>
              </a:rPr>
              <a:t> e </a:t>
            </a:r>
            <a:r>
              <a:rPr lang="fr-FR" altLang="fr-FR" sz="2400" i="1" dirty="0" err="1">
                <a:ea typeface="ＭＳ Ｐゴシック" panose="020B0600070205080204" pitchFamily="34" charset="-128"/>
              </a:rPr>
              <a:t>Follia</a:t>
            </a:r>
            <a:r>
              <a:rPr lang="fr-FR" altLang="fr-FR" sz="2400" i="1" dirty="0">
                <a:ea typeface="ＭＳ Ｐゴシック" panose="020B0600070205080204" pitchFamily="34" charset="-128"/>
              </a:rPr>
              <a:t> </a:t>
            </a:r>
            <a:r>
              <a:rPr lang="fr-FR" altLang="fr-FR" sz="2400" dirty="0">
                <a:ea typeface="ＭＳ Ｐゴシック" panose="020B0600070205080204" pitchFamily="34" charset="-128"/>
              </a:rPr>
              <a:t>» (génie et folie) où il analyse le cas de 36 génies comme Baudelaire et Newton, et présente des « preuves » de leur folie =&gt; crée une association dans l’imaginaire collectif entre HP et maladie mentale. </a:t>
            </a:r>
          </a:p>
          <a:p>
            <a:pPr>
              <a:defRPr/>
            </a:pPr>
            <a:r>
              <a:rPr lang="fr-FR" altLang="fr-FR" sz="2400" dirty="0">
                <a:ea typeface="ＭＳ Ｐゴシック" panose="020B0600070205080204" pitchFamily="34" charset="-128"/>
              </a:rPr>
              <a:t>Diagnostic différentiel entre HP et autisme, syndrome d’Asperger et syndrome du savant. </a:t>
            </a:r>
          </a:p>
          <a:p>
            <a:pPr>
              <a:defRPr/>
            </a:pPr>
            <a:r>
              <a:rPr lang="fr-FR" altLang="fr-FR" sz="2400" dirty="0">
                <a:ea typeface="ＭＳ Ｐゴシック" panose="020B0600070205080204" pitchFamily="34" charset="-128"/>
              </a:rPr>
              <a:t>Biais de jugement (de confirmation d’hypothèse, de représentativité); problèmes d’échantillonnage.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F49760-B3A8-F84C-87FF-03D9E0350F5E}"/>
              </a:ext>
            </a:extLst>
          </p:cNvPr>
          <p:cNvSpPr>
            <a:spLocks noGrp="1"/>
          </p:cNvSpPr>
          <p:nvPr>
            <p:ph type="title"/>
          </p:nvPr>
        </p:nvSpPr>
        <p:spPr/>
        <p:txBody>
          <a:bodyPr/>
          <a:lstStyle/>
          <a:p>
            <a:pPr>
              <a:defRPr/>
            </a:pPr>
            <a:r>
              <a:rPr lang="fr-FR" altLang="fr-FR">
                <a:ea typeface="ＭＳ Ｐゴシック" panose="020B0600070205080204" pitchFamily="34" charset="-128"/>
              </a:rPr>
              <a:t>Une santé mentale déficiente?</a:t>
            </a:r>
          </a:p>
        </p:txBody>
      </p:sp>
      <p:sp>
        <p:nvSpPr>
          <p:cNvPr id="3" name="Espace réservé du contenu 2">
            <a:extLst>
              <a:ext uri="{FF2B5EF4-FFF2-40B4-BE49-F238E27FC236}">
                <a16:creationId xmlns:a16="http://schemas.microsoft.com/office/drawing/2014/main" id="{0FC70CEF-3181-704B-9761-F1739492FC5E}"/>
              </a:ext>
            </a:extLst>
          </p:cNvPr>
          <p:cNvSpPr>
            <a:spLocks noGrp="1"/>
          </p:cNvSpPr>
          <p:nvPr>
            <p:ph idx="1"/>
          </p:nvPr>
        </p:nvSpPr>
        <p:spPr>
          <a:xfrm>
            <a:off x="250825" y="1916113"/>
            <a:ext cx="8424863" cy="4392612"/>
          </a:xfrm>
        </p:spPr>
        <p:txBody>
          <a:bodyPr/>
          <a:lstStyle/>
          <a:p>
            <a:pPr marL="0" indent="0">
              <a:buFont typeface="Wingdings 3" pitchFamily="2" charset="2"/>
              <a:buNone/>
              <a:defRPr/>
            </a:pPr>
            <a:r>
              <a:rPr lang="fr-FR" altLang="fr-FR" sz="3200" dirty="0">
                <a:ea typeface="ＭＳ Ｐゴシック" panose="020B0600070205080204" pitchFamily="34" charset="-128"/>
              </a:rPr>
              <a:t>Problèmes d’échantillonnage:</a:t>
            </a:r>
          </a:p>
          <a:p>
            <a:pPr lvl="1">
              <a:defRPr/>
            </a:pPr>
            <a:r>
              <a:rPr lang="fr-FR" altLang="fr-FR" sz="2400" dirty="0">
                <a:ea typeface="ＭＳ Ｐゴシック" panose="020B0600070205080204" pitchFamily="34" charset="-128"/>
              </a:rPr>
              <a:t>Nous ne disposons pas d’une liste exhaustive des JHP d’où nous pourrions tirer aléatoirement un échantillon représentatif.</a:t>
            </a:r>
          </a:p>
          <a:p>
            <a:pPr lvl="1">
              <a:defRPr/>
            </a:pPr>
            <a:r>
              <a:rPr lang="fr-FR" altLang="fr-FR" sz="2400" dirty="0">
                <a:ea typeface="ＭＳ Ｐゴシック" panose="020B0600070205080204" pitchFamily="34" charset="-128"/>
              </a:rPr>
              <a:t>La littérature est largement basée sur des JHP à problèmes, vus dans des consultations et des services hospitaliers, ou présentés par des parents en demande d’aide =&gt; pas possible de généraliser à la population des HP.</a:t>
            </a:r>
          </a:p>
          <a:p>
            <a:pPr lvl="1">
              <a:defRPr/>
            </a:pPr>
            <a:r>
              <a:rPr lang="fr-FR" altLang="fr-FR" sz="2400" dirty="0">
                <a:ea typeface="ＭＳ Ｐゴシック" panose="020B0600070205080204" pitchFamily="34" charset="-128"/>
              </a:rPr>
              <a:t>Beaucoup d’études ne sont que des études de cas, sans groupe contrôle.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64F75-8EE0-E844-9CEF-8F5272A02320}"/>
              </a:ext>
            </a:extLst>
          </p:cNvPr>
          <p:cNvSpPr>
            <a:spLocks noGrp="1"/>
          </p:cNvSpPr>
          <p:nvPr>
            <p:ph type="title"/>
          </p:nvPr>
        </p:nvSpPr>
        <p:spPr/>
        <p:txBody>
          <a:bodyPr/>
          <a:lstStyle/>
          <a:p>
            <a:pPr>
              <a:defRPr/>
            </a:pPr>
            <a:r>
              <a:rPr lang="fr-FR" altLang="fr-FR">
                <a:ea typeface="ＭＳ Ｐゴシック" panose="020B0600070205080204" pitchFamily="34" charset="-128"/>
              </a:rPr>
              <a:t>Une santé mentale déficiente?</a:t>
            </a:r>
          </a:p>
        </p:txBody>
      </p:sp>
      <p:sp>
        <p:nvSpPr>
          <p:cNvPr id="3" name="Espace réservé du contenu 2">
            <a:extLst>
              <a:ext uri="{FF2B5EF4-FFF2-40B4-BE49-F238E27FC236}">
                <a16:creationId xmlns:a16="http://schemas.microsoft.com/office/drawing/2014/main" id="{318B3D11-E6D5-9E4F-B472-F3E836D8950B}"/>
              </a:ext>
            </a:extLst>
          </p:cNvPr>
          <p:cNvSpPr>
            <a:spLocks noGrp="1"/>
          </p:cNvSpPr>
          <p:nvPr>
            <p:ph idx="1"/>
          </p:nvPr>
        </p:nvSpPr>
        <p:spPr>
          <a:xfrm>
            <a:off x="304800" y="1752600"/>
            <a:ext cx="8731250" cy="4845050"/>
          </a:xfrm>
        </p:spPr>
        <p:txBody>
          <a:bodyPr/>
          <a:lstStyle/>
          <a:p>
            <a:pPr>
              <a:defRPr/>
            </a:pPr>
            <a:r>
              <a:rPr lang="fr-FR" altLang="fr-FR" sz="2400" dirty="0">
                <a:ea typeface="ＭＳ Ｐゴシック" panose="020B0600070205080204" pitchFamily="34" charset="-128"/>
              </a:rPr>
              <a:t>Il existe des HP heureux, sans problème particulier, et bien intégrés du point de vue relationnel et professionnel.</a:t>
            </a:r>
          </a:p>
          <a:p>
            <a:pPr>
              <a:defRPr/>
            </a:pPr>
            <a:r>
              <a:rPr lang="fr-FR" altLang="fr-FR" sz="2400" dirty="0">
                <a:ea typeface="ＭＳ Ｐゴシック" panose="020B0600070205080204" pitchFamily="34" charset="-128"/>
              </a:rPr>
              <a:t>Études de Terman:</a:t>
            </a:r>
          </a:p>
          <a:p>
            <a:pPr lvl="1">
              <a:defRPr/>
            </a:pPr>
            <a:r>
              <a:rPr lang="fr-FR" altLang="fr-FR" sz="1800" dirty="0">
                <a:ea typeface="ＭＳ Ｐゴシック" panose="020B0600070205080204" pitchFamily="34" charset="-128"/>
              </a:rPr>
              <a:t>Une évaluation des participants a été réalisée entre 1950 et 1955; elle comprend, selon les questionnaires, de 972 à 1.288 sujets.</a:t>
            </a:r>
          </a:p>
          <a:p>
            <a:pPr lvl="1">
              <a:defRPr/>
            </a:pPr>
            <a:r>
              <a:rPr lang="fr-FR" altLang="fr-FR" sz="1800" dirty="0">
                <a:ea typeface="ＭＳ Ｐゴシック" panose="020B0600070205080204" pitchFamily="34" charset="-128"/>
              </a:rPr>
              <a:t>&gt;90% en bonne santé physique et &gt;70% en bonne santé mentale.</a:t>
            </a:r>
          </a:p>
          <a:p>
            <a:pPr lvl="1">
              <a:defRPr/>
            </a:pPr>
            <a:r>
              <a:rPr lang="fr-FR" altLang="fr-FR" sz="1800" dirty="0">
                <a:ea typeface="ＭＳ Ｐゴシック" panose="020B0600070205080204" pitchFamily="34" charset="-128"/>
              </a:rPr>
              <a:t>Moins de 10% de troubles mentaux sévères (alcoolisme, psychose, troubles bipolaires…).</a:t>
            </a:r>
          </a:p>
          <a:p>
            <a:pPr lvl="1">
              <a:defRPr/>
            </a:pPr>
            <a:r>
              <a:rPr lang="fr-FR" altLang="fr-FR" sz="1800" dirty="0">
                <a:ea typeface="ＭＳ Ｐゴシック" panose="020B0600070205080204" pitchFamily="34" charset="-128"/>
              </a:rPr>
              <a:t>70% ont obtenu un diplôme Bac +4 (« </a:t>
            </a:r>
            <a:r>
              <a:rPr lang="fr-FR" altLang="fr-FR" sz="1800" dirty="0" err="1">
                <a:ea typeface="ＭＳ Ｐゴシック" panose="020B0600070205080204" pitchFamily="34" charset="-128"/>
              </a:rPr>
              <a:t>graduate</a:t>
            </a:r>
            <a:r>
              <a:rPr lang="fr-FR" altLang="fr-FR" sz="1800" dirty="0">
                <a:ea typeface="ＭＳ Ｐゴシック" panose="020B0600070205080204" pitchFamily="34" charset="-128"/>
              </a:rPr>
              <a:t> »); 10% n’ont eu que l’équivalent du Bac; moins de 2% n’ont pas eu le Bac.</a:t>
            </a:r>
          </a:p>
          <a:p>
            <a:pPr lvl="1">
              <a:defRPr/>
            </a:pPr>
            <a:r>
              <a:rPr lang="fr-FR" altLang="fr-FR" sz="1800" dirty="0">
                <a:ea typeface="ＭＳ Ｐゴシック" panose="020B0600070205080204" pitchFamily="34" charset="-128"/>
              </a:rPr>
              <a:t>Près de 90% ont exercé une profession libérale ou de cadre supérieur. </a:t>
            </a:r>
          </a:p>
          <a:p>
            <a:pPr lvl="1">
              <a:defRPr/>
            </a:pPr>
            <a:r>
              <a:rPr lang="fr-FR" altLang="fr-FR" sz="1800" dirty="0">
                <a:ea typeface="ＭＳ Ｐゴシック" panose="020B0600070205080204" pitchFamily="34" charset="-128"/>
              </a:rPr>
              <a:t>Près de 90% affirmaient être satisfaits ou très satisfaits de leur vie professionnelle. </a:t>
            </a:r>
          </a:p>
          <a:p>
            <a:pPr lvl="1">
              <a:defRPr/>
            </a:pPr>
            <a:r>
              <a:rPr lang="fr-FR" altLang="fr-FR" sz="1800" dirty="0">
                <a:ea typeface="ＭＳ Ｐゴシック" panose="020B0600070205080204" pitchFamily="34" charset="-128"/>
              </a:rPr>
              <a:t>70% mariés, 10% célibataires et 20% divorcés.  </a:t>
            </a:r>
          </a:p>
          <a:p>
            <a:pPr lvl="1">
              <a:defRPr/>
            </a:pPr>
            <a:endParaRPr lang="fr-FR" altLang="fr-FR" sz="1600" dirty="0">
              <a:ea typeface="ＭＳ Ｐゴシック" panose="020B0600070205080204"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CE93B0-D998-0440-8201-1B9F99679251}"/>
              </a:ext>
            </a:extLst>
          </p:cNvPr>
          <p:cNvSpPr>
            <a:spLocks noGrp="1"/>
          </p:cNvSpPr>
          <p:nvPr>
            <p:ph type="title"/>
          </p:nvPr>
        </p:nvSpPr>
        <p:spPr/>
        <p:txBody>
          <a:bodyPr/>
          <a:lstStyle/>
          <a:p>
            <a:pPr>
              <a:defRPr/>
            </a:pPr>
            <a:r>
              <a:rPr lang="fr-FR" altLang="fr-FR">
                <a:ea typeface="ＭＳ Ｐゴシック" panose="020B0600070205080204" pitchFamily="34" charset="-128"/>
              </a:rPr>
              <a:t>Une santé mentale déficiente?</a:t>
            </a:r>
          </a:p>
        </p:txBody>
      </p:sp>
      <p:sp>
        <p:nvSpPr>
          <p:cNvPr id="3" name="Espace réservé du contenu 2">
            <a:extLst>
              <a:ext uri="{FF2B5EF4-FFF2-40B4-BE49-F238E27FC236}">
                <a16:creationId xmlns:a16="http://schemas.microsoft.com/office/drawing/2014/main" id="{80ED7DB6-50B7-D641-AA36-2CA6C0170852}"/>
              </a:ext>
            </a:extLst>
          </p:cNvPr>
          <p:cNvSpPr>
            <a:spLocks noGrp="1"/>
          </p:cNvSpPr>
          <p:nvPr>
            <p:ph idx="1"/>
          </p:nvPr>
        </p:nvSpPr>
        <p:spPr>
          <a:xfrm>
            <a:off x="304800" y="1752600"/>
            <a:ext cx="8012113" cy="4989513"/>
          </a:xfrm>
        </p:spPr>
        <p:txBody>
          <a:bodyPr/>
          <a:lstStyle/>
          <a:p>
            <a:pPr>
              <a:defRPr/>
            </a:pPr>
            <a:r>
              <a:rPr lang="fr-FR" altLang="fr-FR" sz="2400" i="1" dirty="0" err="1">
                <a:ea typeface="ＭＳ Ｐゴシック" panose="020B0600070205080204" pitchFamily="34" charset="-128"/>
              </a:rPr>
              <a:t>Fullerton</a:t>
            </a:r>
            <a:r>
              <a:rPr lang="fr-FR" altLang="fr-FR" sz="2400" i="1" dirty="0">
                <a:ea typeface="ＭＳ Ｐゴシック" panose="020B0600070205080204" pitchFamily="34" charset="-128"/>
              </a:rPr>
              <a:t> Longitudinal </a:t>
            </a:r>
            <a:r>
              <a:rPr lang="fr-FR" altLang="fr-FR" sz="2400" i="1" dirty="0" err="1">
                <a:ea typeface="ＭＳ Ｐゴシック" panose="020B0600070205080204" pitchFamily="34" charset="-128"/>
              </a:rPr>
              <a:t>Study</a:t>
            </a:r>
            <a:r>
              <a:rPr lang="fr-FR" altLang="fr-FR" sz="2400" i="1" dirty="0">
                <a:ea typeface="ＭＳ Ｐゴシック" panose="020B0600070205080204" pitchFamily="34" charset="-128"/>
              </a:rPr>
              <a:t> </a:t>
            </a:r>
            <a:r>
              <a:rPr lang="fr-FR" altLang="fr-FR" sz="2400" dirty="0">
                <a:ea typeface="ＭＳ Ｐゴシック" panose="020B0600070205080204" pitchFamily="34" charset="-128"/>
              </a:rPr>
              <a:t>(Gottfried </a:t>
            </a:r>
            <a:r>
              <a:rPr lang="fr-FR" altLang="fr-FR" sz="2400" i="1" dirty="0">
                <a:ea typeface="ＭＳ Ｐゴシック" panose="020B0600070205080204" pitchFamily="34" charset="-128"/>
              </a:rPr>
              <a:t>et al</a:t>
            </a:r>
            <a:r>
              <a:rPr lang="fr-FR" altLang="fr-FR" sz="2400" dirty="0">
                <a:ea typeface="ＭＳ Ｐゴシック" panose="020B0600070205080204" pitchFamily="34" charset="-128"/>
              </a:rPr>
              <a:t>., 1994): 107 enfants étudiés de manière approfondie entre 1 an et de 8 ans. </a:t>
            </a:r>
          </a:p>
          <a:p>
            <a:pPr lvl="1">
              <a:defRPr/>
            </a:pPr>
            <a:r>
              <a:rPr lang="fr-FR" altLang="fr-FR" sz="1800" dirty="0">
                <a:ea typeface="ＭＳ Ｐゴシック" panose="020B0600070205080204" pitchFamily="34" charset="-128"/>
              </a:rPr>
              <a:t>Enfants nés à terme, recrutés en automne 1979 dans les hôpitaux de </a:t>
            </a:r>
            <a:r>
              <a:rPr lang="fr-FR" altLang="fr-FR" sz="1800" dirty="0" err="1">
                <a:ea typeface="ＭＳ Ｐゴシック" panose="020B0600070205080204" pitchFamily="34" charset="-128"/>
              </a:rPr>
              <a:t>Fullerton</a:t>
            </a:r>
            <a:r>
              <a:rPr lang="fr-FR" altLang="fr-FR" sz="1800" dirty="0">
                <a:ea typeface="ＭＳ Ｐゴシック" panose="020B0600070205080204" pitchFamily="34" charset="-128"/>
              </a:rPr>
              <a:t> (Californie).</a:t>
            </a:r>
          </a:p>
          <a:p>
            <a:pPr lvl="1">
              <a:defRPr/>
            </a:pPr>
            <a:r>
              <a:rPr lang="fr-FR" altLang="fr-FR" sz="1800" dirty="0">
                <a:ea typeface="ＭＳ Ｐゴシック" panose="020B0600070205080204" pitchFamily="34" charset="-128"/>
              </a:rPr>
              <a:t>20 enfants HP dans cette cohorte (QI ≥ 130 mesuré au WISC-R à 8 ans).</a:t>
            </a:r>
          </a:p>
          <a:p>
            <a:pPr lvl="1">
              <a:defRPr/>
            </a:pPr>
            <a:r>
              <a:rPr lang="fr-FR" altLang="fr-FR" sz="1800" dirty="0">
                <a:ea typeface="ＭＳ Ｐゴシック" panose="020B0600070205080204" pitchFamily="34" charset="-128"/>
              </a:rPr>
              <a:t>Précocité de l’acquisition du langage expressif et réceptif.</a:t>
            </a:r>
          </a:p>
          <a:p>
            <a:pPr lvl="1">
              <a:defRPr/>
            </a:pPr>
            <a:r>
              <a:rPr lang="fr-FR" altLang="fr-FR" sz="1800" dirty="0">
                <a:ea typeface="ＭＳ Ｐゴシック" panose="020B0600070205080204" pitchFamily="34" charset="-128"/>
              </a:rPr>
              <a:t>Développement très en avance dans plusieurs domaines cognitifs (les différences se marquent dès 1 an et demi, puis se maintiennent).</a:t>
            </a:r>
          </a:p>
          <a:p>
            <a:pPr lvl="1">
              <a:defRPr/>
            </a:pPr>
            <a:r>
              <a:rPr lang="fr-FR" altLang="fr-FR" sz="1800" dirty="0">
                <a:ea typeface="ＭＳ Ｐゴシック" panose="020B0600070205080204" pitchFamily="34" charset="-128"/>
              </a:rPr>
              <a:t>Vie sociale comparable à celle des enfants tout-venant.</a:t>
            </a:r>
          </a:p>
          <a:p>
            <a:pPr lvl="1">
              <a:defRPr/>
            </a:pPr>
            <a:r>
              <a:rPr lang="fr-FR" altLang="fr-FR" sz="1800" dirty="0">
                <a:ea typeface="ＭＳ Ｐゴシック" panose="020B0600070205080204" pitchFamily="34" charset="-128"/>
              </a:rPr>
              <a:t>Pas de différence comportementale, émotionnelle et sociale avec les autres enfants; mais plus grande maturité dans leurs jugements.</a:t>
            </a:r>
          </a:p>
          <a:p>
            <a:pPr lvl="1">
              <a:defRPr/>
            </a:pPr>
            <a:r>
              <a:rPr lang="fr-FR" altLang="fr-FR" sz="1800" dirty="0">
                <a:ea typeface="ＭＳ Ｐゴシック" panose="020B0600070205080204" pitchFamily="34" charset="-128"/>
              </a:rPr>
              <a:t>À l’école: performances plus élevées, anxiété plus faible, motivation plus élevée et attention plus importante.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6287C2-0BCE-894A-8EBC-9C3D2AECFA3F}"/>
              </a:ext>
            </a:extLst>
          </p:cNvPr>
          <p:cNvSpPr>
            <a:spLocks noGrp="1"/>
          </p:cNvSpPr>
          <p:nvPr>
            <p:ph type="title"/>
          </p:nvPr>
        </p:nvSpPr>
        <p:spPr/>
        <p:txBody>
          <a:bodyPr/>
          <a:lstStyle/>
          <a:p>
            <a:pPr>
              <a:defRPr/>
            </a:pPr>
            <a:r>
              <a:rPr lang="fr-FR" altLang="fr-FR" sz="3600">
                <a:ea typeface="ＭＳ Ｐゴシック" panose="020B0600070205080204" pitchFamily="34" charset="-128"/>
              </a:rPr>
              <a:t>Une intelligence particulière?</a:t>
            </a:r>
          </a:p>
        </p:txBody>
      </p:sp>
      <p:sp>
        <p:nvSpPr>
          <p:cNvPr id="3" name="Espace réservé du contenu 2">
            <a:extLst>
              <a:ext uri="{FF2B5EF4-FFF2-40B4-BE49-F238E27FC236}">
                <a16:creationId xmlns:a16="http://schemas.microsoft.com/office/drawing/2014/main" id="{804A17A9-2E21-6F4D-A2F7-D59A5CDF6FAB}"/>
              </a:ext>
            </a:extLst>
          </p:cNvPr>
          <p:cNvSpPr>
            <a:spLocks noGrp="1"/>
          </p:cNvSpPr>
          <p:nvPr>
            <p:ph idx="1"/>
          </p:nvPr>
        </p:nvSpPr>
        <p:spPr>
          <a:xfrm>
            <a:off x="422176" y="2060848"/>
            <a:ext cx="8299648" cy="4268688"/>
          </a:xfrm>
        </p:spPr>
        <p:txBody>
          <a:bodyPr/>
          <a:lstStyle/>
          <a:p>
            <a:pPr>
              <a:defRPr/>
            </a:pPr>
            <a:r>
              <a:rPr lang="fr-FR" altLang="fr-FR" sz="2600" dirty="0">
                <a:ea typeface="ＭＳ Ｐゴシック" panose="020B0600070205080204" pitchFamily="34" charset="-128"/>
              </a:rPr>
              <a:t>Les jeunes à haut potentiel possèdent-ils une intelligence particulière, différente de celles des autres enfants ? </a:t>
            </a:r>
          </a:p>
          <a:p>
            <a:pPr>
              <a:defRPr/>
            </a:pPr>
            <a:r>
              <a:rPr lang="fr-FR" altLang="fr-FR" sz="2600" dirty="0">
                <a:ea typeface="ＭＳ Ｐゴシック" panose="020B0600070205080204" pitchFamily="34" charset="-128"/>
              </a:rPr>
              <a:t>Certains auteurs décrivent les jeunes à haut potentiel comme des êtres singuliers du point de vue intellectuel. </a:t>
            </a:r>
          </a:p>
          <a:p>
            <a:pPr>
              <a:defRPr/>
            </a:pPr>
            <a:r>
              <a:rPr lang="fr-FR" altLang="fr-FR" sz="2600" b="1" dirty="0">
                <a:ea typeface="ＭＳ Ｐゴシック" panose="020B0600070205080204" pitchFamily="34" charset="-128"/>
              </a:rPr>
              <a:t>Mais</a:t>
            </a:r>
            <a:r>
              <a:rPr lang="fr-FR" altLang="fr-FR" sz="2600" dirty="0">
                <a:ea typeface="ＭＳ Ｐゴシック" panose="020B0600070205080204" pitchFamily="34" charset="-128"/>
              </a:rPr>
              <a:t>: les niveaux élevés d’intelligence se situent sur un continuum et le seuil du haut potentiel est une valeur arbitraire. </a:t>
            </a:r>
          </a:p>
        </p:txBody>
      </p:sp>
    </p:spTree>
    <p:extLst>
      <p:ext uri="{BB962C8B-B14F-4D97-AF65-F5344CB8AC3E}">
        <p14:creationId xmlns:p14="http://schemas.microsoft.com/office/powerpoint/2010/main" val="176926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1B963F-16ED-BF4D-882F-CDEFC48EB141}"/>
              </a:ext>
            </a:extLst>
          </p:cNvPr>
          <p:cNvSpPr>
            <a:spLocks noGrp="1"/>
          </p:cNvSpPr>
          <p:nvPr>
            <p:ph type="title"/>
          </p:nvPr>
        </p:nvSpPr>
        <p:spPr/>
        <p:txBody>
          <a:bodyPr/>
          <a:lstStyle/>
          <a:p>
            <a:pPr>
              <a:defRPr/>
            </a:pPr>
            <a:r>
              <a:rPr lang="fr-FR" altLang="fr-FR" dirty="0">
                <a:ea typeface="ＭＳ Ｐゴシック" panose="020B0600070205080204" pitchFamily="34" charset="-128"/>
              </a:rPr>
              <a:t>L’identification du HP</a:t>
            </a:r>
          </a:p>
        </p:txBody>
      </p:sp>
      <p:sp>
        <p:nvSpPr>
          <p:cNvPr id="3" name="Espace réservé du contenu 2">
            <a:extLst>
              <a:ext uri="{FF2B5EF4-FFF2-40B4-BE49-F238E27FC236}">
                <a16:creationId xmlns:a16="http://schemas.microsoft.com/office/drawing/2014/main" id="{290F892C-795B-E04E-9234-91091A289A49}"/>
              </a:ext>
            </a:extLst>
          </p:cNvPr>
          <p:cNvSpPr>
            <a:spLocks noGrp="1"/>
          </p:cNvSpPr>
          <p:nvPr>
            <p:ph idx="1"/>
          </p:nvPr>
        </p:nvSpPr>
        <p:spPr>
          <a:xfrm>
            <a:off x="323850" y="1700213"/>
            <a:ext cx="8496300" cy="4897437"/>
          </a:xfrm>
        </p:spPr>
        <p:txBody>
          <a:bodyPr/>
          <a:lstStyle/>
          <a:p>
            <a:pPr>
              <a:spcAft>
                <a:spcPts val="1200"/>
              </a:spcAft>
              <a:defRPr/>
            </a:pPr>
            <a:r>
              <a:rPr lang="fr-FR" altLang="fr-FR" sz="2000" dirty="0">
                <a:ea typeface="ＭＳ Ｐゴシック" panose="020B0600070205080204" pitchFamily="34" charset="-128"/>
              </a:rPr>
              <a:t>1905: Binet crée le premier test d’intelligence pour identifier les élèves ayant besoin d’un enseignement adapté à leur retard mental.</a:t>
            </a:r>
          </a:p>
          <a:p>
            <a:pPr>
              <a:spcAft>
                <a:spcPts val="1200"/>
              </a:spcAft>
              <a:defRPr/>
            </a:pPr>
            <a:r>
              <a:rPr lang="fr-FR" altLang="fr-FR" sz="2000" dirty="0">
                <a:ea typeface="ＭＳ Ｐゴシック" panose="020B0600070205080204" pitchFamily="34" charset="-128"/>
              </a:rPr>
              <a:t>1916: Terman adapte le test de Binet aux USA et s’intéresse aux sujets situés à l’autre extrémité de la distribution qualifiés de « </a:t>
            </a:r>
            <a:r>
              <a:rPr lang="fr-FR" altLang="fr-FR" sz="2000" i="1" dirty="0" err="1">
                <a:ea typeface="ＭＳ Ｐゴシック" panose="020B0600070205080204" pitchFamily="34" charset="-128"/>
              </a:rPr>
              <a:t>gifted</a:t>
            </a:r>
            <a:r>
              <a:rPr lang="fr-FR" altLang="fr-FR" sz="2000" dirty="0">
                <a:ea typeface="ＭＳ Ｐゴシック" panose="020B0600070205080204" pitchFamily="34" charset="-128"/>
              </a:rPr>
              <a:t> ».</a:t>
            </a:r>
          </a:p>
          <a:p>
            <a:pPr>
              <a:spcAft>
                <a:spcPts val="1200"/>
              </a:spcAft>
              <a:defRPr/>
            </a:pPr>
            <a:r>
              <a:rPr lang="fr-FR" altLang="fr-FR" sz="2000" dirty="0">
                <a:ea typeface="ＭＳ Ｐゴシック" panose="020B0600070205080204" pitchFamily="34" charset="-128"/>
              </a:rPr>
              <a:t>1921: début des  « </a:t>
            </a:r>
            <a:r>
              <a:rPr lang="fr-FR" altLang="fr-FR" sz="2000" i="1" dirty="0" err="1">
                <a:ea typeface="ＭＳ Ｐゴシック" panose="020B0600070205080204" pitchFamily="34" charset="-128"/>
              </a:rPr>
              <a:t>Genetic</a:t>
            </a:r>
            <a:r>
              <a:rPr lang="fr-FR" altLang="fr-FR" sz="2000" i="1" dirty="0">
                <a:ea typeface="ＭＳ Ｐゴシック" panose="020B0600070205080204" pitchFamily="34" charset="-128"/>
              </a:rPr>
              <a:t> </a:t>
            </a:r>
            <a:r>
              <a:rPr lang="fr-FR" altLang="fr-FR" sz="2000" i="1" dirty="0" err="1">
                <a:ea typeface="ＭＳ Ｐゴシック" panose="020B0600070205080204" pitchFamily="34" charset="-128"/>
              </a:rPr>
              <a:t>Studies</a:t>
            </a:r>
            <a:r>
              <a:rPr lang="fr-FR" altLang="fr-FR" sz="2000" i="1" dirty="0">
                <a:ea typeface="ＭＳ Ｐゴシック" panose="020B0600070205080204" pitchFamily="34" charset="-128"/>
              </a:rPr>
              <a:t> of Genius</a:t>
            </a:r>
            <a:r>
              <a:rPr lang="fr-FR" altLang="fr-FR" sz="2000" dirty="0">
                <a:ea typeface="ＭＳ Ｐゴシック" panose="020B0600070205080204" pitchFamily="34" charset="-128"/>
              </a:rPr>
              <a:t> » = étude longitudinale de 1.444 jeunes identifiés comme HP; critère de sélection: QI ≥ 140</a:t>
            </a:r>
          </a:p>
          <a:p>
            <a:pPr>
              <a:spcAft>
                <a:spcPts val="1200"/>
              </a:spcAft>
              <a:defRPr/>
            </a:pPr>
            <a:r>
              <a:rPr lang="fr-FR" altLang="fr-FR" sz="2000" dirty="0">
                <a:ea typeface="ＭＳ Ｐゴシック" panose="020B0600070205080204" pitchFamily="34" charset="-128"/>
              </a:rPr>
              <a:t>Le QI ≥ 130 est aujourd’hui le critère central d’identification d’un HP.</a:t>
            </a:r>
          </a:p>
          <a:p>
            <a:pPr>
              <a:spcAft>
                <a:spcPts val="1200"/>
              </a:spcAft>
              <a:defRPr/>
            </a:pPr>
            <a:r>
              <a:rPr lang="fr-FR" altLang="fr-FR" sz="2000" dirty="0">
                <a:ea typeface="ＭＳ Ｐゴシック" panose="020B0600070205080204" pitchFamily="34" charset="-128"/>
              </a:rPr>
              <a:t>D’autres critères ont été présentés comme typiques du HP (inattention, hypersensibilité, stress et anxiété, humour, créativité...), mais aucun n’est spécifique aux HP ni même présent chez tous les HP =&gt; quelle place leur donner dans le cadre de l’identification du HP?</a:t>
            </a:r>
          </a:p>
          <a:p>
            <a:pPr>
              <a:defRPr/>
            </a:pPr>
            <a:endParaRPr lang="fr-FR" altLang="fr-FR" sz="2000" dirty="0">
              <a:ea typeface="ＭＳ Ｐゴシック" panose="020B0600070205080204" pitchFamily="34" charset="-128"/>
            </a:endParaRPr>
          </a:p>
          <a:p>
            <a:pPr>
              <a:defRPr/>
            </a:pPr>
            <a:endParaRPr lang="fr-FR" altLang="fr-FR" sz="2000"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6287C2-0BCE-894A-8EBC-9C3D2AECFA3F}"/>
              </a:ext>
            </a:extLst>
          </p:cNvPr>
          <p:cNvSpPr>
            <a:spLocks noGrp="1"/>
          </p:cNvSpPr>
          <p:nvPr>
            <p:ph type="title"/>
          </p:nvPr>
        </p:nvSpPr>
        <p:spPr/>
        <p:txBody>
          <a:bodyPr/>
          <a:lstStyle/>
          <a:p>
            <a:pPr>
              <a:defRPr/>
            </a:pPr>
            <a:r>
              <a:rPr lang="fr-FR" altLang="fr-FR" sz="3600">
                <a:ea typeface="ＭＳ Ｐゴシック" panose="020B0600070205080204" pitchFamily="34" charset="-128"/>
              </a:rPr>
              <a:t>Une intelligence particulière?</a:t>
            </a:r>
          </a:p>
        </p:txBody>
      </p:sp>
      <p:sp>
        <p:nvSpPr>
          <p:cNvPr id="3" name="Espace réservé du contenu 2">
            <a:extLst>
              <a:ext uri="{FF2B5EF4-FFF2-40B4-BE49-F238E27FC236}">
                <a16:creationId xmlns:a16="http://schemas.microsoft.com/office/drawing/2014/main" id="{804A17A9-2E21-6F4D-A2F7-D59A5CDF6FAB}"/>
              </a:ext>
            </a:extLst>
          </p:cNvPr>
          <p:cNvSpPr>
            <a:spLocks noGrp="1"/>
          </p:cNvSpPr>
          <p:nvPr>
            <p:ph idx="1"/>
          </p:nvPr>
        </p:nvSpPr>
        <p:spPr>
          <a:xfrm>
            <a:off x="304800" y="1752600"/>
            <a:ext cx="8540750" cy="4989513"/>
          </a:xfrm>
        </p:spPr>
        <p:txBody>
          <a:bodyPr/>
          <a:lstStyle/>
          <a:p>
            <a:pPr>
              <a:defRPr/>
            </a:pPr>
            <a:r>
              <a:rPr lang="fr-FR" altLang="fr-FR" sz="2600" dirty="0">
                <a:ea typeface="ＭＳ Ｐゴシック" panose="020B0600070205080204" pitchFamily="34" charset="-128"/>
              </a:rPr>
              <a:t>Les données empiriques sur la structure de l’intelligence ne permettent pas d’affirmer qu’à partir de ce seuil l’intelligence est organisée et fonctionne d’une manière particulière. </a:t>
            </a:r>
          </a:p>
          <a:p>
            <a:pPr>
              <a:defRPr/>
            </a:pPr>
            <a:r>
              <a:rPr lang="fr-FR" altLang="fr-FR" sz="2600" dirty="0">
                <a:ea typeface="ＭＳ Ｐゴシック" panose="020B0600070205080204" pitchFamily="34" charset="-128"/>
              </a:rPr>
              <a:t>La plupart des caractéristiques intellectuelles des jeunes à haut potentiel peuvent être expliquées par la précocité de leur développement cognitif et par leur grande motivation à apprendre. </a:t>
            </a:r>
          </a:p>
          <a:p>
            <a:pPr>
              <a:defRPr/>
            </a:pPr>
            <a:r>
              <a:rPr lang="fr-FR" altLang="fr-FR" sz="2600" dirty="0">
                <a:ea typeface="ＭＳ Ｐゴシック" panose="020B0600070205080204" pitchFamily="34" charset="-128"/>
              </a:rPr>
              <a:t>Leurs compétences cognitives correspondent souvent au fonctionnement normal d’élèves plus âgés et plus expérimentés.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A74CBF-969A-F440-BD39-19AFC1484E47}"/>
              </a:ext>
            </a:extLst>
          </p:cNvPr>
          <p:cNvSpPr>
            <a:spLocks noGrp="1"/>
          </p:cNvSpPr>
          <p:nvPr>
            <p:ph type="title"/>
          </p:nvPr>
        </p:nvSpPr>
        <p:spPr/>
        <p:txBody>
          <a:bodyPr/>
          <a:lstStyle/>
          <a:p>
            <a:pPr>
              <a:defRPr/>
            </a:pPr>
            <a:r>
              <a:rPr lang="fr-FR" altLang="fr-FR" dirty="0">
                <a:ea typeface="ＭＳ Ｐゴシック" panose="020B0600070205080204" pitchFamily="34" charset="-128"/>
              </a:rPr>
              <a:t>Vivre en tant que HP</a:t>
            </a:r>
          </a:p>
        </p:txBody>
      </p:sp>
      <p:sp>
        <p:nvSpPr>
          <p:cNvPr id="3" name="Espace réservé du contenu 2">
            <a:extLst>
              <a:ext uri="{FF2B5EF4-FFF2-40B4-BE49-F238E27FC236}">
                <a16:creationId xmlns:a16="http://schemas.microsoft.com/office/drawing/2014/main" id="{4B97928B-15EC-624A-873D-B91C277463B0}"/>
              </a:ext>
            </a:extLst>
          </p:cNvPr>
          <p:cNvSpPr>
            <a:spLocks noGrp="1"/>
          </p:cNvSpPr>
          <p:nvPr>
            <p:ph idx="1"/>
          </p:nvPr>
        </p:nvSpPr>
        <p:spPr>
          <a:xfrm>
            <a:off x="468313" y="1773238"/>
            <a:ext cx="8154987" cy="4052887"/>
          </a:xfrm>
        </p:spPr>
        <p:txBody>
          <a:bodyPr/>
          <a:lstStyle/>
          <a:p>
            <a:pPr>
              <a:defRPr/>
            </a:pPr>
            <a:r>
              <a:rPr lang="fr-FR" altLang="fr-FR" sz="2400" dirty="0">
                <a:ea typeface="ＭＳ Ｐゴシック" panose="020B0600070205080204" pitchFamily="34" charset="-128"/>
              </a:rPr>
              <a:t>Le développement du JHP ne va pas nécessairement de soi. </a:t>
            </a:r>
          </a:p>
          <a:p>
            <a:pPr>
              <a:defRPr/>
            </a:pPr>
            <a:r>
              <a:rPr lang="fr-FR" altLang="fr-FR" sz="2400" dirty="0" err="1">
                <a:ea typeface="ＭＳ Ｐゴシック" panose="020B0600070205080204" pitchFamily="34" charset="-128"/>
              </a:rPr>
              <a:t>Dyssynchronie</a:t>
            </a:r>
            <a:r>
              <a:rPr lang="fr-FR" altLang="fr-FR" sz="2400" dirty="0">
                <a:ea typeface="ＭＳ Ｐゴシック" panose="020B0600070205080204" pitchFamily="34" charset="-128"/>
              </a:rPr>
              <a:t>  (Terrassier, 1985) ou </a:t>
            </a:r>
            <a:r>
              <a:rPr lang="fr-FR" altLang="fr-FR" sz="2400" dirty="0" err="1">
                <a:ea typeface="ＭＳ Ｐゴシック" panose="020B0600070205080204" pitchFamily="34" charset="-128"/>
              </a:rPr>
              <a:t>asynchronie</a:t>
            </a:r>
            <a:r>
              <a:rPr lang="fr-FR" altLang="fr-FR" sz="2400" dirty="0">
                <a:ea typeface="ＭＳ Ｐゴシック" panose="020B0600070205080204" pitchFamily="34" charset="-128"/>
              </a:rPr>
              <a:t> = décalage entre le développement cognitif et d’autres facettes du développement.</a:t>
            </a:r>
          </a:p>
          <a:p>
            <a:pPr>
              <a:defRPr/>
            </a:pPr>
            <a:r>
              <a:rPr lang="fr-FR" altLang="fr-FR" sz="2400" dirty="0">
                <a:ea typeface="ＭＳ Ｐゴシック" panose="020B0600070205080204" pitchFamily="34" charset="-128"/>
              </a:rPr>
              <a:t>Décalage </a:t>
            </a:r>
            <a:r>
              <a:rPr lang="fr-FR" altLang="fr-FR" sz="2400" b="1" dirty="0">
                <a:ea typeface="ＭＳ Ｐゴシック" panose="020B0600070205080204" pitchFamily="34" charset="-128"/>
              </a:rPr>
              <a:t>interne</a:t>
            </a:r>
            <a:r>
              <a:rPr lang="fr-FR" altLang="fr-FR" sz="2400" dirty="0">
                <a:ea typeface="ＭＳ Ｐゴシック" panose="020B0600070205080204" pitchFamily="34" charset="-128"/>
              </a:rPr>
              <a:t> entre les développements intellectuels, psychomoteurs et affectifs</a:t>
            </a:r>
          </a:p>
          <a:p>
            <a:pPr>
              <a:defRPr/>
            </a:pPr>
            <a:r>
              <a:rPr lang="fr-FR" altLang="fr-FR" sz="2400" dirty="0">
                <a:ea typeface="ＭＳ Ｐゴシック" panose="020B0600070205080204" pitchFamily="34" charset="-128"/>
              </a:rPr>
              <a:t>Décalage </a:t>
            </a:r>
            <a:r>
              <a:rPr lang="fr-FR" altLang="fr-FR" sz="2400" b="1" dirty="0">
                <a:ea typeface="ＭＳ Ｐゴシック" panose="020B0600070205080204" pitchFamily="34" charset="-128"/>
              </a:rPr>
              <a:t>social</a:t>
            </a:r>
            <a:r>
              <a:rPr lang="fr-FR" altLang="fr-FR" sz="2400" dirty="0">
                <a:ea typeface="ＭＳ Ｐゴシック" panose="020B0600070205080204" pitchFamily="34" charset="-128"/>
              </a:rPr>
              <a:t> entre le JHP et les pairs du même âge. </a:t>
            </a:r>
          </a:p>
          <a:p>
            <a:pPr>
              <a:defRPr/>
            </a:pPr>
            <a:r>
              <a:rPr lang="fr-FR" altLang="fr-FR" sz="2400" dirty="0">
                <a:ea typeface="ＭＳ Ｐゴシック" panose="020B0600070205080204" pitchFamily="34" charset="-128"/>
              </a:rPr>
              <a:t>=&gt; source de possibles difficultés, mais pas nécessairement.</a:t>
            </a:r>
          </a:p>
          <a:p>
            <a:pPr>
              <a:defRPr/>
            </a:pPr>
            <a:endParaRPr lang="fr-FR" altLang="fr-FR" sz="2800" dirty="0">
              <a:ea typeface="ＭＳ Ｐゴシック" panose="020B0600070205080204"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5FCFB9-8E13-C642-BC23-190B4ADDE4E3}"/>
              </a:ext>
            </a:extLst>
          </p:cNvPr>
          <p:cNvSpPr>
            <a:spLocks noGrp="1"/>
          </p:cNvSpPr>
          <p:nvPr>
            <p:ph type="title"/>
          </p:nvPr>
        </p:nvSpPr>
        <p:spPr/>
        <p:txBody>
          <a:bodyPr/>
          <a:lstStyle/>
          <a:p>
            <a:pPr>
              <a:defRPr/>
            </a:pPr>
            <a:r>
              <a:rPr lang="fr-FR" altLang="fr-FR">
                <a:ea typeface="ＭＳ Ｐゴシック" panose="020B0600070205080204" pitchFamily="34" charset="-128"/>
              </a:rPr>
              <a:t>Vivre en tant que  HP</a:t>
            </a:r>
          </a:p>
        </p:txBody>
      </p:sp>
      <p:sp>
        <p:nvSpPr>
          <p:cNvPr id="3" name="Espace réservé du contenu 2">
            <a:extLst>
              <a:ext uri="{FF2B5EF4-FFF2-40B4-BE49-F238E27FC236}">
                <a16:creationId xmlns:a16="http://schemas.microsoft.com/office/drawing/2014/main" id="{18E4FFE1-566C-8D42-8CFB-88049B0DCAEF}"/>
              </a:ext>
            </a:extLst>
          </p:cNvPr>
          <p:cNvSpPr>
            <a:spLocks noGrp="1"/>
          </p:cNvSpPr>
          <p:nvPr>
            <p:ph idx="1"/>
          </p:nvPr>
        </p:nvSpPr>
        <p:spPr>
          <a:xfrm>
            <a:off x="304800" y="1752600"/>
            <a:ext cx="8540750" cy="4916488"/>
          </a:xfrm>
        </p:spPr>
        <p:txBody>
          <a:bodyPr/>
          <a:lstStyle/>
          <a:p>
            <a:pPr>
              <a:defRPr/>
            </a:pPr>
            <a:r>
              <a:rPr lang="fr-FR" altLang="fr-FR" sz="2000" dirty="0">
                <a:ea typeface="ＭＳ Ｐゴシック" panose="020B0600070205080204" pitchFamily="34" charset="-128"/>
              </a:rPr>
              <a:t>Du fait de leur précocité, ils doivent gérer des situations parfois difficiles, mais ils possèdent des ressources supérieures pour y faire face.</a:t>
            </a:r>
          </a:p>
          <a:p>
            <a:pPr>
              <a:defRPr/>
            </a:pPr>
            <a:r>
              <a:rPr lang="fr-FR" altLang="fr-FR" sz="2000" dirty="0">
                <a:ea typeface="ＭＳ Ｐゴシック" panose="020B0600070205080204" pitchFamily="34" charset="-128"/>
              </a:rPr>
              <a:t>Les conditions familiales et scolaires semblent être un facteur important de l’éventuel échec d’adaptation des HP.</a:t>
            </a:r>
          </a:p>
          <a:p>
            <a:pPr>
              <a:defRPr/>
            </a:pPr>
            <a:r>
              <a:rPr lang="fr-FR" altLang="fr-FR" sz="2000" dirty="0">
                <a:ea typeface="ＭＳ Ｐゴシック" panose="020B0600070205080204" pitchFamily="34" charset="-128"/>
              </a:rPr>
              <a:t>Les HP peuvent souffrir des mêmes troubles que les autres enfants, sans lien avec leur précocité intellectuelle: dyslexie, dysgraphie, dyspraxie, mais aussi troubles émotionnels (ex. dépression, hypersensibilité) et comportementaux (ex. troubles de l’attention et hyperactivité). Aucune donnée ne permet d’affirmer que la fréquence de ces troubles soit plus élevée chez les HP que  chez les enfants tout-venant. </a:t>
            </a:r>
          </a:p>
          <a:p>
            <a:pPr>
              <a:defRPr/>
            </a:pPr>
            <a:r>
              <a:rPr lang="fr-FR" altLang="fr-FR" sz="2000" dirty="0">
                <a:ea typeface="ＭＳ Ｐゴシック" panose="020B0600070205080204" pitchFamily="34" charset="-128"/>
              </a:rPr>
              <a:t>Le lien fait par certains auteurs entre HP et certains troubles (ex. hypersensibilité et hyperactivité) semble dû à un biais d’échantillonnage.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8B4854-BB1B-CA4E-8C28-1E67FAC98EA0}"/>
              </a:ext>
            </a:extLst>
          </p:cNvPr>
          <p:cNvSpPr>
            <a:spLocks noGrp="1"/>
          </p:cNvSpPr>
          <p:nvPr>
            <p:ph type="title"/>
          </p:nvPr>
        </p:nvSpPr>
        <p:spPr/>
        <p:txBody>
          <a:bodyPr/>
          <a:lstStyle/>
          <a:p>
            <a:pPr>
              <a:defRPr/>
            </a:pPr>
            <a:r>
              <a:rPr lang="fr-FR" altLang="fr-FR">
                <a:ea typeface="ＭＳ Ｐゴシック" panose="020B0600070205080204" pitchFamily="34" charset="-128"/>
              </a:rPr>
              <a:t>Le développement des HP</a:t>
            </a:r>
          </a:p>
        </p:txBody>
      </p:sp>
      <p:sp>
        <p:nvSpPr>
          <p:cNvPr id="3" name="Espace réservé du contenu 2">
            <a:extLst>
              <a:ext uri="{FF2B5EF4-FFF2-40B4-BE49-F238E27FC236}">
                <a16:creationId xmlns:a16="http://schemas.microsoft.com/office/drawing/2014/main" id="{E8B27120-32BF-E140-A302-77DE8DAAA66B}"/>
              </a:ext>
            </a:extLst>
          </p:cNvPr>
          <p:cNvSpPr>
            <a:spLocks noGrp="1"/>
          </p:cNvSpPr>
          <p:nvPr>
            <p:ph idx="1"/>
          </p:nvPr>
        </p:nvSpPr>
        <p:spPr>
          <a:xfrm>
            <a:off x="304800" y="1752600"/>
            <a:ext cx="8540750" cy="4876800"/>
          </a:xfrm>
        </p:spPr>
        <p:txBody>
          <a:bodyPr/>
          <a:lstStyle/>
          <a:p>
            <a:pPr>
              <a:defRPr/>
            </a:pPr>
            <a:r>
              <a:rPr lang="fr-FR" altLang="fr-FR" sz="2800" dirty="0">
                <a:ea typeface="ＭＳ Ｐゴシック" panose="020B0600070205080204" pitchFamily="34" charset="-128"/>
              </a:rPr>
              <a:t>« Haut potentiel » plutôt que « surdoué » =&gt;</a:t>
            </a:r>
          </a:p>
          <a:p>
            <a:pPr lvl="1">
              <a:defRPr/>
            </a:pPr>
            <a:r>
              <a:rPr lang="fr-FR" altLang="fr-FR" b="1" dirty="0">
                <a:ea typeface="ＭＳ Ｐゴシック" panose="020B0600070205080204" pitchFamily="34" charset="-128"/>
              </a:rPr>
              <a:t>Potentialité innée </a:t>
            </a:r>
            <a:r>
              <a:rPr lang="fr-FR" altLang="fr-FR" dirty="0">
                <a:ea typeface="ＭＳ Ｐゴシック" panose="020B0600070205080204" pitchFamily="34" charset="-128"/>
              </a:rPr>
              <a:t>qui peut s’épanouir en fonction des </a:t>
            </a:r>
            <a:r>
              <a:rPr lang="fr-FR" altLang="fr-FR" b="1" dirty="0">
                <a:ea typeface="ＭＳ Ｐゴシック" panose="020B0600070205080204" pitchFamily="34" charset="-128"/>
              </a:rPr>
              <a:t>conditions internes </a:t>
            </a:r>
            <a:r>
              <a:rPr lang="fr-FR" altLang="fr-FR" dirty="0">
                <a:ea typeface="ＭＳ Ｐゴシック" panose="020B0600070205080204" pitchFamily="34" charset="-128"/>
              </a:rPr>
              <a:t>(intérêts, motivation, émotions…) </a:t>
            </a:r>
            <a:r>
              <a:rPr lang="fr-FR" altLang="fr-FR" b="1" dirty="0">
                <a:ea typeface="ＭＳ Ｐゴシック" panose="020B0600070205080204" pitchFamily="34" charset="-128"/>
              </a:rPr>
              <a:t>et externes </a:t>
            </a:r>
            <a:r>
              <a:rPr lang="fr-FR" altLang="fr-FR" dirty="0">
                <a:ea typeface="ＭＳ Ｐゴシック" panose="020B0600070205080204" pitchFamily="34" charset="-128"/>
              </a:rPr>
              <a:t>(environnement familial, social et scolaire).</a:t>
            </a:r>
          </a:p>
          <a:p>
            <a:pPr lvl="1">
              <a:defRPr/>
            </a:pPr>
            <a:r>
              <a:rPr lang="fr-FR" altLang="fr-FR" dirty="0">
                <a:ea typeface="ＭＳ Ｐゴシック" panose="020B0600070205080204" pitchFamily="34" charset="-128"/>
              </a:rPr>
              <a:t>Doit nécessairement s’inscrire dans </a:t>
            </a:r>
            <a:r>
              <a:rPr lang="fr-FR" altLang="fr-FR" b="1" dirty="0">
                <a:ea typeface="ＭＳ Ｐゴシック" panose="020B0600070205080204" pitchFamily="34" charset="-128"/>
              </a:rPr>
              <a:t>un modèle développemental</a:t>
            </a:r>
            <a:r>
              <a:rPr lang="fr-FR" altLang="fr-FR" dirty="0">
                <a:ea typeface="ＭＳ Ｐゴシック" panose="020B0600070205080204" pitchFamily="34" charset="-128"/>
              </a:rPr>
              <a:t> des compétences.</a:t>
            </a:r>
          </a:p>
          <a:p>
            <a:pPr lvl="1">
              <a:defRPr/>
            </a:pPr>
            <a:r>
              <a:rPr lang="fr-FR" altLang="fr-FR" dirty="0">
                <a:ea typeface="ＭＳ Ｐゴシック" panose="020B0600070205080204" pitchFamily="34" charset="-128"/>
              </a:rPr>
              <a:t>Ce modèle doit articuler les facteurs favorables et défavorables à l’expression du potentiel en une </a:t>
            </a:r>
            <a:r>
              <a:rPr lang="fr-FR" altLang="fr-FR" b="1" dirty="0">
                <a:ea typeface="ＭＳ Ｐゴシック" panose="020B0600070205080204" pitchFamily="34" charset="-128"/>
              </a:rPr>
              <a:t>compétence de haut niveau.</a:t>
            </a:r>
            <a:endParaRPr lang="fr-FR" altLang="fr-FR" dirty="0">
              <a:ea typeface="ＭＳ Ｐゴシック" panose="020B0600070205080204" pitchFamily="34"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7E833D-5792-ED49-856B-8898E7459D63}"/>
              </a:ext>
            </a:extLst>
          </p:cNvPr>
          <p:cNvSpPr>
            <a:spLocks noGrp="1"/>
          </p:cNvSpPr>
          <p:nvPr>
            <p:ph type="title"/>
          </p:nvPr>
        </p:nvSpPr>
        <p:spPr/>
        <p:txBody>
          <a:bodyPr/>
          <a:lstStyle/>
          <a:p>
            <a:pPr>
              <a:defRPr/>
            </a:pPr>
            <a:r>
              <a:rPr lang="fr-FR" altLang="fr-FR">
                <a:ea typeface="ＭＳ Ｐゴシック" panose="020B0600070205080204" pitchFamily="34" charset="-128"/>
              </a:rPr>
              <a:t>Le développement des HP</a:t>
            </a:r>
          </a:p>
        </p:txBody>
      </p:sp>
      <p:sp>
        <p:nvSpPr>
          <p:cNvPr id="3" name="Espace réservé du contenu 2">
            <a:extLst>
              <a:ext uri="{FF2B5EF4-FFF2-40B4-BE49-F238E27FC236}">
                <a16:creationId xmlns:a16="http://schemas.microsoft.com/office/drawing/2014/main" id="{D202F16C-7190-964C-9BEB-07654A18BDBE}"/>
              </a:ext>
            </a:extLst>
          </p:cNvPr>
          <p:cNvSpPr>
            <a:spLocks noGrp="1"/>
          </p:cNvSpPr>
          <p:nvPr>
            <p:ph idx="1"/>
          </p:nvPr>
        </p:nvSpPr>
        <p:spPr>
          <a:xfrm>
            <a:off x="304800" y="1752600"/>
            <a:ext cx="8382000" cy="4340225"/>
          </a:xfrm>
        </p:spPr>
        <p:txBody>
          <a:bodyPr/>
          <a:lstStyle/>
          <a:p>
            <a:pPr>
              <a:defRPr/>
            </a:pPr>
            <a:r>
              <a:rPr lang="fr-FR" altLang="fr-FR" sz="3200" dirty="0">
                <a:ea typeface="ＭＳ Ｐゴシック" panose="020B0600070205080204" pitchFamily="34" charset="-128"/>
              </a:rPr>
              <a:t>La nature même du HP complique son identification.</a:t>
            </a:r>
          </a:p>
          <a:p>
            <a:pPr>
              <a:defRPr/>
            </a:pPr>
            <a:r>
              <a:rPr lang="fr-FR" altLang="fr-FR" sz="3200" dirty="0">
                <a:ea typeface="ＭＳ Ｐゴシック" panose="020B0600070205080204" pitchFamily="34" charset="-128"/>
              </a:rPr>
              <a:t>On ne mesure pas directement un potentiel, mais seulement ses fruits = les compétences.</a:t>
            </a:r>
          </a:p>
          <a:p>
            <a:pPr>
              <a:defRPr/>
            </a:pPr>
            <a:r>
              <a:rPr lang="fr-FR" altLang="fr-FR" sz="3200" dirty="0">
                <a:ea typeface="ＭＳ Ｐゴシック" panose="020B0600070205080204" pitchFamily="34" charset="-128"/>
              </a:rPr>
              <a:t>Ces dernières (traits latents) se manifestent de manière mesurable sous la forme de performances.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èche vers le bas 7">
            <a:extLst>
              <a:ext uri="{FF2B5EF4-FFF2-40B4-BE49-F238E27FC236}">
                <a16:creationId xmlns:a16="http://schemas.microsoft.com/office/drawing/2014/main" id="{3E2B9B9C-814B-6E4B-8D16-0C6F5E40C063}"/>
              </a:ext>
            </a:extLst>
          </p:cNvPr>
          <p:cNvSpPr>
            <a:spLocks noChangeArrowheads="1"/>
          </p:cNvSpPr>
          <p:nvPr/>
        </p:nvSpPr>
        <p:spPr bwMode="auto">
          <a:xfrm>
            <a:off x="4038600" y="3276600"/>
            <a:ext cx="1066800" cy="2286000"/>
          </a:xfrm>
          <a:prstGeom prst="downArrow">
            <a:avLst>
              <a:gd name="adj1" fmla="val 50000"/>
              <a:gd name="adj2" fmla="val 50000"/>
            </a:avLst>
          </a:prstGeom>
          <a:solidFill>
            <a:srgbClr val="6FA9B7"/>
          </a:solidFill>
          <a:ln w="9525">
            <a:solidFill>
              <a:schemeClr val="tx1"/>
            </a:solidFill>
            <a:round/>
            <a:headEnd/>
            <a:tailEnd/>
          </a:ln>
          <a:effectLst>
            <a:outerShdw blurRad="50800" dist="38100" dir="2700000" rotWithShape="0">
              <a:srgbClr val="808080">
                <a:alpha val="42998"/>
              </a:srgbClr>
            </a:outerShdw>
          </a:effectLst>
        </p:spPr>
        <p:txBody>
          <a:bodyPr wrap="none"/>
          <a:lstStyle/>
          <a:p>
            <a:pPr eaLnBrk="1" hangingPunct="1">
              <a:defRPr/>
            </a:pPr>
            <a:endParaRPr lang="fr-FR">
              <a:latin typeface="Times New Roman" charset="0"/>
              <a:ea typeface="ＭＳ Ｐゴシック" charset="0"/>
              <a:cs typeface="ＭＳ Ｐゴシック" charset="0"/>
            </a:endParaRPr>
          </a:p>
        </p:txBody>
      </p:sp>
      <p:sp>
        <p:nvSpPr>
          <p:cNvPr id="7" name="Rectangle 6">
            <a:extLst>
              <a:ext uri="{FF2B5EF4-FFF2-40B4-BE49-F238E27FC236}">
                <a16:creationId xmlns:a16="http://schemas.microsoft.com/office/drawing/2014/main" id="{0184DAA8-06B9-5F4F-B766-02349B3A3E85}"/>
              </a:ext>
            </a:extLst>
          </p:cNvPr>
          <p:cNvSpPr>
            <a:spLocks noChangeArrowheads="1"/>
          </p:cNvSpPr>
          <p:nvPr/>
        </p:nvSpPr>
        <p:spPr bwMode="auto">
          <a:xfrm>
            <a:off x="2987675" y="3860800"/>
            <a:ext cx="3276600" cy="838200"/>
          </a:xfrm>
          <a:prstGeom prst="rect">
            <a:avLst/>
          </a:prstGeom>
          <a:solidFill>
            <a:srgbClr val="93A960"/>
          </a:solidFill>
          <a:ln w="9525">
            <a:solidFill>
              <a:schemeClr val="tx1"/>
            </a:solidFill>
            <a:round/>
            <a:headEnd/>
            <a:tailEnd/>
          </a:ln>
          <a:effectLst>
            <a:outerShdw blurRad="50800" dist="38100" dir="2700000" algn="tl" rotWithShape="0">
              <a:srgbClr val="808080">
                <a:alpha val="42998"/>
              </a:srgbClr>
            </a:outerShdw>
          </a:effectLst>
        </p:spPr>
        <p:txBody>
          <a:bodyPr wrap="none"/>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defRPr/>
            </a:pPr>
            <a:r>
              <a:rPr lang="fr-FR" altLang="fr-FR" sz="2000">
                <a:solidFill>
                  <a:schemeClr val="bg1"/>
                </a:solidFill>
                <a:latin typeface="Arial" panose="020B0604020202020204" pitchFamily="34" charset="0"/>
              </a:rPr>
              <a:t>Tâches </a:t>
            </a:r>
          </a:p>
          <a:p>
            <a:pPr algn="ctr" eaLnBrk="1" hangingPunct="1">
              <a:defRPr/>
            </a:pPr>
            <a:r>
              <a:rPr lang="fr-FR" altLang="fr-FR" sz="2000">
                <a:solidFill>
                  <a:schemeClr val="bg1"/>
                </a:solidFill>
                <a:latin typeface="Arial" panose="020B0604020202020204" pitchFamily="34" charset="0"/>
              </a:rPr>
              <a:t>Conditions d’examen</a:t>
            </a:r>
          </a:p>
        </p:txBody>
      </p:sp>
      <p:sp>
        <p:nvSpPr>
          <p:cNvPr id="2" name="Titre 1">
            <a:extLst>
              <a:ext uri="{FF2B5EF4-FFF2-40B4-BE49-F238E27FC236}">
                <a16:creationId xmlns:a16="http://schemas.microsoft.com/office/drawing/2014/main" id="{35067F41-FA86-BA4A-B723-0E65FFEDB737}"/>
              </a:ext>
            </a:extLst>
          </p:cNvPr>
          <p:cNvSpPr>
            <a:spLocks noGrp="1"/>
          </p:cNvSpPr>
          <p:nvPr>
            <p:ph type="title"/>
          </p:nvPr>
        </p:nvSpPr>
        <p:spPr/>
        <p:txBody>
          <a:bodyPr/>
          <a:lstStyle/>
          <a:p>
            <a:pPr>
              <a:defRPr/>
            </a:pPr>
            <a:r>
              <a:rPr lang="fr-FR" altLang="fr-FR">
                <a:ea typeface="ＭＳ Ｐゴシック" panose="020B0600070205080204" pitchFamily="34" charset="-128"/>
              </a:rPr>
              <a:t>Le développement des HP</a:t>
            </a:r>
          </a:p>
        </p:txBody>
      </p:sp>
      <p:sp>
        <p:nvSpPr>
          <p:cNvPr id="41988" name="Rectangle avec flèche vers la gauche 3">
            <a:extLst>
              <a:ext uri="{FF2B5EF4-FFF2-40B4-BE49-F238E27FC236}">
                <a16:creationId xmlns:a16="http://schemas.microsoft.com/office/drawing/2014/main" id="{7213BEEB-8EAD-804B-A157-2CE83F4768BA}"/>
              </a:ext>
            </a:extLst>
          </p:cNvPr>
          <p:cNvSpPr>
            <a:spLocks noChangeArrowheads="1"/>
          </p:cNvSpPr>
          <p:nvPr/>
        </p:nvSpPr>
        <p:spPr bwMode="auto">
          <a:xfrm>
            <a:off x="5486400" y="1752600"/>
            <a:ext cx="3429000" cy="838200"/>
          </a:xfrm>
          <a:prstGeom prst="leftArrowCallout">
            <a:avLst>
              <a:gd name="adj1" fmla="val 25000"/>
              <a:gd name="adj2" fmla="val 25000"/>
              <a:gd name="adj3" fmla="val 25000"/>
              <a:gd name="adj4" fmla="val 64977"/>
            </a:avLst>
          </a:prstGeom>
          <a:solidFill>
            <a:srgbClr val="6FA9B7"/>
          </a:solidFill>
          <a:ln w="9525">
            <a:solidFill>
              <a:schemeClr val="tx1"/>
            </a:solidFill>
            <a:round/>
            <a:headEnd/>
            <a:tailEnd/>
          </a:ln>
        </p:spPr>
        <p:txBody>
          <a:bodyPr wrap="none"/>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fr-FR" altLang="fr-FR" sz="2000">
                <a:solidFill>
                  <a:srgbClr val="5A5C6C"/>
                </a:solidFill>
              </a:rPr>
              <a:t>Conditions de</a:t>
            </a:r>
          </a:p>
          <a:p>
            <a:pPr eaLnBrk="1" hangingPunct="1">
              <a:spcBef>
                <a:spcPct val="0"/>
              </a:spcBef>
              <a:buClrTx/>
              <a:buSzTx/>
              <a:buFontTx/>
              <a:buNone/>
            </a:pPr>
            <a:r>
              <a:rPr lang="fr-FR" altLang="fr-FR" sz="2000">
                <a:solidFill>
                  <a:srgbClr val="5A5C6C"/>
                </a:solidFill>
              </a:rPr>
              <a:t>l’environnement</a:t>
            </a:r>
          </a:p>
          <a:p>
            <a:pPr eaLnBrk="1" hangingPunct="1">
              <a:spcBef>
                <a:spcPct val="0"/>
              </a:spcBef>
              <a:buClrTx/>
              <a:buSzTx/>
              <a:buFontTx/>
              <a:buNone/>
            </a:pPr>
            <a:endParaRPr lang="fr-FR" altLang="fr-FR" sz="2400">
              <a:latin typeface="Times New Roman" panose="02020603050405020304" pitchFamily="18" charset="0"/>
            </a:endParaRPr>
          </a:p>
        </p:txBody>
      </p:sp>
      <p:sp>
        <p:nvSpPr>
          <p:cNvPr id="5" name="Rectangle avec flèche vers la droite 4">
            <a:extLst>
              <a:ext uri="{FF2B5EF4-FFF2-40B4-BE49-F238E27FC236}">
                <a16:creationId xmlns:a16="http://schemas.microsoft.com/office/drawing/2014/main" id="{E5DDB749-0041-194B-985C-890D994F14CE}"/>
              </a:ext>
            </a:extLst>
          </p:cNvPr>
          <p:cNvSpPr/>
          <p:nvPr/>
        </p:nvSpPr>
        <p:spPr bwMode="auto">
          <a:xfrm>
            <a:off x="304800" y="1752600"/>
            <a:ext cx="3276600" cy="838200"/>
          </a:xfrm>
          <a:prstGeom prst="rightArrowCallout">
            <a:avLst/>
          </a:prstGeom>
          <a:solidFill>
            <a:srgbClr val="6FA9B7"/>
          </a:solidFill>
          <a:ln w="9525" cap="flat" cmpd="sng" algn="ctr">
            <a:solidFill>
              <a:schemeClr val="tx1"/>
            </a:solidFill>
            <a:prstDash val="solid"/>
            <a:round/>
            <a:headEnd type="none" w="med" len="med"/>
            <a:tailEnd type="none" w="med" len="med"/>
          </a:ln>
          <a:effectLst/>
        </p:spPr>
        <p:txBody>
          <a:bodyPr wrap="none"/>
          <a:lstStyle/>
          <a:p>
            <a:pPr algn="ctr" eaLnBrk="1" hangingPunct="1">
              <a:defRPr/>
            </a:pPr>
            <a:r>
              <a:rPr lang="fr-FR" sz="2000" dirty="0">
                <a:solidFill>
                  <a:schemeClr val="bg1"/>
                </a:solidFill>
                <a:latin typeface="+mn-lt"/>
                <a:ea typeface="+mn-ea"/>
              </a:rPr>
              <a:t>Conditions</a:t>
            </a:r>
          </a:p>
          <a:p>
            <a:pPr algn="ctr" eaLnBrk="1" hangingPunct="1">
              <a:defRPr/>
            </a:pPr>
            <a:r>
              <a:rPr lang="fr-FR" sz="2000" dirty="0">
                <a:solidFill>
                  <a:schemeClr val="bg1"/>
                </a:solidFill>
                <a:latin typeface="+mn-lt"/>
                <a:ea typeface="+mn-ea"/>
              </a:rPr>
              <a:t>psychologiques</a:t>
            </a:r>
          </a:p>
        </p:txBody>
      </p:sp>
      <p:sp>
        <p:nvSpPr>
          <p:cNvPr id="41990" name="Rectangle 17">
            <a:extLst>
              <a:ext uri="{FF2B5EF4-FFF2-40B4-BE49-F238E27FC236}">
                <a16:creationId xmlns:a16="http://schemas.microsoft.com/office/drawing/2014/main" id="{CE61B8B8-126D-7247-8D10-203C0FCD344F}"/>
              </a:ext>
            </a:extLst>
          </p:cNvPr>
          <p:cNvSpPr>
            <a:spLocks noChangeArrowheads="1"/>
          </p:cNvSpPr>
          <p:nvPr/>
        </p:nvSpPr>
        <p:spPr bwMode="auto">
          <a:xfrm>
            <a:off x="3657600" y="1676400"/>
            <a:ext cx="1828800" cy="1828800"/>
          </a:xfrm>
          <a:prstGeom prst="rect">
            <a:avLst/>
          </a:prstGeom>
          <a:solidFill>
            <a:srgbClr val="6FA9B7"/>
          </a:solidFill>
          <a:ln w="9525">
            <a:solidFill>
              <a:schemeClr val="tx1"/>
            </a:solidFill>
            <a:round/>
            <a:headEnd/>
            <a:tailEnd/>
          </a:ln>
        </p:spPr>
        <p:txBody>
          <a:bodyPr wrap="none"/>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ClrTx/>
              <a:buSzTx/>
              <a:buFontTx/>
              <a:buNone/>
            </a:pPr>
            <a:r>
              <a:rPr lang="fr-FR" altLang="fr-FR" sz="2000">
                <a:solidFill>
                  <a:srgbClr val="5A5C6C"/>
                </a:solidFill>
              </a:rPr>
              <a:t>Potentiel</a:t>
            </a:r>
          </a:p>
          <a:p>
            <a:pPr algn="ctr" eaLnBrk="1" hangingPunct="1">
              <a:spcBef>
                <a:spcPct val="0"/>
              </a:spcBef>
              <a:buClrTx/>
              <a:buSzTx/>
              <a:buFontTx/>
              <a:buNone/>
            </a:pPr>
            <a:r>
              <a:rPr lang="fr-FR" altLang="fr-FR" sz="2000">
                <a:solidFill>
                  <a:srgbClr val="5A5C6C"/>
                </a:solidFill>
              </a:rPr>
              <a:t>inné</a:t>
            </a:r>
          </a:p>
          <a:p>
            <a:pPr algn="ctr" eaLnBrk="1" hangingPunct="1">
              <a:spcBef>
                <a:spcPct val="0"/>
              </a:spcBef>
              <a:buClrTx/>
              <a:buSzTx/>
              <a:buFontTx/>
              <a:buNone/>
            </a:pPr>
            <a:endParaRPr lang="fr-FR" altLang="fr-FR" sz="2400"/>
          </a:p>
          <a:p>
            <a:pPr algn="ctr" eaLnBrk="1" hangingPunct="1">
              <a:spcBef>
                <a:spcPct val="0"/>
              </a:spcBef>
              <a:buClrTx/>
              <a:buSzTx/>
              <a:buFontTx/>
              <a:buNone/>
            </a:pPr>
            <a:endParaRPr lang="fr-FR" altLang="fr-FR" sz="2000"/>
          </a:p>
          <a:p>
            <a:pPr algn="ctr" eaLnBrk="1" hangingPunct="1">
              <a:spcBef>
                <a:spcPct val="0"/>
              </a:spcBef>
              <a:buClrTx/>
              <a:buSzTx/>
              <a:buFontTx/>
              <a:buNone/>
            </a:pPr>
            <a:r>
              <a:rPr lang="fr-FR" altLang="fr-FR" sz="2000">
                <a:solidFill>
                  <a:srgbClr val="5A5C6C"/>
                </a:solidFill>
              </a:rPr>
              <a:t>Compétences</a:t>
            </a:r>
          </a:p>
          <a:p>
            <a:pPr algn="ctr" eaLnBrk="1" hangingPunct="1">
              <a:spcBef>
                <a:spcPct val="0"/>
              </a:spcBef>
              <a:buClrTx/>
              <a:buSzTx/>
              <a:buFontTx/>
              <a:buNone/>
            </a:pPr>
            <a:endParaRPr lang="fr-FR" altLang="fr-FR" sz="2400"/>
          </a:p>
          <a:p>
            <a:pPr algn="ctr" eaLnBrk="1" hangingPunct="1">
              <a:spcBef>
                <a:spcPct val="0"/>
              </a:spcBef>
              <a:buClrTx/>
              <a:buSzTx/>
              <a:buFontTx/>
              <a:buNone/>
            </a:pPr>
            <a:endParaRPr lang="fr-FR" altLang="fr-FR" sz="2400" b="1"/>
          </a:p>
          <a:p>
            <a:pPr algn="ctr" eaLnBrk="1" hangingPunct="1">
              <a:spcBef>
                <a:spcPct val="0"/>
              </a:spcBef>
              <a:buClrTx/>
              <a:buSzTx/>
              <a:buFontTx/>
              <a:buNone/>
            </a:pPr>
            <a:endParaRPr lang="fr-FR" altLang="fr-FR" sz="2400" b="1"/>
          </a:p>
        </p:txBody>
      </p:sp>
      <p:cxnSp>
        <p:nvCxnSpPr>
          <p:cNvPr id="41991" name="Connecteur droit 19">
            <a:extLst>
              <a:ext uri="{FF2B5EF4-FFF2-40B4-BE49-F238E27FC236}">
                <a16:creationId xmlns:a16="http://schemas.microsoft.com/office/drawing/2014/main" id="{F213B161-C707-6D40-B76F-761F51338826}"/>
              </a:ext>
            </a:extLst>
          </p:cNvPr>
          <p:cNvCxnSpPr>
            <a:cxnSpLocks noChangeShapeType="1"/>
            <a:stCxn id="41990" idx="1"/>
            <a:endCxn id="41990" idx="3"/>
          </p:cNvCxnSpPr>
          <p:nvPr/>
        </p:nvCxnSpPr>
        <p:spPr bwMode="auto">
          <a:xfrm rot="10800000" flipH="1">
            <a:off x="3657600" y="2590800"/>
            <a:ext cx="18288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1992" name="Rectangle 20">
            <a:extLst>
              <a:ext uri="{FF2B5EF4-FFF2-40B4-BE49-F238E27FC236}">
                <a16:creationId xmlns:a16="http://schemas.microsoft.com/office/drawing/2014/main" id="{D74075EA-A786-9048-B631-CF677FF1DB2D}"/>
              </a:ext>
            </a:extLst>
          </p:cNvPr>
          <p:cNvSpPr>
            <a:spLocks noChangeArrowheads="1"/>
          </p:cNvSpPr>
          <p:nvPr/>
        </p:nvSpPr>
        <p:spPr bwMode="auto">
          <a:xfrm>
            <a:off x="2895600" y="5715000"/>
            <a:ext cx="3352800" cy="533400"/>
          </a:xfrm>
          <a:prstGeom prst="rect">
            <a:avLst/>
          </a:prstGeom>
          <a:solidFill>
            <a:srgbClr val="6FA9B7"/>
          </a:solidFill>
          <a:ln w="9525">
            <a:solidFill>
              <a:schemeClr val="tx1"/>
            </a:solidFill>
            <a:round/>
            <a:headEnd/>
            <a:tailEnd/>
          </a:ln>
        </p:spPr>
        <p:txBody>
          <a:bodyPr wrap="none"/>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ClrTx/>
              <a:buSzTx/>
              <a:buFontTx/>
              <a:buNone/>
            </a:pPr>
            <a:r>
              <a:rPr lang="fr-FR" altLang="fr-FR" sz="2000">
                <a:solidFill>
                  <a:srgbClr val="5A5C6C"/>
                </a:solidFill>
              </a:rPr>
              <a:t>Performances mesurées</a:t>
            </a:r>
          </a:p>
        </p:txBody>
      </p:sp>
      <p:sp>
        <p:nvSpPr>
          <p:cNvPr id="22" name="Flèche vers le bas 21">
            <a:extLst>
              <a:ext uri="{FF2B5EF4-FFF2-40B4-BE49-F238E27FC236}">
                <a16:creationId xmlns:a16="http://schemas.microsoft.com/office/drawing/2014/main" id="{6909110E-AB47-7C40-BA9D-7EEE265ACB9C}"/>
              </a:ext>
            </a:extLst>
          </p:cNvPr>
          <p:cNvSpPr/>
          <p:nvPr/>
        </p:nvSpPr>
        <p:spPr bwMode="auto">
          <a:xfrm>
            <a:off x="4267200" y="2438400"/>
            <a:ext cx="609600" cy="533400"/>
          </a:xfrm>
          <a:prstGeom prst="downArrow">
            <a:avLst/>
          </a:prstGeom>
          <a:solidFill>
            <a:schemeClr val="accent4"/>
          </a:solidFill>
          <a:ln w="9525" cap="flat" cmpd="sng" algn="ctr">
            <a:solidFill>
              <a:schemeClr val="tx1"/>
            </a:solidFill>
            <a:prstDash val="solid"/>
            <a:round/>
            <a:headEnd type="none" w="med" len="med"/>
            <a:tailEnd type="none" w="med" len="med"/>
          </a:ln>
          <a:effectLst/>
        </p:spPr>
        <p:txBody>
          <a:bodyPr wrap="none"/>
          <a:lstStyle/>
          <a:p>
            <a:pPr eaLnBrk="1" hangingPunct="1">
              <a:defRPr/>
            </a:pPr>
            <a:endParaRPr lang="fr-FR">
              <a:latin typeface="Times New Roman" charset="0"/>
              <a:ea typeface="ＭＳ Ｐゴシック" charset="0"/>
              <a:cs typeface="ＭＳ Ｐゴシック" charset="0"/>
            </a:endParaRPr>
          </a:p>
        </p:txBody>
      </p:sp>
      <p:sp>
        <p:nvSpPr>
          <p:cNvPr id="23" name="ZoneTexte 22">
            <a:extLst>
              <a:ext uri="{FF2B5EF4-FFF2-40B4-BE49-F238E27FC236}">
                <a16:creationId xmlns:a16="http://schemas.microsoft.com/office/drawing/2014/main" id="{B63D54B9-EB9F-AD4C-99A4-1F143136B224}"/>
              </a:ext>
            </a:extLst>
          </p:cNvPr>
          <p:cNvSpPr txBox="1"/>
          <p:nvPr/>
        </p:nvSpPr>
        <p:spPr>
          <a:xfrm>
            <a:off x="1905000" y="4038600"/>
            <a:ext cx="936625" cy="461963"/>
          </a:xfrm>
          <a:prstGeom prst="rect">
            <a:avLst/>
          </a:prstGeom>
          <a:noFill/>
        </p:spPr>
        <p:txBody>
          <a:bodyPr wrap="none">
            <a:spAutoFit/>
          </a:bodyPr>
          <a:lstStyle/>
          <a:p>
            <a:pPr eaLnBrk="1" hangingPunct="1">
              <a:defRPr/>
            </a:pPr>
            <a:r>
              <a:rPr lang="fr-FR" b="1" dirty="0">
                <a:latin typeface="+mn-lt"/>
                <a:ea typeface="+mn-ea"/>
              </a:rPr>
              <a:t>Filtre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D69FBB-DE5F-E245-BC5A-5EB8E998615F}"/>
              </a:ext>
            </a:extLst>
          </p:cNvPr>
          <p:cNvSpPr>
            <a:spLocks noGrp="1"/>
          </p:cNvSpPr>
          <p:nvPr>
            <p:ph type="title"/>
          </p:nvPr>
        </p:nvSpPr>
        <p:spPr/>
        <p:txBody>
          <a:bodyPr/>
          <a:lstStyle/>
          <a:p>
            <a:pPr>
              <a:defRPr/>
            </a:pPr>
            <a:r>
              <a:rPr lang="fr-FR" altLang="fr-FR">
                <a:ea typeface="ＭＳ Ｐゴシック" panose="020B0600070205080204" pitchFamily="34" charset="-128"/>
              </a:rPr>
              <a:t>Le développement des HP</a:t>
            </a:r>
          </a:p>
        </p:txBody>
      </p:sp>
      <p:sp>
        <p:nvSpPr>
          <p:cNvPr id="3" name="Espace réservé du contenu 2">
            <a:extLst>
              <a:ext uri="{FF2B5EF4-FFF2-40B4-BE49-F238E27FC236}">
                <a16:creationId xmlns:a16="http://schemas.microsoft.com/office/drawing/2014/main" id="{BF4ECDD5-9957-094D-92A8-5E756E637258}"/>
              </a:ext>
            </a:extLst>
          </p:cNvPr>
          <p:cNvSpPr>
            <a:spLocks noGrp="1"/>
          </p:cNvSpPr>
          <p:nvPr>
            <p:ph idx="1"/>
          </p:nvPr>
        </p:nvSpPr>
        <p:spPr>
          <a:xfrm>
            <a:off x="395288" y="2060575"/>
            <a:ext cx="8443912" cy="3960813"/>
          </a:xfrm>
        </p:spPr>
        <p:txBody>
          <a:bodyPr/>
          <a:lstStyle/>
          <a:p>
            <a:pPr>
              <a:defRPr/>
            </a:pPr>
            <a:r>
              <a:rPr lang="fr-FR" altLang="fr-FR" sz="2800">
                <a:ea typeface="ＭＳ Ｐゴシック" panose="020B0600070205080204" pitchFamily="34" charset="-128"/>
              </a:rPr>
              <a:t>Le HP potentiel peut varier d’un individu à l’autre du point de vue de son étendue et de sa puissance.</a:t>
            </a:r>
          </a:p>
          <a:p>
            <a:pPr>
              <a:defRPr/>
            </a:pPr>
            <a:r>
              <a:rPr lang="fr-FR" altLang="fr-FR" sz="2800">
                <a:ea typeface="ＭＳ Ｐゴシック" panose="020B0600070205080204" pitchFamily="34" charset="-128"/>
              </a:rPr>
              <a:t>Les conditions environnementales et les préférences individuelles modulent l’expression du HP.</a:t>
            </a:r>
          </a:p>
          <a:p>
            <a:pPr>
              <a:defRPr/>
            </a:pPr>
            <a:r>
              <a:rPr lang="fr-FR" altLang="fr-FR" sz="2800">
                <a:ea typeface="ＭＳ Ｐゴシック" panose="020B0600070205080204" pitchFamily="34" charset="-128"/>
              </a:rPr>
              <a:t>Les performances observées sont la résultante de facteurs multiples indiscernables.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7E0BF5-F053-F74C-AB54-228EDC7B707B}"/>
              </a:ext>
            </a:extLst>
          </p:cNvPr>
          <p:cNvSpPr>
            <a:spLocks noGrp="1"/>
          </p:cNvSpPr>
          <p:nvPr>
            <p:ph type="title"/>
          </p:nvPr>
        </p:nvSpPr>
        <p:spPr/>
        <p:txBody>
          <a:bodyPr/>
          <a:lstStyle/>
          <a:p>
            <a:pPr>
              <a:defRPr/>
            </a:pPr>
            <a:r>
              <a:rPr lang="fr-FR" altLang="fr-FR" sz="3600">
                <a:ea typeface="ＭＳ Ｐゴシック" panose="020B0600070205080204" pitchFamily="34" charset="-128"/>
              </a:rPr>
              <a:t>Le développement des HP</a:t>
            </a:r>
            <a:endParaRPr lang="fr-FR" altLang="fr-FR" sz="2400">
              <a:ea typeface="ＭＳ Ｐゴシック" panose="020B0600070205080204" pitchFamily="34" charset="-128"/>
            </a:endParaRPr>
          </a:p>
        </p:txBody>
      </p:sp>
      <p:graphicFrame>
        <p:nvGraphicFramePr>
          <p:cNvPr id="10" name="Espace réservé du contenu 9">
            <a:extLst>
              <a:ext uri="{FF2B5EF4-FFF2-40B4-BE49-F238E27FC236}">
                <a16:creationId xmlns:a16="http://schemas.microsoft.com/office/drawing/2014/main" id="{549ED073-6EC6-F642-9FCA-BBB1D6078E3A}"/>
              </a:ext>
            </a:extLst>
          </p:cNvPr>
          <p:cNvGraphicFramePr>
            <a:graphicFrameLocks noGrp="1"/>
          </p:cNvGraphicFramePr>
          <p:nvPr>
            <p:ph idx="1"/>
            <p:extLst>
              <p:ext uri="{D42A27DB-BD31-4B8C-83A1-F6EECF244321}">
                <p14:modId xmlns:p14="http://schemas.microsoft.com/office/powerpoint/2010/main" val="3913501544"/>
              </p:ext>
            </p:extLst>
          </p:nvPr>
        </p:nvGraphicFramePr>
        <p:xfrm>
          <a:off x="304800" y="1752600"/>
          <a:ext cx="854075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7BC3B8-B058-6B41-9DE1-7959A31FC55F}"/>
              </a:ext>
            </a:extLst>
          </p:cNvPr>
          <p:cNvSpPr>
            <a:spLocks noGrp="1"/>
          </p:cNvSpPr>
          <p:nvPr>
            <p:ph type="title"/>
          </p:nvPr>
        </p:nvSpPr>
        <p:spPr/>
        <p:txBody>
          <a:bodyPr/>
          <a:lstStyle/>
          <a:p>
            <a:pPr>
              <a:defRPr/>
            </a:pPr>
            <a:r>
              <a:rPr lang="fr-FR" altLang="fr-FR">
                <a:ea typeface="ＭＳ Ｐゴシック" panose="020B0600070205080204" pitchFamily="34" charset="-128"/>
              </a:rPr>
              <a:t>Le développement des HP</a:t>
            </a:r>
          </a:p>
        </p:txBody>
      </p:sp>
      <p:sp>
        <p:nvSpPr>
          <p:cNvPr id="3" name="Espace réservé du contenu 2">
            <a:extLst>
              <a:ext uri="{FF2B5EF4-FFF2-40B4-BE49-F238E27FC236}">
                <a16:creationId xmlns:a16="http://schemas.microsoft.com/office/drawing/2014/main" id="{225A4097-1E09-7444-839F-A66E4438A197}"/>
              </a:ext>
            </a:extLst>
          </p:cNvPr>
          <p:cNvSpPr>
            <a:spLocks noGrp="1"/>
          </p:cNvSpPr>
          <p:nvPr>
            <p:ph idx="1"/>
          </p:nvPr>
        </p:nvSpPr>
        <p:spPr>
          <a:xfrm>
            <a:off x="533400" y="2057400"/>
            <a:ext cx="8001000" cy="4114800"/>
          </a:xfrm>
        </p:spPr>
        <p:txBody>
          <a:bodyPr/>
          <a:lstStyle/>
          <a:p>
            <a:pPr>
              <a:defRPr/>
            </a:pPr>
            <a:r>
              <a:rPr lang="fr-FR" altLang="fr-FR" dirty="0">
                <a:ea typeface="ＭＳ Ｐゴシック" panose="020B0600070205080204" pitchFamily="34" charset="-128"/>
              </a:rPr>
              <a:t>L’expression du potentiel n’est pas nécessairement régulière au cours du développement.</a:t>
            </a:r>
          </a:p>
          <a:p>
            <a:pPr>
              <a:defRPr/>
            </a:pPr>
            <a:r>
              <a:rPr lang="fr-FR" altLang="fr-FR" dirty="0">
                <a:ea typeface="ＭＳ Ｐゴシック" panose="020B0600070205080204" pitchFamily="34" charset="-128"/>
              </a:rPr>
              <a:t>Le potentiel ne s’exprime pas nécessairement à son niveau maximum.</a:t>
            </a:r>
          </a:p>
        </p:txBody>
      </p:sp>
      <p:sp>
        <p:nvSpPr>
          <p:cNvPr id="45059" name="Espace réservé du numéro de diapositive 3">
            <a:extLst>
              <a:ext uri="{FF2B5EF4-FFF2-40B4-BE49-F238E27FC236}">
                <a16:creationId xmlns:a16="http://schemas.microsoft.com/office/drawing/2014/main" id="{97F49D5A-F8EE-3E40-A0E7-1CCF1929468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CEA9729E-6893-AE4E-B00A-57AE255913EB}" type="slidenum">
              <a:rPr lang="en-US" altLang="fr-FR" sz="1000" smtClean="0"/>
              <a:pPr>
                <a:spcBef>
                  <a:spcPct val="0"/>
                </a:spcBef>
                <a:buClrTx/>
                <a:buSzTx/>
                <a:buFontTx/>
                <a:buNone/>
              </a:pPr>
              <a:t>28</a:t>
            </a:fld>
            <a:endParaRPr lang="en-US" altLang="fr-FR" sz="1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4383F9-BA02-BB44-AA48-4BA6C08E5ECF}"/>
              </a:ext>
            </a:extLst>
          </p:cNvPr>
          <p:cNvSpPr>
            <a:spLocks noGrp="1"/>
          </p:cNvSpPr>
          <p:nvPr>
            <p:ph type="title"/>
          </p:nvPr>
        </p:nvSpPr>
        <p:spPr>
          <a:xfrm>
            <a:off x="301625" y="228600"/>
            <a:ext cx="8461375" cy="1143000"/>
          </a:xfrm>
        </p:spPr>
        <p:txBody>
          <a:bodyPr/>
          <a:lstStyle/>
          <a:p>
            <a:pPr>
              <a:defRPr/>
            </a:pPr>
            <a:r>
              <a:rPr lang="fr-FR" altLang="fr-FR">
                <a:ea typeface="ＭＳ Ｐゴシック" panose="020B0600070205080204" pitchFamily="34" charset="-128"/>
              </a:rPr>
              <a:t>Le développement des HP</a:t>
            </a:r>
          </a:p>
        </p:txBody>
      </p:sp>
      <p:graphicFrame>
        <p:nvGraphicFramePr>
          <p:cNvPr id="46082" name="Espace réservé du contenu 4">
            <a:extLst>
              <a:ext uri="{FF2B5EF4-FFF2-40B4-BE49-F238E27FC236}">
                <a16:creationId xmlns:a16="http://schemas.microsoft.com/office/drawing/2014/main" id="{D5DC0D2A-5093-3A44-8B83-7D067852D0FE}"/>
              </a:ext>
            </a:extLst>
          </p:cNvPr>
          <p:cNvGraphicFramePr>
            <a:graphicFrameLocks noGrp="1"/>
          </p:cNvGraphicFramePr>
          <p:nvPr>
            <p:ph idx="1"/>
          </p:nvPr>
        </p:nvGraphicFramePr>
        <p:xfrm>
          <a:off x="304800" y="1752600"/>
          <a:ext cx="8540750" cy="4346575"/>
        </p:xfrm>
        <a:graphic>
          <a:graphicData uri="http://schemas.openxmlformats.org/presentationml/2006/ole">
            <mc:AlternateContent xmlns:mc="http://schemas.openxmlformats.org/markup-compatibility/2006">
              <mc:Choice xmlns:v="urn:schemas-microsoft-com:vml" Requires="v">
                <p:oleObj spid="_x0000_s46102" name="Graphique" r:id="rId4" imgW="8896350" imgH="4527550" progId="Excel.Chart.8">
                  <p:embed/>
                </p:oleObj>
              </mc:Choice>
              <mc:Fallback>
                <p:oleObj name="Graphique" r:id="rId4" imgW="8896350" imgH="4527550" progId="Excel.Chart.8">
                  <p:embed/>
                  <p:pic>
                    <p:nvPicPr>
                      <p:cNvPr id="0" name="Espace réservé du contenu 4"/>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752600"/>
                        <a:ext cx="8540750"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083" name="Espace réservé du numéro de diapositive 3">
            <a:extLst>
              <a:ext uri="{FF2B5EF4-FFF2-40B4-BE49-F238E27FC236}">
                <a16:creationId xmlns:a16="http://schemas.microsoft.com/office/drawing/2014/main" id="{2F2074E9-7258-BF42-9D79-9109A08B23E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15B86723-F603-E447-B2D5-52D38D89157C}" type="slidenum">
              <a:rPr lang="en-US" altLang="fr-FR" sz="1000" smtClean="0"/>
              <a:pPr>
                <a:spcBef>
                  <a:spcPct val="0"/>
                </a:spcBef>
                <a:buClrTx/>
                <a:buSzTx/>
                <a:buFontTx/>
                <a:buNone/>
              </a:pPr>
              <a:t>29</a:t>
            </a:fld>
            <a:endParaRPr lang="en-US" altLang="fr-FR" sz="1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7602A-E343-1544-A966-5EA75E5C1DA3}"/>
              </a:ext>
            </a:extLst>
          </p:cNvPr>
          <p:cNvSpPr>
            <a:spLocks noGrp="1"/>
          </p:cNvSpPr>
          <p:nvPr>
            <p:ph type="title"/>
          </p:nvPr>
        </p:nvSpPr>
        <p:spPr/>
        <p:txBody>
          <a:bodyPr/>
          <a:lstStyle/>
          <a:p>
            <a:pPr>
              <a:defRPr/>
            </a:pPr>
            <a:r>
              <a:rPr lang="fr-FR" altLang="fr-FR">
                <a:ea typeface="ＭＳ Ｐゴシック" panose="020B0600070205080204" pitchFamily="34" charset="-128"/>
              </a:rPr>
              <a:t>L’identification des JHP</a:t>
            </a:r>
          </a:p>
        </p:txBody>
      </p:sp>
      <p:sp>
        <p:nvSpPr>
          <p:cNvPr id="3" name="Espace réservé du contenu 2">
            <a:extLst>
              <a:ext uri="{FF2B5EF4-FFF2-40B4-BE49-F238E27FC236}">
                <a16:creationId xmlns:a16="http://schemas.microsoft.com/office/drawing/2014/main" id="{CCCF6D9D-0524-1642-AE64-0C85B080DD18}"/>
              </a:ext>
            </a:extLst>
          </p:cNvPr>
          <p:cNvSpPr>
            <a:spLocks noGrp="1"/>
          </p:cNvSpPr>
          <p:nvPr>
            <p:ph idx="1"/>
          </p:nvPr>
        </p:nvSpPr>
        <p:spPr>
          <a:xfrm>
            <a:off x="684213" y="1700213"/>
            <a:ext cx="7920037" cy="4824412"/>
          </a:xfrm>
        </p:spPr>
        <p:txBody>
          <a:bodyPr/>
          <a:lstStyle/>
          <a:p>
            <a:pPr marL="0" indent="0">
              <a:buFont typeface="Wingdings 3" pitchFamily="2" charset="2"/>
              <a:buNone/>
              <a:defRPr/>
            </a:pPr>
            <a:r>
              <a:rPr lang="fr-FR" altLang="fr-FR" sz="2800" dirty="0">
                <a:ea typeface="ＭＳ Ｐゴシック" panose="020B0600070205080204" pitchFamily="34" charset="-128"/>
              </a:rPr>
              <a:t>Identifier un JHP: </a:t>
            </a:r>
          </a:p>
          <a:p>
            <a:pPr>
              <a:defRPr/>
            </a:pPr>
            <a:r>
              <a:rPr lang="fr-FR" altLang="fr-FR" sz="2800" dirty="0">
                <a:ea typeface="ＭＳ Ｐゴシック" panose="020B0600070205080204" pitchFamily="34" charset="-128"/>
              </a:rPr>
              <a:t>≠ poser un diagnostic, car ce n’est pas un trouble. </a:t>
            </a:r>
          </a:p>
          <a:p>
            <a:pPr>
              <a:defRPr/>
            </a:pPr>
            <a:r>
              <a:rPr lang="fr-FR" altLang="fr-FR" sz="2800" dirty="0">
                <a:ea typeface="ＭＳ Ｐゴシック" panose="020B0600070205080204" pitchFamily="34" charset="-128"/>
              </a:rPr>
              <a:t>≠ effectuer un simple classement dichotomique. </a:t>
            </a:r>
          </a:p>
          <a:p>
            <a:pPr>
              <a:defRPr/>
            </a:pPr>
            <a:r>
              <a:rPr lang="fr-FR" altLang="fr-FR" sz="2800" dirty="0">
                <a:ea typeface="ＭＳ Ｐゴシック" panose="020B0600070205080204" pitchFamily="34" charset="-128"/>
              </a:rPr>
              <a:t>= mettre en évidence des compétences très supérieures à la moyenne et les besoins spécifiques qui y sont associés. </a:t>
            </a:r>
          </a:p>
          <a:p>
            <a:pPr>
              <a:defRPr/>
            </a:pPr>
            <a:r>
              <a:rPr lang="fr-FR" altLang="fr-FR" sz="2800" dirty="0">
                <a:ea typeface="ＭＳ Ｐゴシック" panose="020B0600070205080204" pitchFamily="34" charset="-128"/>
              </a:rPr>
              <a:t>=&gt; nécessité d’une approche globale de la personne qui dépasse le seul chiffre du QI.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374B8C-40F7-B549-A499-0D72A8B18ED9}"/>
              </a:ext>
            </a:extLst>
          </p:cNvPr>
          <p:cNvSpPr>
            <a:spLocks noGrp="1"/>
          </p:cNvSpPr>
          <p:nvPr>
            <p:ph type="title"/>
          </p:nvPr>
        </p:nvSpPr>
        <p:spPr/>
        <p:txBody>
          <a:bodyPr/>
          <a:lstStyle/>
          <a:p>
            <a:pPr>
              <a:defRPr/>
            </a:pPr>
            <a:r>
              <a:rPr lang="fr-FR" altLang="fr-FR" sz="3600">
                <a:ea typeface="ＭＳ Ｐゴシック" panose="020B0600070205080204" pitchFamily="34" charset="-128"/>
              </a:rPr>
              <a:t>Quels critères d’identification?</a:t>
            </a:r>
            <a:br>
              <a:rPr lang="fr-FR" altLang="fr-FR" sz="3600">
                <a:ea typeface="ＭＳ Ｐゴシック" panose="020B0600070205080204" pitchFamily="34" charset="-128"/>
              </a:rPr>
            </a:br>
            <a:endParaRPr lang="fr-FR" altLang="fr-FR" sz="2000">
              <a:ea typeface="ＭＳ Ｐゴシック" panose="020B0600070205080204" pitchFamily="34" charset="-128"/>
            </a:endParaRPr>
          </a:p>
        </p:txBody>
      </p:sp>
      <p:sp>
        <p:nvSpPr>
          <p:cNvPr id="3" name="Espace réservé du contenu 2">
            <a:extLst>
              <a:ext uri="{FF2B5EF4-FFF2-40B4-BE49-F238E27FC236}">
                <a16:creationId xmlns:a16="http://schemas.microsoft.com/office/drawing/2014/main" id="{B9CC8D0D-E95C-FD47-B93F-82F5BF67DC32}"/>
              </a:ext>
            </a:extLst>
          </p:cNvPr>
          <p:cNvSpPr>
            <a:spLocks noGrp="1"/>
          </p:cNvSpPr>
          <p:nvPr>
            <p:ph idx="1"/>
          </p:nvPr>
        </p:nvSpPr>
        <p:spPr>
          <a:xfrm>
            <a:off x="611188" y="1773238"/>
            <a:ext cx="8083550" cy="4800600"/>
          </a:xfrm>
        </p:spPr>
        <p:txBody>
          <a:bodyPr/>
          <a:lstStyle/>
          <a:p>
            <a:pPr>
              <a:defRPr/>
            </a:pPr>
            <a:r>
              <a:rPr lang="fr-FR" altLang="fr-FR" sz="3200" dirty="0">
                <a:ea typeface="ＭＳ Ｐゴシック" panose="020B0600070205080204" pitchFamily="34" charset="-128"/>
              </a:rPr>
              <a:t>Par conséquent, il est peu vraisemblable que les compétences des HP soient homogènes et similaires d’un individu à l’autre.</a:t>
            </a:r>
          </a:p>
          <a:p>
            <a:pPr>
              <a:defRPr/>
            </a:pPr>
            <a:r>
              <a:rPr lang="fr-FR" altLang="fr-FR" sz="3200" dirty="0">
                <a:ea typeface="ＭＳ Ｐゴシック" panose="020B0600070205080204" pitchFamily="34" charset="-128"/>
              </a:rPr>
              <a:t>=&gt; Les sujets HP constituent un groupe  hétérogène.</a:t>
            </a:r>
          </a:p>
          <a:p>
            <a:pPr>
              <a:defRPr/>
            </a:pPr>
            <a:r>
              <a:rPr lang="fr-FR" altLang="fr-FR" sz="3200" dirty="0">
                <a:ea typeface="ＭＳ Ｐゴシック" panose="020B0600070205080204" pitchFamily="34" charset="-128"/>
              </a:rPr>
              <a:t>Leurs trajectoires et leurs besoins sont diversifiés.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5AA885-73BC-3E4B-B45D-F1CCB346FBF7}"/>
              </a:ext>
            </a:extLst>
          </p:cNvPr>
          <p:cNvSpPr>
            <a:spLocks noGrp="1"/>
          </p:cNvSpPr>
          <p:nvPr>
            <p:ph type="title"/>
          </p:nvPr>
        </p:nvSpPr>
        <p:spPr/>
        <p:txBody>
          <a:bodyPr/>
          <a:lstStyle/>
          <a:p>
            <a:pPr>
              <a:defRPr/>
            </a:pPr>
            <a:r>
              <a:rPr lang="fr-FR" altLang="fr-FR" sz="4000">
                <a:ea typeface="ＭＳ Ｐゴシック" panose="020B0600070205080204" pitchFamily="34" charset="-128"/>
              </a:rPr>
              <a:t>Quels critères d’identification?</a:t>
            </a:r>
            <a:br>
              <a:rPr lang="fr-FR" altLang="fr-FR" sz="4000">
                <a:ea typeface="ＭＳ Ｐゴシック" panose="020B0600070205080204" pitchFamily="34" charset="-128"/>
              </a:rPr>
            </a:br>
            <a:endParaRPr lang="fr-FR" altLang="fr-FR" sz="2000">
              <a:ea typeface="ＭＳ Ｐゴシック" panose="020B0600070205080204" pitchFamily="34" charset="-128"/>
            </a:endParaRPr>
          </a:p>
        </p:txBody>
      </p:sp>
      <p:sp>
        <p:nvSpPr>
          <p:cNvPr id="3" name="Espace réservé du contenu 2">
            <a:extLst>
              <a:ext uri="{FF2B5EF4-FFF2-40B4-BE49-F238E27FC236}">
                <a16:creationId xmlns:a16="http://schemas.microsoft.com/office/drawing/2014/main" id="{014DC9E8-8184-EA40-B2F6-A4D6688CFBB5}"/>
              </a:ext>
            </a:extLst>
          </p:cNvPr>
          <p:cNvSpPr>
            <a:spLocks noGrp="1"/>
          </p:cNvSpPr>
          <p:nvPr>
            <p:ph idx="1"/>
          </p:nvPr>
        </p:nvSpPr>
        <p:spPr>
          <a:xfrm>
            <a:off x="206152" y="1844824"/>
            <a:ext cx="8731696" cy="4692650"/>
          </a:xfrm>
        </p:spPr>
        <p:txBody>
          <a:bodyPr/>
          <a:lstStyle/>
          <a:p>
            <a:pPr>
              <a:defRPr/>
            </a:pPr>
            <a:r>
              <a:rPr lang="fr-FR" altLang="fr-FR" sz="3200" dirty="0">
                <a:ea typeface="ＭＳ Ｐゴシック" panose="020B0600070205080204" pitchFamily="34" charset="-128"/>
              </a:rPr>
              <a:t>Critère de base : Le sujet HP apprend plus rapidement que les personnes de son âge.</a:t>
            </a:r>
          </a:p>
          <a:p>
            <a:pPr>
              <a:defRPr/>
            </a:pPr>
            <a:r>
              <a:rPr lang="fr-FR" altLang="fr-FR" sz="3200" dirty="0">
                <a:ea typeface="ＭＳ Ｐゴシック" panose="020B0600070205080204" pitchFamily="34" charset="-128"/>
              </a:rPr>
              <a:t>=&gt; Dans l’enfance, les compétences intellectuelles des HP se développent plus vite.</a:t>
            </a:r>
          </a:p>
          <a:p>
            <a:pPr>
              <a:defRPr/>
            </a:pPr>
            <a:r>
              <a:rPr lang="fr-FR" altLang="fr-FR" sz="3200" dirty="0">
                <a:ea typeface="ＭＳ Ｐゴシック" panose="020B0600070205080204" pitchFamily="34" charset="-128"/>
              </a:rPr>
              <a:t>=&gt; Les performances de ces sujets se situent à l’extrémité supérieure de la distribution des performances des personnes du même âge.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280270-75D9-1346-B090-C24EFE8FD14A}"/>
              </a:ext>
            </a:extLst>
          </p:cNvPr>
          <p:cNvSpPr>
            <a:spLocks noGrp="1"/>
          </p:cNvSpPr>
          <p:nvPr>
            <p:ph type="title"/>
          </p:nvPr>
        </p:nvSpPr>
        <p:spPr/>
        <p:txBody>
          <a:bodyPr/>
          <a:lstStyle/>
          <a:p>
            <a:pPr>
              <a:defRPr/>
            </a:pPr>
            <a:r>
              <a:rPr lang="fr-FR" altLang="fr-FR">
                <a:ea typeface="ＭＳ Ｐゴシック" panose="020B0600070205080204" pitchFamily="34" charset="-128"/>
              </a:rPr>
              <a:t>Quels critères d’identification?</a:t>
            </a:r>
          </a:p>
        </p:txBody>
      </p:sp>
      <p:sp>
        <p:nvSpPr>
          <p:cNvPr id="3" name="Espace réservé du contenu 2">
            <a:extLst>
              <a:ext uri="{FF2B5EF4-FFF2-40B4-BE49-F238E27FC236}">
                <a16:creationId xmlns:a16="http://schemas.microsoft.com/office/drawing/2014/main" id="{FC205793-DE1A-F148-B8E5-3E67AC867E32}"/>
              </a:ext>
            </a:extLst>
          </p:cNvPr>
          <p:cNvSpPr>
            <a:spLocks noGrp="1"/>
          </p:cNvSpPr>
          <p:nvPr>
            <p:ph idx="1"/>
          </p:nvPr>
        </p:nvSpPr>
        <p:spPr>
          <a:xfrm>
            <a:off x="250825" y="2060575"/>
            <a:ext cx="8569325" cy="4248150"/>
          </a:xfrm>
        </p:spPr>
        <p:txBody>
          <a:bodyPr/>
          <a:lstStyle/>
          <a:p>
            <a:pPr>
              <a:defRPr/>
            </a:pPr>
            <a:r>
              <a:rPr lang="fr-FR" altLang="fr-FR" sz="2800" dirty="0">
                <a:ea typeface="ＭＳ Ｐゴシック" panose="020B0600070205080204" pitchFamily="34" charset="-128"/>
              </a:rPr>
              <a:t>L’existence d’un facteur général (g) =&gt; possibilité de performances élevées dans tous les domaines de la cognition chez certains sujets.</a:t>
            </a:r>
          </a:p>
          <a:p>
            <a:pPr>
              <a:defRPr/>
            </a:pPr>
            <a:r>
              <a:rPr lang="fr-FR" altLang="fr-FR" sz="2800" dirty="0">
                <a:ea typeface="ＭＳ Ｐゴシック" panose="020B0600070205080204" pitchFamily="34" charset="-128"/>
              </a:rPr>
              <a:t>Généralement, le développement du HP ne se déroule pas de la même manière dans l’ensemble des domaines de connaissance =&gt; des performances supérieures ne sont pas systématiquement observées dans tous ces domaines.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A4EC56-6F3C-E84C-868F-C707CBDC2BA1}"/>
              </a:ext>
            </a:extLst>
          </p:cNvPr>
          <p:cNvSpPr>
            <a:spLocks noGrp="1"/>
          </p:cNvSpPr>
          <p:nvPr>
            <p:ph type="title"/>
          </p:nvPr>
        </p:nvSpPr>
        <p:spPr/>
        <p:txBody>
          <a:bodyPr/>
          <a:lstStyle/>
          <a:p>
            <a:pPr>
              <a:defRPr/>
            </a:pPr>
            <a:r>
              <a:rPr lang="fr-FR" altLang="fr-FR">
                <a:ea typeface="ＭＳ Ｐゴシック" panose="020B0600070205080204" pitchFamily="34" charset="-128"/>
              </a:rPr>
              <a:t>Quels critères d’identification?</a:t>
            </a:r>
          </a:p>
        </p:txBody>
      </p:sp>
      <p:sp>
        <p:nvSpPr>
          <p:cNvPr id="3" name="Espace réservé du contenu 2">
            <a:extLst>
              <a:ext uri="{FF2B5EF4-FFF2-40B4-BE49-F238E27FC236}">
                <a16:creationId xmlns:a16="http://schemas.microsoft.com/office/drawing/2014/main" id="{CD0A2791-AC2B-504D-B5ED-6EB5366A6829}"/>
              </a:ext>
            </a:extLst>
          </p:cNvPr>
          <p:cNvSpPr>
            <a:spLocks noGrp="1"/>
          </p:cNvSpPr>
          <p:nvPr>
            <p:ph idx="1"/>
          </p:nvPr>
        </p:nvSpPr>
        <p:spPr>
          <a:xfrm>
            <a:off x="395288" y="1989138"/>
            <a:ext cx="8540750" cy="4391025"/>
          </a:xfrm>
        </p:spPr>
        <p:txBody>
          <a:bodyPr/>
          <a:lstStyle/>
          <a:p>
            <a:pPr>
              <a:defRPr/>
            </a:pPr>
            <a:r>
              <a:rPr lang="fr-FR" altLang="fr-FR" sz="2800">
                <a:ea typeface="ＭＳ Ｐゴシック" panose="020B0600070205080204" pitchFamily="34" charset="-128"/>
              </a:rPr>
              <a:t>Le QI est un bon indicateur de HP, mais il ne rend pas justice aux sujets HP ayant un développement non homogène de leurs compétences cognitives.</a:t>
            </a:r>
          </a:p>
          <a:p>
            <a:pPr>
              <a:defRPr/>
            </a:pPr>
            <a:r>
              <a:rPr lang="fr-FR" altLang="fr-FR" sz="2800">
                <a:ea typeface="ＭＳ Ｐゴシック" panose="020B0600070205080204" pitchFamily="34" charset="-128"/>
              </a:rPr>
              <a:t> =&gt;  Nécessaire de prendre en compte les scores aux cinq Indices du WISC-V.</a:t>
            </a:r>
          </a:p>
          <a:p>
            <a:pPr>
              <a:defRPr/>
            </a:pPr>
            <a:r>
              <a:rPr lang="fr-FR" altLang="fr-FR" sz="2800">
                <a:ea typeface="ＭＳ Ｐゴシック" panose="020B0600070205080204" pitchFamily="34" charset="-128"/>
              </a:rPr>
              <a:t>Utilité de l’Indice d’Aptitude Générale (IAG) = (Matrices + Balances + Similitudes + Vocabulaire + Cubes) lorsque des troubles (ex.TDAH) dépriment l’IMT et l’IVT.</a:t>
            </a:r>
          </a:p>
          <a:p>
            <a:pPr>
              <a:defRPr/>
            </a:pPr>
            <a:endParaRPr lang="fr-FR" altLang="fr-FR" sz="2800">
              <a:ea typeface="ＭＳ Ｐゴシック"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B9A86F-690E-444A-AAC3-31B366863ED0}"/>
              </a:ext>
            </a:extLst>
          </p:cNvPr>
          <p:cNvSpPr>
            <a:spLocks noGrp="1"/>
          </p:cNvSpPr>
          <p:nvPr>
            <p:ph type="title"/>
          </p:nvPr>
        </p:nvSpPr>
        <p:spPr/>
        <p:txBody>
          <a:bodyPr/>
          <a:lstStyle/>
          <a:p>
            <a:pPr>
              <a:defRPr/>
            </a:pPr>
            <a:r>
              <a:rPr lang="fr-FR" altLang="fr-FR" dirty="0">
                <a:ea typeface="ＭＳ Ｐゴシック" panose="020B0600070205080204" pitchFamily="34" charset="-128"/>
              </a:rPr>
              <a:t>Quels critères d’identification?</a:t>
            </a:r>
          </a:p>
        </p:txBody>
      </p:sp>
      <p:sp>
        <p:nvSpPr>
          <p:cNvPr id="3" name="Espace réservé du contenu 2">
            <a:extLst>
              <a:ext uri="{FF2B5EF4-FFF2-40B4-BE49-F238E27FC236}">
                <a16:creationId xmlns:a16="http://schemas.microsoft.com/office/drawing/2014/main" id="{F73F9888-EFCF-CF4F-B27E-9649BEB69F03}"/>
              </a:ext>
            </a:extLst>
          </p:cNvPr>
          <p:cNvSpPr>
            <a:spLocks noGrp="1"/>
          </p:cNvSpPr>
          <p:nvPr>
            <p:ph idx="1"/>
          </p:nvPr>
        </p:nvSpPr>
        <p:spPr>
          <a:xfrm>
            <a:off x="431800" y="2060848"/>
            <a:ext cx="8280400" cy="4319588"/>
          </a:xfrm>
        </p:spPr>
        <p:txBody>
          <a:bodyPr/>
          <a:lstStyle/>
          <a:p>
            <a:pPr>
              <a:defRPr/>
            </a:pPr>
            <a:r>
              <a:rPr lang="fr-FR" altLang="fr-FR" sz="2400" dirty="0">
                <a:ea typeface="ＭＳ Ｐゴシック" panose="020B0600070205080204" pitchFamily="34" charset="-128"/>
              </a:rPr>
              <a:t>Le QIT ne procure qu’une estimation des compétences intellectuelles dont l’efficience est influencée par de multiples facteurs (cognitifs et non cognitifs). </a:t>
            </a:r>
          </a:p>
          <a:p>
            <a:pPr>
              <a:defRPr/>
            </a:pPr>
            <a:r>
              <a:rPr lang="fr-FR" altLang="fr-FR" sz="2400" dirty="0">
                <a:ea typeface="ＭＳ Ｐゴシック" panose="020B0600070205080204" pitchFamily="34" charset="-128"/>
              </a:rPr>
              <a:t>=&gt; La passation du test dans des conditions contrôlées et l’interprétation des résultats par un professionnel sont indispensables. </a:t>
            </a:r>
          </a:p>
          <a:p>
            <a:pPr>
              <a:defRPr/>
            </a:pPr>
            <a:r>
              <a:rPr lang="fr-FR" altLang="fr-FR" sz="2400" dirty="0">
                <a:ea typeface="ＭＳ Ｐゴシック" panose="020B0600070205080204" pitchFamily="34" charset="-128"/>
              </a:rPr>
              <a:t>L’identification d’un HP ne doit pas être dichotomique (oui/</a:t>
            </a:r>
            <a:r>
              <a:rPr lang="fr-FR" altLang="fr-FR" sz="2400">
                <a:ea typeface="ＭＳ Ｐゴシック" panose="020B0600070205080204" pitchFamily="34" charset="-128"/>
              </a:rPr>
              <a:t>non), </a:t>
            </a:r>
            <a:r>
              <a:rPr lang="fr-FR" altLang="fr-FR" sz="2400" dirty="0">
                <a:ea typeface="ＭＳ Ｐゴシック" panose="020B0600070205080204" pitchFamily="34" charset="-128"/>
              </a:rPr>
              <a:t>mais doit prendre compte un spectre plus large d’informations que les seuls scores au test =&gt; rendre compte du fonctionnement global du sujet dans son contexte de vie.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E17312-8001-3940-8CC0-F5EE72A8DC51}"/>
              </a:ext>
            </a:extLst>
          </p:cNvPr>
          <p:cNvSpPr>
            <a:spLocks noGrp="1"/>
          </p:cNvSpPr>
          <p:nvPr>
            <p:ph type="title"/>
          </p:nvPr>
        </p:nvSpPr>
        <p:spPr/>
        <p:txBody>
          <a:bodyPr/>
          <a:lstStyle/>
          <a:p>
            <a:pPr>
              <a:defRPr/>
            </a:pPr>
            <a:r>
              <a:rPr lang="fr-FR" altLang="fr-FR">
                <a:ea typeface="ＭＳ Ｐゴシック" panose="020B0600070205080204" pitchFamily="34" charset="-128"/>
              </a:rPr>
              <a:t>L’identification des JHP</a:t>
            </a:r>
          </a:p>
        </p:txBody>
      </p:sp>
      <p:sp>
        <p:nvSpPr>
          <p:cNvPr id="3" name="Espace réservé du contenu 2">
            <a:extLst>
              <a:ext uri="{FF2B5EF4-FFF2-40B4-BE49-F238E27FC236}">
                <a16:creationId xmlns:a16="http://schemas.microsoft.com/office/drawing/2014/main" id="{AE92F8DB-AD66-7C42-A32D-BF0DB60DF39D}"/>
              </a:ext>
            </a:extLst>
          </p:cNvPr>
          <p:cNvSpPr>
            <a:spLocks noGrp="1"/>
          </p:cNvSpPr>
          <p:nvPr>
            <p:ph idx="1"/>
          </p:nvPr>
        </p:nvSpPr>
        <p:spPr>
          <a:xfrm>
            <a:off x="684213" y="2420938"/>
            <a:ext cx="7794625" cy="3457575"/>
          </a:xfrm>
        </p:spPr>
        <p:txBody>
          <a:bodyPr/>
          <a:lstStyle/>
          <a:p>
            <a:pPr marL="0" indent="0">
              <a:buFont typeface="Wingdings 3" pitchFamily="2" charset="2"/>
              <a:buNone/>
              <a:defRPr/>
            </a:pPr>
            <a:r>
              <a:rPr lang="fr-FR" altLang="fr-FR" sz="2800" dirty="0">
                <a:ea typeface="ＭＳ Ｐゴシック" panose="020B0600070205080204" pitchFamily="34" charset="-128"/>
              </a:rPr>
              <a:t>Dans le cadre de l’identification, il est indispensable d’avoir les idées claires à propos de deux questions: </a:t>
            </a:r>
          </a:p>
          <a:p>
            <a:pPr>
              <a:defRPr/>
            </a:pPr>
            <a:r>
              <a:rPr lang="fr-FR" altLang="fr-FR" sz="2800" dirty="0">
                <a:ea typeface="ＭＳ Ｐゴシック" panose="020B0600070205080204" pitchFamily="34" charset="-128"/>
              </a:rPr>
              <a:t>Pourquoi le critère du QI ≥ 130 est-il insuffisant?</a:t>
            </a:r>
          </a:p>
          <a:p>
            <a:pPr>
              <a:defRPr/>
            </a:pPr>
            <a:r>
              <a:rPr lang="fr-FR" altLang="fr-FR" sz="2800" dirty="0">
                <a:ea typeface="ＭＳ Ｐゴシック" panose="020B0600070205080204" pitchFamily="34" charset="-128"/>
              </a:rPr>
              <a:t>Pourquoi est-il dangereux de se passer du critère du QI?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E2E41F-5044-534A-9355-03FF100C073D}"/>
              </a:ext>
            </a:extLst>
          </p:cNvPr>
          <p:cNvSpPr>
            <a:spLocks noGrp="1"/>
          </p:cNvSpPr>
          <p:nvPr>
            <p:ph type="title"/>
          </p:nvPr>
        </p:nvSpPr>
        <p:spPr/>
        <p:txBody>
          <a:bodyPr/>
          <a:lstStyle/>
          <a:p>
            <a:pPr>
              <a:defRPr/>
            </a:pPr>
            <a:r>
              <a:rPr lang="fr-FR" altLang="fr-FR">
                <a:ea typeface="ＭＳ Ｐゴシック" panose="020B0600070205080204" pitchFamily="34" charset="-128"/>
              </a:rPr>
              <a:t>Le critère du QI</a:t>
            </a:r>
          </a:p>
        </p:txBody>
      </p:sp>
      <p:sp>
        <p:nvSpPr>
          <p:cNvPr id="3" name="Espace réservé du contenu 2">
            <a:extLst>
              <a:ext uri="{FF2B5EF4-FFF2-40B4-BE49-F238E27FC236}">
                <a16:creationId xmlns:a16="http://schemas.microsoft.com/office/drawing/2014/main" id="{21B79769-799C-DC48-B72A-7BC5C570E847}"/>
              </a:ext>
            </a:extLst>
          </p:cNvPr>
          <p:cNvSpPr>
            <a:spLocks noGrp="1"/>
          </p:cNvSpPr>
          <p:nvPr>
            <p:ph idx="1"/>
          </p:nvPr>
        </p:nvSpPr>
        <p:spPr>
          <a:xfrm>
            <a:off x="395288" y="2133600"/>
            <a:ext cx="8540750" cy="3743325"/>
          </a:xfrm>
        </p:spPr>
        <p:txBody>
          <a:bodyPr/>
          <a:lstStyle/>
          <a:p>
            <a:pPr marL="0" lvl="1" indent="0">
              <a:buClr>
                <a:schemeClr val="hlink"/>
              </a:buClr>
              <a:buSzPct val="80000"/>
              <a:buFont typeface="Wingdings" pitchFamily="2" charset="2"/>
              <a:buNone/>
              <a:defRPr/>
            </a:pPr>
            <a:r>
              <a:rPr lang="fr-FR" altLang="fr-FR" dirty="0">
                <a:ea typeface="ＭＳ Ｐゴシック" panose="020B0600070205080204" pitchFamily="34" charset="-128"/>
              </a:rPr>
              <a:t>Problèmes d’utilisation du critère du QI ≥ 130: </a:t>
            </a:r>
          </a:p>
          <a:p>
            <a:pPr marL="0" lvl="1" indent="0">
              <a:buClr>
                <a:schemeClr val="hlink"/>
              </a:buClr>
              <a:buSzPct val="80000"/>
              <a:buFont typeface="Wingdings" pitchFamily="2" charset="2"/>
              <a:buNone/>
              <a:defRPr/>
            </a:pPr>
            <a:endParaRPr lang="fr-FR" altLang="fr-FR" dirty="0">
              <a:ea typeface="ＭＳ Ｐゴシック" panose="020B0600070205080204" pitchFamily="34" charset="-128"/>
            </a:endParaRPr>
          </a:p>
          <a:p>
            <a:pPr marL="342900" lvl="1" indent="-342900">
              <a:defRPr/>
            </a:pPr>
            <a:r>
              <a:rPr lang="fr-FR" altLang="fr-FR" sz="2400" dirty="0">
                <a:ea typeface="ＭＳ Ｐゴシック" panose="020B0600070205080204" pitchFamily="34" charset="-128"/>
              </a:rPr>
              <a:t>Valeur consensuelle qui dichotomise une réalité continue,</a:t>
            </a:r>
          </a:p>
          <a:p>
            <a:pPr marL="342900" lvl="1" indent="-342900">
              <a:defRPr/>
            </a:pPr>
            <a:r>
              <a:rPr lang="fr-FR" altLang="fr-FR" sz="2400" dirty="0">
                <a:ea typeface="ＭＳ Ｐゴシック" panose="020B0600070205080204" pitchFamily="34" charset="-128"/>
              </a:rPr>
              <a:t>Présence d’erreurs de mesure,</a:t>
            </a:r>
          </a:p>
          <a:p>
            <a:pPr marL="342900" lvl="1" indent="-342900">
              <a:defRPr/>
            </a:pPr>
            <a:r>
              <a:rPr lang="fr-FR" altLang="fr-FR" sz="2400" dirty="0">
                <a:ea typeface="ＭＳ Ｐゴシック" panose="020B0600070205080204" pitchFamily="34" charset="-128"/>
              </a:rPr>
              <a:t>Hétérogénéité de nombreux profils de performances,</a:t>
            </a:r>
          </a:p>
          <a:p>
            <a:pPr marL="342900" lvl="1" indent="-342900">
              <a:defRPr/>
            </a:pPr>
            <a:r>
              <a:rPr lang="fr-FR" altLang="fr-FR" sz="2400" dirty="0">
                <a:ea typeface="ＭＳ Ｐゴシック" panose="020B0600070205080204" pitchFamily="34" charset="-128"/>
              </a:rPr>
              <a:t>Relativité des mesures liées aux tests choisis,</a:t>
            </a:r>
          </a:p>
          <a:p>
            <a:pPr marL="342900" lvl="1" indent="-342900">
              <a:defRPr/>
            </a:pPr>
            <a:r>
              <a:rPr lang="fr-FR" altLang="fr-FR" sz="2400" dirty="0">
                <a:ea typeface="ＭＳ Ｐゴシック" panose="020B0600070205080204" pitchFamily="34" charset="-128"/>
              </a:rPr>
              <a:t>Non prise en compte de certaines facettes du fonctionnement cognitif.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E470F-8DA4-D746-9B72-1A221D0ECEFE}"/>
              </a:ext>
            </a:extLst>
          </p:cNvPr>
          <p:cNvSpPr>
            <a:spLocks noGrp="1"/>
          </p:cNvSpPr>
          <p:nvPr>
            <p:ph type="title"/>
          </p:nvPr>
        </p:nvSpPr>
        <p:spPr/>
        <p:txBody>
          <a:bodyPr/>
          <a:lstStyle/>
          <a:p>
            <a:pPr>
              <a:defRPr/>
            </a:pPr>
            <a:r>
              <a:rPr lang="fr-FR" altLang="fr-FR" dirty="0">
                <a:ea typeface="ＭＳ Ｐゴシック" panose="020B0600070205080204" pitchFamily="34" charset="-128"/>
              </a:rPr>
              <a:t>Le critère du QI</a:t>
            </a:r>
          </a:p>
        </p:txBody>
      </p:sp>
      <p:sp>
        <p:nvSpPr>
          <p:cNvPr id="3" name="Espace réservé du contenu 2">
            <a:extLst>
              <a:ext uri="{FF2B5EF4-FFF2-40B4-BE49-F238E27FC236}">
                <a16:creationId xmlns:a16="http://schemas.microsoft.com/office/drawing/2014/main" id="{55985F71-CB08-2848-8364-ED5407534FAC}"/>
              </a:ext>
            </a:extLst>
          </p:cNvPr>
          <p:cNvSpPr>
            <a:spLocks noGrp="1"/>
          </p:cNvSpPr>
          <p:nvPr>
            <p:ph idx="1"/>
          </p:nvPr>
        </p:nvSpPr>
        <p:spPr>
          <a:xfrm>
            <a:off x="323850" y="1700213"/>
            <a:ext cx="8640763" cy="4968875"/>
          </a:xfrm>
        </p:spPr>
        <p:txBody>
          <a:bodyPr/>
          <a:lstStyle/>
          <a:p>
            <a:pPr>
              <a:defRPr/>
            </a:pPr>
            <a:r>
              <a:rPr lang="fr-FR" altLang="fr-FR" sz="2800" dirty="0">
                <a:ea typeface="ＭＳ Ｐゴシック" panose="020B0600070205080204" pitchFamily="34" charset="-128"/>
              </a:rPr>
              <a:t>L’intelligence est une variable continue dichotomisée de manière arbitraire. </a:t>
            </a:r>
          </a:p>
          <a:p>
            <a:pPr>
              <a:defRPr/>
            </a:pPr>
            <a:r>
              <a:rPr lang="fr-FR" altLang="fr-FR" sz="2800" dirty="0">
                <a:ea typeface="ＭＳ Ｐゴシック" panose="020B0600070205080204" pitchFamily="34" charset="-128"/>
              </a:rPr>
              <a:t>Quel seuil de QI choisir?</a:t>
            </a:r>
          </a:p>
          <a:p>
            <a:pPr lvl="1">
              <a:defRPr/>
            </a:pPr>
            <a:r>
              <a:rPr lang="fr-FR" altLang="fr-FR" sz="2600" dirty="0">
                <a:ea typeface="ＭＳ Ｐゴシック" panose="020B0600070205080204" pitchFamily="34" charset="-128"/>
              </a:rPr>
              <a:t>Si critère de Terman (≥ 140) =&gt; 0,14% la population (±94.000</a:t>
            </a:r>
            <a:r>
              <a:rPr lang="fr-FR" altLang="fr-FR" sz="2600" baseline="30000" dirty="0">
                <a:ea typeface="ＭＳ Ｐゴシック" panose="020B0600070205080204" pitchFamily="34" charset="-128"/>
              </a:rPr>
              <a:t>1</a:t>
            </a:r>
            <a:r>
              <a:rPr lang="fr-FR" altLang="fr-FR" sz="2600" dirty="0">
                <a:ea typeface="ＭＳ Ｐゴシック" panose="020B0600070205080204" pitchFamily="34" charset="-128"/>
              </a:rPr>
              <a:t>)</a:t>
            </a:r>
          </a:p>
          <a:p>
            <a:pPr lvl="1">
              <a:defRPr/>
            </a:pPr>
            <a:r>
              <a:rPr lang="fr-FR" altLang="fr-FR" sz="2600" dirty="0">
                <a:ea typeface="ＭＳ Ｐゴシック" panose="020B0600070205080204" pitchFamily="34" charset="-128"/>
              </a:rPr>
              <a:t>Critère actuel (consensus): QI ≥ 130</a:t>
            </a:r>
          </a:p>
          <a:p>
            <a:pPr lvl="1">
              <a:defRPr/>
            </a:pPr>
            <a:r>
              <a:rPr lang="fr-FR" altLang="fr-FR" sz="2600" dirty="0">
                <a:ea typeface="ＭＳ Ｐゴシック" panose="020B0600070205080204" pitchFamily="34" charset="-128"/>
              </a:rPr>
              <a:t>≥ 130 = 2 écarts types au-dessus de la moyenne = 2,28% de la population (±1.527.000</a:t>
            </a:r>
            <a:r>
              <a:rPr lang="fr-FR" altLang="fr-FR" sz="2600" baseline="30000" dirty="0">
                <a:ea typeface="ＭＳ Ｐゴシック" panose="020B0600070205080204" pitchFamily="34" charset="-128"/>
              </a:rPr>
              <a:t>1</a:t>
            </a:r>
            <a:r>
              <a:rPr lang="fr-FR" altLang="fr-FR" sz="2600" dirty="0">
                <a:ea typeface="ＭＳ Ｐゴシック" panose="020B0600070205080204" pitchFamily="34" charset="-128"/>
              </a:rPr>
              <a:t>)</a:t>
            </a:r>
          </a:p>
          <a:p>
            <a:pPr lvl="1">
              <a:defRPr/>
            </a:pPr>
            <a:r>
              <a:rPr lang="fr-FR" altLang="fr-FR" sz="2600" dirty="0">
                <a:ea typeface="ＭＳ Ｐゴシック" panose="020B0600070205080204" pitchFamily="34" charset="-128"/>
              </a:rPr>
              <a:t>≥ 130 = 1:2 an d’avance à 4 ans; 1:8 an d’avance à 6 ans; 2:4 ans d’avance à 8 ans </a:t>
            </a:r>
            <a:endParaRPr lang="fr-FR" altLang="fr-FR" dirty="0">
              <a:ea typeface="ＭＳ Ｐゴシック" panose="020B0600070205080204" pitchFamily="34" charset="-128"/>
            </a:endParaRPr>
          </a:p>
          <a:p>
            <a:pPr lvl="1">
              <a:lnSpc>
                <a:spcPct val="120000"/>
              </a:lnSpc>
              <a:buFont typeface="Wingdings" pitchFamily="2" charset="2"/>
              <a:buNone/>
              <a:defRPr/>
            </a:pPr>
            <a:r>
              <a:rPr lang="fr-FR" altLang="fr-FR" sz="1600" baseline="30000" dirty="0">
                <a:ea typeface="ＭＳ Ｐゴシック" panose="020B0600070205080204" pitchFamily="34" charset="-128"/>
              </a:rPr>
              <a:t>1</a:t>
            </a:r>
            <a:r>
              <a:rPr lang="fr-FR" altLang="fr-FR" sz="1600" dirty="0">
                <a:ea typeface="ＭＳ Ｐゴシック" panose="020B0600070205080204" pitchFamily="34" charset="-128"/>
              </a:rPr>
              <a:t>population française d’environ 67 millions d’habitants</a:t>
            </a:r>
            <a:endParaRPr lang="fr-FR" altLang="fr-FR" sz="1600" baseline="30000" dirty="0">
              <a:ea typeface="ＭＳ Ｐゴシック" panose="020B0600070205080204"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C44637-747B-104B-A52B-41EDF3AF5709}"/>
              </a:ext>
            </a:extLst>
          </p:cNvPr>
          <p:cNvSpPr>
            <a:spLocks noGrp="1"/>
          </p:cNvSpPr>
          <p:nvPr>
            <p:ph type="title"/>
          </p:nvPr>
        </p:nvSpPr>
        <p:spPr/>
        <p:txBody>
          <a:bodyPr/>
          <a:lstStyle/>
          <a:p>
            <a:pPr>
              <a:defRPr/>
            </a:pPr>
            <a:r>
              <a:rPr lang="fr-FR" altLang="fr-FR" dirty="0">
                <a:ea typeface="ＭＳ Ｐゴシック" panose="020B0600070205080204" pitchFamily="34" charset="-128"/>
              </a:rPr>
              <a:t>Les erreurs de mesure du QI</a:t>
            </a:r>
          </a:p>
        </p:txBody>
      </p:sp>
      <p:sp>
        <p:nvSpPr>
          <p:cNvPr id="3" name="Espace réservé du contenu 2">
            <a:extLst>
              <a:ext uri="{FF2B5EF4-FFF2-40B4-BE49-F238E27FC236}">
                <a16:creationId xmlns:a16="http://schemas.microsoft.com/office/drawing/2014/main" id="{E2862D50-ABAE-8747-A9AE-28A5AAA92644}"/>
              </a:ext>
            </a:extLst>
          </p:cNvPr>
          <p:cNvSpPr>
            <a:spLocks noGrp="1"/>
          </p:cNvSpPr>
          <p:nvPr>
            <p:ph idx="1"/>
          </p:nvPr>
        </p:nvSpPr>
        <p:spPr>
          <a:xfrm>
            <a:off x="304800" y="1752600"/>
            <a:ext cx="8659813" cy="4989513"/>
          </a:xfrm>
        </p:spPr>
        <p:txBody>
          <a:bodyPr/>
          <a:lstStyle/>
          <a:p>
            <a:pPr>
              <a:defRPr/>
            </a:pPr>
            <a:r>
              <a:rPr lang="fr-FR" altLang="fr-FR" sz="2400" dirty="0">
                <a:ea typeface="ＭＳ Ｐゴシック" panose="020B0600070205080204" pitchFamily="34" charset="-128"/>
              </a:rPr>
              <a:t>Théorie du score exact: </a:t>
            </a:r>
            <a:r>
              <a:rPr lang="fr-FR" altLang="fr-FR" sz="2400" b="1" dirty="0">
                <a:ea typeface="ＭＳ Ｐゴシック" panose="020B0600070205080204" pitchFamily="34" charset="-128"/>
              </a:rPr>
              <a:t>X = V + E </a:t>
            </a:r>
          </a:p>
          <a:p>
            <a:pPr>
              <a:defRPr/>
            </a:pPr>
            <a:r>
              <a:rPr lang="fr-FR" altLang="fr-FR" sz="2400" dirty="0">
                <a:ea typeface="ＭＳ Ｐゴシック" panose="020B0600070205080204" pitchFamily="34" charset="-128"/>
              </a:rPr>
              <a:t>Erreur type de mesure du QIT au WISC-V = 3,29 pts </a:t>
            </a:r>
            <a:endParaRPr lang="fr-FR" altLang="fr-FR" sz="2400" b="1" dirty="0">
              <a:ea typeface="ＭＳ Ｐゴシック" panose="020B0600070205080204" pitchFamily="34" charset="-128"/>
            </a:endParaRPr>
          </a:p>
          <a:p>
            <a:pPr lvl="1">
              <a:defRPr/>
            </a:pPr>
            <a:r>
              <a:rPr lang="fr-FR" altLang="fr-FR" sz="2000" dirty="0">
                <a:ea typeface="ＭＳ Ｐゴシック" panose="020B0600070205080204" pitchFamily="34" charset="-128"/>
              </a:rPr>
              <a:t>=&gt; intervalle de confiance de 90% =1,65 ET de part et d’autre de la moyenne  = marge d’erreur de 5,4 points de QI.</a:t>
            </a:r>
          </a:p>
          <a:p>
            <a:pPr lvl="1">
              <a:defRPr/>
            </a:pPr>
            <a:r>
              <a:rPr lang="fr-FR" altLang="fr-FR" sz="2000" dirty="0">
                <a:ea typeface="ＭＳ Ｐゴシック" panose="020B0600070205080204" pitchFamily="34" charset="-128"/>
              </a:rPr>
              <a:t>Si le score exact = 130 =&gt; 90% de chance que le score observé se situe entre [125 </a:t>
            </a:r>
            <a:r>
              <a:rPr lang="mr-IN" altLang="fr-FR" sz="2000" dirty="0">
                <a:ea typeface="ＭＳ Ｐゴシック" panose="020B0600070205080204" pitchFamily="34" charset="-128"/>
              </a:rPr>
              <a:t>–</a:t>
            </a:r>
            <a:r>
              <a:rPr lang="fr-FR" altLang="fr-FR" sz="2000" dirty="0">
                <a:ea typeface="ＭＳ Ｐゴシック" panose="020B0600070205080204" pitchFamily="34" charset="-128"/>
              </a:rPr>
              <a:t> 135]. </a:t>
            </a:r>
          </a:p>
        </p:txBody>
      </p:sp>
      <p:graphicFrame>
        <p:nvGraphicFramePr>
          <p:cNvPr id="23555" name="Object 2">
            <a:extLst>
              <a:ext uri="{FF2B5EF4-FFF2-40B4-BE49-F238E27FC236}">
                <a16:creationId xmlns:a16="http://schemas.microsoft.com/office/drawing/2014/main" id="{14293596-7A3C-F041-9A3D-51D4ED212942}"/>
              </a:ext>
            </a:extLst>
          </p:cNvPr>
          <p:cNvGraphicFramePr>
            <a:graphicFrameLocks noChangeAspect="1"/>
          </p:cNvGraphicFramePr>
          <p:nvPr/>
        </p:nvGraphicFramePr>
        <p:xfrm>
          <a:off x="4067175" y="3860800"/>
          <a:ext cx="3765550" cy="2465388"/>
        </p:xfrm>
        <a:graphic>
          <a:graphicData uri="http://schemas.openxmlformats.org/presentationml/2006/ole">
            <mc:AlternateContent xmlns:mc="http://schemas.openxmlformats.org/markup-compatibility/2006">
              <mc:Choice xmlns:v="urn:schemas-microsoft-com:vml" Requires="v">
                <p:oleObj spid="_x0000_s23574" name="Document" r:id="rId3" imgW="4953000" imgH="3187700" progId="Word.Document.8">
                  <p:embed/>
                </p:oleObj>
              </mc:Choice>
              <mc:Fallback>
                <p:oleObj name="Document" r:id="rId3" imgW="4953000" imgH="3187700"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l="8359" r="-3635" b="-5081"/>
                      <a:stretch>
                        <a:fillRect/>
                      </a:stretch>
                    </p:blipFill>
                    <p:spPr bwMode="auto">
                      <a:xfrm>
                        <a:off x="4067175" y="3860800"/>
                        <a:ext cx="3765550" cy="2465388"/>
                      </a:xfrm>
                      <a:prstGeom prst="rect">
                        <a:avLst/>
                      </a:prstGeom>
                      <a:solidFill>
                        <a:schemeClr val="tx2"/>
                      </a:solidFill>
                      <a:ln>
                        <a:noFill/>
                      </a:ln>
                      <a:effectLst>
                        <a:outerShdw dist="107763" dir="2700000" algn="ctr" rotWithShape="0">
                          <a:schemeClr val="accent1">
                            <a:alpha val="74997"/>
                          </a:schemeClr>
                        </a:outer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3" name="Rectangle 3">
            <a:extLst>
              <a:ext uri="{FF2B5EF4-FFF2-40B4-BE49-F238E27FC236}">
                <a16:creationId xmlns:a16="http://schemas.microsoft.com/office/drawing/2014/main" id="{8EF92DE5-B99E-F44F-8CEA-077D3CF483D3}"/>
              </a:ext>
            </a:extLst>
          </p:cNvPr>
          <p:cNvSpPr>
            <a:spLocks noChangeArrowheads="1"/>
          </p:cNvSpPr>
          <p:nvPr/>
        </p:nvSpPr>
        <p:spPr bwMode="auto">
          <a:xfrm>
            <a:off x="2051050" y="1773238"/>
            <a:ext cx="5253038" cy="538162"/>
          </a:xfrm>
          <a:prstGeom prst="rect">
            <a:avLst/>
          </a:prstGeom>
          <a:noFill/>
          <a:ln w="9525">
            <a:noFill/>
            <a:miter lim="800000"/>
            <a:headEnd/>
            <a:tailEnd/>
          </a:ln>
          <a:effectLst/>
        </p:spPr>
        <p:txBody>
          <a:bodyPr lIns="91435" tIns="45718" rIns="91435" bIns="45718">
            <a:spAutoFit/>
          </a:bodyPr>
          <a:lstStyle>
            <a:lvl1pPr defTabSz="91281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1281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1281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1281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1281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1281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defRPr/>
            </a:pPr>
            <a:r>
              <a:rPr lang="fr-FR" altLang="fr-FR" sz="2900">
                <a:effectLst>
                  <a:outerShdw blurRad="38100" dist="38100" dir="2700000" algn="tl">
                    <a:srgbClr val="000000"/>
                  </a:outerShdw>
                </a:effectLst>
                <a:latin typeface="Arial" panose="020B0604020202020204" pitchFamily="34" charset="0"/>
              </a:rPr>
              <a:t>Le WISC-V et le modèle CHC</a:t>
            </a:r>
            <a:endParaRPr lang="fr-FR" altLang="fr-FR" sz="2900" i="1">
              <a:effectLst>
                <a:outerShdw blurRad="38100" dist="38100" dir="2700000" algn="tl">
                  <a:srgbClr val="000000"/>
                </a:outerShdw>
              </a:effectLst>
              <a:latin typeface="Arial" panose="020B0604020202020204" pitchFamily="34" charset="0"/>
            </a:endParaRPr>
          </a:p>
        </p:txBody>
      </p:sp>
      <p:pic>
        <p:nvPicPr>
          <p:cNvPr id="24578" name="Image 2" descr="modèle Carroll.pdf">
            <a:extLst>
              <a:ext uri="{FF2B5EF4-FFF2-40B4-BE49-F238E27FC236}">
                <a16:creationId xmlns:a16="http://schemas.microsoft.com/office/drawing/2014/main" id="{EBA5F5C9-827F-B240-A34F-48247BE9A5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492375"/>
            <a:ext cx="8404225"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re 1">
            <a:extLst>
              <a:ext uri="{FF2B5EF4-FFF2-40B4-BE49-F238E27FC236}">
                <a16:creationId xmlns:a16="http://schemas.microsoft.com/office/drawing/2014/main" id="{A4557FD0-48A7-B544-888B-A6E6AAE8A506}"/>
              </a:ext>
            </a:extLst>
          </p:cNvPr>
          <p:cNvSpPr txBox="1">
            <a:spLocks/>
          </p:cNvSpPr>
          <p:nvPr/>
        </p:nvSpPr>
        <p:spPr bwMode="auto">
          <a:xfrm>
            <a:off x="468831" y="332656"/>
            <a:ext cx="8424936" cy="1080120"/>
          </a:xfrm>
          <a:prstGeom prst="rect">
            <a:avLst/>
          </a:prstGeom>
          <a:noFill/>
          <a:ln w="9525">
            <a:noFill/>
            <a:miter lim="800000"/>
            <a:headEnd/>
            <a:tailEnd/>
          </a:ln>
          <a:effec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spcBef>
                <a:spcPct val="20000"/>
              </a:spcBef>
              <a:buClr>
                <a:schemeClr val="hlink"/>
              </a:buClr>
              <a:buSzPct val="80000"/>
              <a:buFont typeface="Wingdings 3" pitchFamily="2" charset="2"/>
              <a:buNone/>
              <a:defRPr/>
            </a:pPr>
            <a:r>
              <a:rPr lang="fr-FR" altLang="fr-FR" sz="3600" dirty="0">
                <a:solidFill>
                  <a:schemeClr val="tx2"/>
                </a:solidFill>
                <a:effectLst>
                  <a:outerShdw blurRad="38100" dist="38100" dir="2700000" algn="tl">
                    <a:srgbClr val="000000"/>
                  </a:outerShdw>
                </a:effectLst>
                <a:latin typeface="Arial" panose="020B0604020202020204" pitchFamily="34" charset="0"/>
              </a:rPr>
              <a:t>Le QI basé sur le modèle CHC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72895-4860-C143-9102-CFA4567427AD}"/>
              </a:ext>
            </a:extLst>
          </p:cNvPr>
          <p:cNvSpPr>
            <a:spLocks noGrp="1"/>
          </p:cNvSpPr>
          <p:nvPr>
            <p:ph type="title"/>
          </p:nvPr>
        </p:nvSpPr>
        <p:spPr/>
        <p:txBody>
          <a:bodyPr/>
          <a:lstStyle/>
          <a:p>
            <a:pPr>
              <a:spcBef>
                <a:spcPct val="20000"/>
              </a:spcBef>
              <a:buClr>
                <a:schemeClr val="hlink"/>
              </a:buClr>
              <a:buSzPct val="80000"/>
              <a:defRPr/>
            </a:pPr>
            <a:r>
              <a:rPr lang="fr-FR" altLang="fr-FR" sz="3600" dirty="0">
                <a:latin typeface="Arial" panose="020B0604020202020204" pitchFamily="34" charset="0"/>
              </a:rPr>
              <a:t>Le QI basé sur le modèle CHC</a:t>
            </a:r>
          </a:p>
        </p:txBody>
      </p:sp>
      <p:sp>
        <p:nvSpPr>
          <p:cNvPr id="3" name="Espace réservé du contenu 2">
            <a:extLst>
              <a:ext uri="{FF2B5EF4-FFF2-40B4-BE49-F238E27FC236}">
                <a16:creationId xmlns:a16="http://schemas.microsoft.com/office/drawing/2014/main" id="{AD966ECD-EA06-BC48-888D-6C848915550A}"/>
              </a:ext>
            </a:extLst>
          </p:cNvPr>
          <p:cNvSpPr>
            <a:spLocks noGrp="1"/>
          </p:cNvSpPr>
          <p:nvPr>
            <p:ph idx="1"/>
          </p:nvPr>
        </p:nvSpPr>
        <p:spPr>
          <a:xfrm>
            <a:off x="250825" y="2060575"/>
            <a:ext cx="8497888" cy="4248150"/>
          </a:xfrm>
        </p:spPr>
        <p:txBody>
          <a:bodyPr/>
          <a:lstStyle/>
          <a:p>
            <a:pPr>
              <a:defRPr/>
            </a:pPr>
            <a:r>
              <a:rPr lang="fr-FR" altLang="fr-FR" sz="2800" dirty="0">
                <a:ea typeface="ＭＳ Ｐゴシック" panose="020B0600070205080204" pitchFamily="34" charset="-128"/>
              </a:rPr>
              <a:t>Les corrélations imparfaites entre le QI, les indices et les subtests =&gt; hétérogénéité normale des profils de performances aux indices et aux subtests. </a:t>
            </a:r>
          </a:p>
          <a:p>
            <a:pPr>
              <a:defRPr/>
            </a:pPr>
            <a:r>
              <a:rPr lang="fr-FR" altLang="fr-FR" sz="2800" dirty="0">
                <a:ea typeface="ＭＳ Ｐゴシック" panose="020B0600070205080204" pitchFamily="34" charset="-128"/>
              </a:rPr>
              <a:t>Une hétérogénéité trop importante des performances aux 7 subtests qui servent à calculer le QI peut mettre en question la validité de celui-ci comme indicateur global de l’efficience intellectuelle. </a:t>
            </a:r>
          </a:p>
        </p:txBody>
      </p:sp>
      <p:sp>
        <p:nvSpPr>
          <p:cNvPr id="26627" name="ZoneTexte 3">
            <a:extLst>
              <a:ext uri="{FF2B5EF4-FFF2-40B4-BE49-F238E27FC236}">
                <a16:creationId xmlns:a16="http://schemas.microsoft.com/office/drawing/2014/main" id="{7BBEC7CD-87A4-E24B-A1C4-ADA9135CFA18}"/>
              </a:ext>
            </a:extLst>
          </p:cNvPr>
          <p:cNvSpPr txBox="1">
            <a:spLocks noChangeArrowheads="1"/>
          </p:cNvSpPr>
          <p:nvPr/>
        </p:nvSpPr>
        <p:spPr bwMode="auto">
          <a:xfrm>
            <a:off x="3101975" y="4799013"/>
            <a:ext cx="185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3" pitchFamily="2" charset="2"/>
              <a:buChar char="}"/>
              <a:defRPr sz="3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folHlink"/>
              </a:buClr>
              <a:buFont typeface="Wingdings" pitchFamily="2" charset="2"/>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hlink"/>
              </a:buClr>
              <a:buSzPct val="80000"/>
              <a:buFont typeface="Wingdings 3" pitchFamily="2" charset="2"/>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Font typeface="Wingdings" pitchFamily="2" charset="2"/>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SzPct val="80000"/>
              <a:buFont typeface="Wingdings 3" pitchFamily="2" charset="2"/>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endParaRPr lang="fr-FR" altLang="fr-FR" sz="2400">
              <a:latin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Modèle 2005">
  <a:themeElements>
    <a:clrScheme name="Modèle 2005 5">
      <a:dk1>
        <a:srgbClr val="5B5D6B"/>
      </a:dk1>
      <a:lt1>
        <a:srgbClr val="FFFFFF"/>
      </a:lt1>
      <a:dk2>
        <a:srgbClr val="5A5C6C"/>
      </a:dk2>
      <a:lt2>
        <a:srgbClr val="FFFFCC"/>
      </a:lt2>
      <a:accent1>
        <a:srgbClr val="333333"/>
      </a:accent1>
      <a:accent2>
        <a:srgbClr val="9383B3"/>
      </a:accent2>
      <a:accent3>
        <a:srgbClr val="B5B5BA"/>
      </a:accent3>
      <a:accent4>
        <a:srgbClr val="DADADA"/>
      </a:accent4>
      <a:accent5>
        <a:srgbClr val="ADADAD"/>
      </a:accent5>
      <a:accent6>
        <a:srgbClr val="8576A2"/>
      </a:accent6>
      <a:hlink>
        <a:srgbClr val="A3C145"/>
      </a:hlink>
      <a:folHlink>
        <a:srgbClr val="6FA9B7"/>
      </a:folHlink>
    </a:clrScheme>
    <a:fontScheme name="Modèle 2005">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Modèle 2005 1">
        <a:dk1>
          <a:srgbClr val="860000"/>
        </a:dk1>
        <a:lt1>
          <a:srgbClr val="FFFFFF"/>
        </a:lt1>
        <a:dk2>
          <a:srgbClr val="800000"/>
        </a:dk2>
        <a:lt2>
          <a:srgbClr val="FFFFCC"/>
        </a:lt2>
        <a:accent1>
          <a:srgbClr val="4C0000"/>
        </a:accent1>
        <a:accent2>
          <a:srgbClr val="FF9900"/>
        </a:accent2>
        <a:accent3>
          <a:srgbClr val="C0AAAA"/>
        </a:accent3>
        <a:accent4>
          <a:srgbClr val="DADADA"/>
        </a:accent4>
        <a:accent5>
          <a:srgbClr val="B2AAAA"/>
        </a:accent5>
        <a:accent6>
          <a:srgbClr val="E78A00"/>
        </a:accent6>
        <a:hlink>
          <a:srgbClr val="FFDF57"/>
        </a:hlink>
        <a:folHlink>
          <a:srgbClr val="CC9900"/>
        </a:folHlink>
      </a:clrScheme>
      <a:clrMap bg1="dk2" tx1="lt1" bg2="dk1" tx2="lt2" accent1="accent1" accent2="accent2" accent3="accent3" accent4="accent4" accent5="accent5" accent6="accent6" hlink="hlink" folHlink="folHlink"/>
    </a:extraClrScheme>
    <a:extraClrScheme>
      <a:clrScheme name="Modèle 2005 2">
        <a:dk1>
          <a:srgbClr val="AC835E"/>
        </a:dk1>
        <a:lt1>
          <a:srgbClr val="FFFFFF"/>
        </a:lt1>
        <a:dk2>
          <a:srgbClr val="AE8764"/>
        </a:dk2>
        <a:lt2>
          <a:srgbClr val="FFFFCC"/>
        </a:lt2>
        <a:accent1>
          <a:srgbClr val="7A5C40"/>
        </a:accent1>
        <a:accent2>
          <a:srgbClr val="FFFF99"/>
        </a:accent2>
        <a:accent3>
          <a:srgbClr val="D3C3B8"/>
        </a:accent3>
        <a:accent4>
          <a:srgbClr val="DADADA"/>
        </a:accent4>
        <a:accent5>
          <a:srgbClr val="BEB5AF"/>
        </a:accent5>
        <a:accent6>
          <a:srgbClr val="E7E78A"/>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Modèle 2005 3">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Modèle 2005 4">
        <a:dk1>
          <a:srgbClr val="007E7B"/>
        </a:dk1>
        <a:lt1>
          <a:srgbClr val="FFFFFF"/>
        </a:lt1>
        <a:dk2>
          <a:srgbClr val="008080"/>
        </a:dk2>
        <a:lt2>
          <a:srgbClr val="FFFF99"/>
        </a:lt2>
        <a:accent1>
          <a:srgbClr val="005452"/>
        </a:accent1>
        <a:accent2>
          <a:srgbClr val="00CC66"/>
        </a:accent2>
        <a:accent3>
          <a:srgbClr val="AAC0C0"/>
        </a:accent3>
        <a:accent4>
          <a:srgbClr val="DADADA"/>
        </a:accent4>
        <a:accent5>
          <a:srgbClr val="AAB3B3"/>
        </a:accent5>
        <a:accent6>
          <a:srgbClr val="00B95C"/>
        </a:accent6>
        <a:hlink>
          <a:srgbClr val="CCFFCC"/>
        </a:hlink>
        <a:folHlink>
          <a:srgbClr val="33CCCC"/>
        </a:folHlink>
      </a:clrScheme>
      <a:clrMap bg1="dk2" tx1="lt1" bg2="dk1" tx2="lt2" accent1="accent1" accent2="accent2" accent3="accent3" accent4="accent4" accent5="accent5" accent6="accent6" hlink="hlink" folHlink="folHlink"/>
    </a:extraClrScheme>
    <a:extraClrScheme>
      <a:clrScheme name="Modèle 2005 5">
        <a:dk1>
          <a:srgbClr val="5B5D6B"/>
        </a:dk1>
        <a:lt1>
          <a:srgbClr val="FFFFFF"/>
        </a:lt1>
        <a:dk2>
          <a:srgbClr val="5A5C6C"/>
        </a:dk2>
        <a:lt2>
          <a:srgbClr val="FFFFCC"/>
        </a:lt2>
        <a:accent1>
          <a:srgbClr val="333333"/>
        </a:accent1>
        <a:accent2>
          <a:srgbClr val="9383B3"/>
        </a:accent2>
        <a:accent3>
          <a:srgbClr val="B5B5BA"/>
        </a:accent3>
        <a:accent4>
          <a:srgbClr val="DADADA"/>
        </a:accent4>
        <a:accent5>
          <a:srgbClr val="ADADAD"/>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Modèle 2005 6">
        <a:dk1>
          <a:srgbClr val="526133"/>
        </a:dk1>
        <a:lt1>
          <a:srgbClr val="FFFFFF"/>
        </a:lt1>
        <a:dk2>
          <a:srgbClr val="4E5D31"/>
        </a:dk2>
        <a:lt2>
          <a:srgbClr val="FFFFCC"/>
        </a:lt2>
        <a:accent1>
          <a:srgbClr val="004800"/>
        </a:accent1>
        <a:accent2>
          <a:srgbClr val="7A9505"/>
        </a:accent2>
        <a:accent3>
          <a:srgbClr val="B2B6AD"/>
        </a:accent3>
        <a:accent4>
          <a:srgbClr val="DADADA"/>
        </a:accent4>
        <a:accent5>
          <a:srgbClr val="AAB1AA"/>
        </a:accent5>
        <a:accent6>
          <a:srgbClr val="6E8704"/>
        </a:accent6>
        <a:hlink>
          <a:srgbClr val="99FF33"/>
        </a:hlink>
        <a:folHlink>
          <a:srgbClr val="CCCC00"/>
        </a:folHlink>
      </a:clrScheme>
      <a:clrMap bg1="dk2" tx1="lt1" bg2="dk1" tx2="lt2" accent1="accent1" accent2="accent2" accent3="accent3" accent4="accent4" accent5="accent5" accent6="accent6" hlink="hlink" folHlink="folHlink"/>
    </a:extraClrScheme>
    <a:extraClrScheme>
      <a:clrScheme name="Modèle 2005 7">
        <a:dk1>
          <a:srgbClr val="676A5C"/>
        </a:dk1>
        <a:lt1>
          <a:srgbClr val="FFFFFF"/>
        </a:lt1>
        <a:dk2>
          <a:srgbClr val="686B5D"/>
        </a:dk2>
        <a:lt2>
          <a:srgbClr val="FFFFCC"/>
        </a:lt2>
        <a:accent1>
          <a:srgbClr val="57574D"/>
        </a:accent1>
        <a:accent2>
          <a:srgbClr val="809EA8"/>
        </a:accent2>
        <a:accent3>
          <a:srgbClr val="B9BAB6"/>
        </a:accent3>
        <a:accent4>
          <a:srgbClr val="DADADA"/>
        </a:accent4>
        <a:accent5>
          <a:srgbClr val="B4B4B2"/>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Modèle 2005 8">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Modèle 2005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X:Modèles:Mes modèles:Modèle 2005.pot</Template>
  <TotalTime>9511</TotalTime>
  <Words>1980</Words>
  <Application>Microsoft Macintosh PowerPoint</Application>
  <PresentationFormat>Affichage à l'écran (4:3)</PresentationFormat>
  <Paragraphs>278</Paragraphs>
  <Slides>34</Slides>
  <Notes>9</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2</vt:i4>
      </vt:variant>
      <vt:variant>
        <vt:lpstr>Titres des diapositives</vt:lpstr>
      </vt:variant>
      <vt:variant>
        <vt:i4>34</vt:i4>
      </vt:variant>
    </vt:vector>
  </HeadingPairs>
  <TitlesOfParts>
    <vt:vector size="42" baseType="lpstr">
      <vt:lpstr>Arial</vt:lpstr>
      <vt:lpstr>Hoefler Text</vt:lpstr>
      <vt:lpstr>Times New Roman</vt:lpstr>
      <vt:lpstr>Wingdings</vt:lpstr>
      <vt:lpstr>Wingdings 3</vt:lpstr>
      <vt:lpstr>Modèle 2005</vt:lpstr>
      <vt:lpstr>Document</vt:lpstr>
      <vt:lpstr>Graphique</vt:lpstr>
      <vt:lpstr>Articuler la clinique neuropsychologique et les pratiques scolaires : l’exemple du haut potentiel </vt:lpstr>
      <vt:lpstr>L’identification du HP</vt:lpstr>
      <vt:lpstr>L’identification des JHP</vt:lpstr>
      <vt:lpstr>L’identification des JHP</vt:lpstr>
      <vt:lpstr>Le critère du QI</vt:lpstr>
      <vt:lpstr>Le critère du QI</vt:lpstr>
      <vt:lpstr>Les erreurs de mesure du QI</vt:lpstr>
      <vt:lpstr>Présentation PowerPoint</vt:lpstr>
      <vt:lpstr>Le QI basé sur le modèle CHC</vt:lpstr>
      <vt:lpstr>Hétérogénéité des scores au WISC-V</vt:lpstr>
      <vt:lpstr>Hétérogénéité des scores au WISC-V</vt:lpstr>
      <vt:lpstr>Hétérogénéité des indices au WISC-V</vt:lpstr>
      <vt:lpstr>Le critère du QI</vt:lpstr>
      <vt:lpstr>Risques liés à une identification sans prise en compte du QI</vt:lpstr>
      <vt:lpstr>Une santé mentale déficiente?</vt:lpstr>
      <vt:lpstr>Une santé mentale déficiente?</vt:lpstr>
      <vt:lpstr>Une santé mentale déficiente?</vt:lpstr>
      <vt:lpstr>Une santé mentale déficiente?</vt:lpstr>
      <vt:lpstr>Une intelligence particulière?</vt:lpstr>
      <vt:lpstr>Une intelligence particulière?</vt:lpstr>
      <vt:lpstr>Vivre en tant que HP</vt:lpstr>
      <vt:lpstr>Vivre en tant que  HP</vt:lpstr>
      <vt:lpstr>Le développement des HP</vt:lpstr>
      <vt:lpstr>Le développement des HP</vt:lpstr>
      <vt:lpstr>Le développement des HP</vt:lpstr>
      <vt:lpstr>Le développement des HP</vt:lpstr>
      <vt:lpstr>Le développement des HP</vt:lpstr>
      <vt:lpstr>Le développement des HP</vt:lpstr>
      <vt:lpstr>Le développement des HP</vt:lpstr>
      <vt:lpstr>Quels critères d’identification? </vt:lpstr>
      <vt:lpstr>Quels critères d’identification? </vt:lpstr>
      <vt:lpstr>Quels critères d’identification?</vt:lpstr>
      <vt:lpstr>Quels critères d’identification?</vt:lpstr>
      <vt:lpstr>Quels critères d’identification?</vt:lpstr>
    </vt:vector>
  </TitlesOfParts>
  <Company>Université Catholique de 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achievement goals on academic emotions and   task performance  at a mathematical task</dc:title>
  <dc:creator>govaerts</dc:creator>
  <cp:lastModifiedBy>Jacques Grégoire</cp:lastModifiedBy>
  <cp:revision>852</cp:revision>
  <cp:lastPrinted>2018-09-22T11:37:47Z</cp:lastPrinted>
  <dcterms:created xsi:type="dcterms:W3CDTF">2010-07-07T20:36:15Z</dcterms:created>
  <dcterms:modified xsi:type="dcterms:W3CDTF">2021-10-06T17:23:31Z</dcterms:modified>
</cp:coreProperties>
</file>