
<file path=[Content_Types].xml><?xml version="1.0" encoding="utf-8"?>
<Types xmlns="http://schemas.openxmlformats.org/package/2006/content-types">
  <Default Extension="bin" ContentType="application/vnd.openxmlformats-officedocument.oleObject"/>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heme/theme2.xml" ContentType="application/vnd.openxmlformats-officedocument.theme+xml"/>
  <Override PartName="/ppt/tags/tag3.xml" ContentType="application/vnd.openxmlformats-officedocument.presentationml.tags+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4"/>
  </p:sldMasterIdLst>
  <p:notesMasterIdLst>
    <p:notesMasterId r:id="rId6"/>
  </p:notesMasterIdLst>
  <p:sldIdLst>
    <p:sldId id="257" r:id="rId5"/>
  </p:sldIdLst>
  <p:sldSz cx="35999738" cy="16451263"/>
  <p:notesSz cx="6858000" cy="9144000"/>
  <p:custDataLst>
    <p:tags r:id="rId7"/>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 Version 2" id="{C5DF81BA-6B81-4FB5-8EE2-87B52FF86FB8}">
          <p14:sldIdLst>
            <p14:sldId id="257"/>
          </p14:sldIdLst>
        </p14:section>
        <p14:section name="Version 1" id="{7E01E9A4-85EA-4E6B-85AB-C538D58F3D3D}">
          <p14:sldIdLst/>
        </p14:section>
      </p14:sectionLst>
    </p:ext>
    <p:ext uri="{EFAFB233-063F-42B5-8137-9DF3F51BA10A}">
      <p15:sldGuideLst xmlns:p15="http://schemas.microsoft.com/office/powerpoint/2012/main">
        <p15:guide id="1" orient="horz" pos="5193" userDrawn="1">
          <p15:clr>
            <a:srgbClr val="A4A3A4"/>
          </p15:clr>
        </p15:guide>
        <p15:guide id="2" pos="10816" userDrawn="1">
          <p15:clr>
            <a:srgbClr val="A4A3A4"/>
          </p15:clr>
        </p15:guide>
        <p15:guide id="3" pos="19300" userDrawn="1">
          <p15:clr>
            <a:srgbClr val="A4A3A4"/>
          </p15:clr>
        </p15:guide>
        <p15:guide id="4" pos="20621" userDrawn="1">
          <p15:clr>
            <a:srgbClr val="A4A3A4"/>
          </p15:clr>
        </p15:guide>
        <p15:guide id="5" pos="11339"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356FC00-12A7-736B-2085-5E57EAB030CB}" name="Revie, Lauren" initials="LR" userId="S::lauren.revie@iqvia.com::5decb59a-2eb1-4cae-a378-220ce89f1bf8" providerId="AD"/>
  <p188:author id="{33D0557D-D7A0-FED8-7DF5-D37C8E5842A6}" name="Fenton, Hayley" initials="HF" userId="S::hayley.fenton@iqvia.com::d6913ebd-6c46-4f2c-88f2-c0395ca3fe22" providerId="AD"/>
  <p188:author id="{92DD13BD-44D8-DE13-C182-98C2100859AA}" name="THEOPHANOUS, Stelios (LEEDS TEACHING HOSPITALS NHS TRUST)" initials="TT" userId="S::stelios.theophanous_nhs.net#ext#@quintiles.onmicrosoft.com::e5e7b7ac-e804-4132-8b72-cfa19ed3cb7e" providerId="AD"/>
  <p188:author id="{B04230D0-3973-6A83-99FE-0C6E447276E2}" name="Yeap, Jie" initials="YJ" userId="S::jie.yeap@iqvia.com::090cdd12-1f23-4bbb-82e1-7c9d83926da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A0000"/>
    <a:srgbClr val="C00000"/>
    <a:srgbClr val="DE0000"/>
    <a:srgbClr val="F26442"/>
    <a:srgbClr val="FF0000"/>
    <a:srgbClr val="9B9B9B"/>
    <a:srgbClr val="B8E986"/>
    <a:srgbClr val="FF7575"/>
    <a:srgbClr val="FF0101"/>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E3E8907-52F7-4421-A063-BD15A7F574B9}" v="128" dt="2025-11-11T10:21:45.44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524" autoAdjust="0"/>
    <p:restoredTop sz="94660"/>
  </p:normalViewPr>
  <p:slideViewPr>
    <p:cSldViewPr snapToGrid="0">
      <p:cViewPr varScale="1">
        <p:scale>
          <a:sx n="36" d="100"/>
          <a:sy n="36" d="100"/>
        </p:scale>
        <p:origin x="394" y="34"/>
      </p:cViewPr>
      <p:guideLst>
        <p:guide orient="horz" pos="5193"/>
        <p:guide pos="10816"/>
        <p:guide pos="19300"/>
        <p:guide pos="20621"/>
        <p:guide pos="11339"/>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tags" Target="tags/tag1.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 Id="rId14" Type="http://schemas.microsoft.com/office/2018/10/relationships/authors" Target="author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1"/>
            <a:ext cx="2971800" cy="458788"/>
          </a:xfrm>
          <a:prstGeom prst="rect">
            <a:avLst/>
          </a:prstGeom>
        </p:spPr>
        <p:txBody>
          <a:bodyPr vert="horz" lIns="91440" tIns="45720" rIns="91440" bIns="45720" rtlCol="0"/>
          <a:lstStyle>
            <a:lvl1pPr algn="r">
              <a:defRPr sz="1200"/>
            </a:lvl1pPr>
          </a:lstStyle>
          <a:p>
            <a:fld id="{A4B3966A-F1F1-4ACE-B46C-C924DEC6B79D}" type="datetimeFigureOut">
              <a:rPr lang="en-GB" smtClean="0"/>
              <a:t>11/11/2025</a:t>
            </a:fld>
            <a:endParaRPr lang="en-GB"/>
          </a:p>
        </p:txBody>
      </p:sp>
      <p:sp>
        <p:nvSpPr>
          <p:cNvPr id="4" name="Slide Image Placeholder 3"/>
          <p:cNvSpPr>
            <a:spLocks noGrp="1" noRot="1" noChangeAspect="1"/>
          </p:cNvSpPr>
          <p:nvPr>
            <p:ph type="sldImg" idx="2"/>
          </p:nvPr>
        </p:nvSpPr>
        <p:spPr>
          <a:xfrm>
            <a:off x="53975" y="1143000"/>
            <a:ext cx="675005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49"/>
            <a:ext cx="5486400" cy="3600451"/>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275EF81-18B5-4708-9E18-53F6E0A48D8D}" type="slidenum">
              <a:rPr lang="en-GB" smtClean="0"/>
              <a:t>‹#›</a:t>
            </a:fld>
            <a:endParaRPr lang="en-GB"/>
          </a:p>
        </p:txBody>
      </p:sp>
    </p:spTree>
    <p:extLst>
      <p:ext uri="{BB962C8B-B14F-4D97-AF65-F5344CB8AC3E}">
        <p14:creationId xmlns:p14="http://schemas.microsoft.com/office/powerpoint/2010/main" val="2095294085"/>
      </p:ext>
    </p:extLst>
  </p:cSld>
  <p:clrMap bg1="lt1" tx1="dk1" bg2="lt2" tx2="dk2" accent1="accent1" accent2="accent2" accent3="accent3" accent4="accent4" accent5="accent5" accent6="accent6" hlink="hlink" folHlink="folHlink"/>
  <p:notesStyle>
    <a:lvl1pPr marL="0" algn="l" defTabSz="2273957" rtl="0" eaLnBrk="1" latinLnBrk="0" hangingPunct="1">
      <a:defRPr sz="2985" kern="1200">
        <a:solidFill>
          <a:schemeClr val="tx1"/>
        </a:solidFill>
        <a:latin typeface="+mn-lt"/>
        <a:ea typeface="+mn-ea"/>
        <a:cs typeface="+mn-cs"/>
      </a:defRPr>
    </a:lvl1pPr>
    <a:lvl2pPr marL="1136978" algn="l" defTabSz="2273957" rtl="0" eaLnBrk="1" latinLnBrk="0" hangingPunct="1">
      <a:defRPr sz="2985" kern="1200">
        <a:solidFill>
          <a:schemeClr val="tx1"/>
        </a:solidFill>
        <a:latin typeface="+mn-lt"/>
        <a:ea typeface="+mn-ea"/>
        <a:cs typeface="+mn-cs"/>
      </a:defRPr>
    </a:lvl2pPr>
    <a:lvl3pPr marL="2273957" algn="l" defTabSz="2273957" rtl="0" eaLnBrk="1" latinLnBrk="0" hangingPunct="1">
      <a:defRPr sz="2985" kern="1200">
        <a:solidFill>
          <a:schemeClr val="tx1"/>
        </a:solidFill>
        <a:latin typeface="+mn-lt"/>
        <a:ea typeface="+mn-ea"/>
        <a:cs typeface="+mn-cs"/>
      </a:defRPr>
    </a:lvl3pPr>
    <a:lvl4pPr marL="3410935" algn="l" defTabSz="2273957" rtl="0" eaLnBrk="1" latinLnBrk="0" hangingPunct="1">
      <a:defRPr sz="2985" kern="1200">
        <a:solidFill>
          <a:schemeClr val="tx1"/>
        </a:solidFill>
        <a:latin typeface="+mn-lt"/>
        <a:ea typeface="+mn-ea"/>
        <a:cs typeface="+mn-cs"/>
      </a:defRPr>
    </a:lvl4pPr>
    <a:lvl5pPr marL="4547914" algn="l" defTabSz="2273957" rtl="0" eaLnBrk="1" latinLnBrk="0" hangingPunct="1">
      <a:defRPr sz="2985" kern="1200">
        <a:solidFill>
          <a:schemeClr val="tx1"/>
        </a:solidFill>
        <a:latin typeface="+mn-lt"/>
        <a:ea typeface="+mn-ea"/>
        <a:cs typeface="+mn-cs"/>
      </a:defRPr>
    </a:lvl5pPr>
    <a:lvl6pPr marL="5684893" algn="l" defTabSz="2273957" rtl="0" eaLnBrk="1" latinLnBrk="0" hangingPunct="1">
      <a:defRPr sz="2985" kern="1200">
        <a:solidFill>
          <a:schemeClr val="tx1"/>
        </a:solidFill>
        <a:latin typeface="+mn-lt"/>
        <a:ea typeface="+mn-ea"/>
        <a:cs typeface="+mn-cs"/>
      </a:defRPr>
    </a:lvl6pPr>
    <a:lvl7pPr marL="6821871" algn="l" defTabSz="2273957" rtl="0" eaLnBrk="1" latinLnBrk="0" hangingPunct="1">
      <a:defRPr sz="2985" kern="1200">
        <a:solidFill>
          <a:schemeClr val="tx1"/>
        </a:solidFill>
        <a:latin typeface="+mn-lt"/>
        <a:ea typeface="+mn-ea"/>
        <a:cs typeface="+mn-cs"/>
      </a:defRPr>
    </a:lvl7pPr>
    <a:lvl8pPr marL="7958849" algn="l" defTabSz="2273957" rtl="0" eaLnBrk="1" latinLnBrk="0" hangingPunct="1">
      <a:defRPr sz="2985" kern="1200">
        <a:solidFill>
          <a:schemeClr val="tx1"/>
        </a:solidFill>
        <a:latin typeface="+mn-lt"/>
        <a:ea typeface="+mn-ea"/>
        <a:cs typeface="+mn-cs"/>
      </a:defRPr>
    </a:lvl8pPr>
    <a:lvl9pPr marL="9095827" algn="l" defTabSz="2273957" rtl="0" eaLnBrk="1" latinLnBrk="0" hangingPunct="1">
      <a:defRPr sz="2985"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975" y="1143000"/>
            <a:ext cx="6750050" cy="308610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275EF81-18B5-4708-9E18-53F6E0A48D8D}" type="slidenum">
              <a:rPr lang="en-GB" smtClean="0"/>
              <a:t>1</a:t>
            </a:fld>
            <a:endParaRPr lang="en-GB"/>
          </a:p>
        </p:txBody>
      </p:sp>
    </p:spTree>
    <p:extLst>
      <p:ext uri="{BB962C8B-B14F-4D97-AF65-F5344CB8AC3E}">
        <p14:creationId xmlns:p14="http://schemas.microsoft.com/office/powerpoint/2010/main" val="36031841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499967" y="2692372"/>
            <a:ext cx="26999804" cy="5727477"/>
          </a:xfrm>
        </p:spPr>
        <p:txBody>
          <a:bodyPr anchor="b"/>
          <a:lstStyle>
            <a:lvl1pPr algn="ctr">
              <a:defRPr sz="14393"/>
            </a:lvl1pPr>
          </a:lstStyle>
          <a:p>
            <a:r>
              <a:rPr lang="en-US"/>
              <a:t>Click to edit Master title style</a:t>
            </a:r>
          </a:p>
        </p:txBody>
      </p:sp>
      <p:sp>
        <p:nvSpPr>
          <p:cNvPr id="3" name="Subtitle 2"/>
          <p:cNvSpPr>
            <a:spLocks noGrp="1"/>
          </p:cNvSpPr>
          <p:nvPr>
            <p:ph type="subTitle" idx="1"/>
          </p:nvPr>
        </p:nvSpPr>
        <p:spPr>
          <a:xfrm>
            <a:off x="4499967" y="8640722"/>
            <a:ext cx="26999804" cy="3971913"/>
          </a:xfrm>
        </p:spPr>
        <p:txBody>
          <a:bodyPr/>
          <a:lstStyle>
            <a:lvl1pPr marL="0" indent="0" algn="ctr">
              <a:buNone/>
              <a:defRPr sz="5757"/>
            </a:lvl1pPr>
            <a:lvl2pPr marL="1096731" indent="0" algn="ctr">
              <a:buNone/>
              <a:defRPr sz="4798"/>
            </a:lvl2pPr>
            <a:lvl3pPr marL="2193463" indent="0" algn="ctr">
              <a:buNone/>
              <a:defRPr sz="4318"/>
            </a:lvl3pPr>
            <a:lvl4pPr marL="3290194" indent="0" algn="ctr">
              <a:buNone/>
              <a:defRPr sz="3838"/>
            </a:lvl4pPr>
            <a:lvl5pPr marL="4386925" indent="0" algn="ctr">
              <a:buNone/>
              <a:defRPr sz="3838"/>
            </a:lvl5pPr>
            <a:lvl6pPr marL="5483657" indent="0" algn="ctr">
              <a:buNone/>
              <a:defRPr sz="3838"/>
            </a:lvl6pPr>
            <a:lvl7pPr marL="6580388" indent="0" algn="ctr">
              <a:buNone/>
              <a:defRPr sz="3838"/>
            </a:lvl7pPr>
            <a:lvl8pPr marL="7677120" indent="0" algn="ctr">
              <a:buNone/>
              <a:defRPr sz="3838"/>
            </a:lvl8pPr>
            <a:lvl9pPr marL="8773851" indent="0" algn="ctr">
              <a:buNone/>
              <a:defRPr sz="3838"/>
            </a:lvl9pPr>
          </a:lstStyle>
          <a:p>
            <a:r>
              <a:rPr lang="en-US"/>
              <a:t>Click to edit Master subtitle style</a:t>
            </a:r>
          </a:p>
        </p:txBody>
      </p:sp>
      <p:sp>
        <p:nvSpPr>
          <p:cNvPr id="4" name="Date Placeholder 3"/>
          <p:cNvSpPr>
            <a:spLocks noGrp="1"/>
          </p:cNvSpPr>
          <p:nvPr>
            <p:ph type="dt" sz="half" idx="10"/>
          </p:nvPr>
        </p:nvSpPr>
        <p:spPr/>
        <p:txBody>
          <a:bodyPr/>
          <a:lstStyle/>
          <a:p>
            <a:fld id="{2ACF8A05-0289-49D6-BEB7-CC34929D395A}" type="datetimeFigureOut">
              <a:rPr lang="en-GB" smtClean="0"/>
              <a:t>11/11/2025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58D1C67-0E3F-4016-A76C-419DA0372621}" type="slidenum">
              <a:rPr lang="en-GB" smtClean="0"/>
              <a:t>‹#›</a:t>
            </a:fld>
            <a:endParaRPr lang="en-GB"/>
          </a:p>
        </p:txBody>
      </p:sp>
    </p:spTree>
    <p:extLst>
      <p:ext uri="{BB962C8B-B14F-4D97-AF65-F5344CB8AC3E}">
        <p14:creationId xmlns:p14="http://schemas.microsoft.com/office/powerpoint/2010/main" val="41681870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CF8A05-0289-49D6-BEB7-CC34929D395A}" type="datetimeFigureOut">
              <a:rPr lang="en-GB" smtClean="0"/>
              <a:t>11/11/2025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58D1C67-0E3F-4016-A76C-419DA0372621}" type="slidenum">
              <a:rPr lang="en-GB" smtClean="0"/>
              <a:t>‹#›</a:t>
            </a:fld>
            <a:endParaRPr lang="en-GB"/>
          </a:p>
        </p:txBody>
      </p:sp>
    </p:spTree>
    <p:extLst>
      <p:ext uri="{BB962C8B-B14F-4D97-AF65-F5344CB8AC3E}">
        <p14:creationId xmlns:p14="http://schemas.microsoft.com/office/powerpoint/2010/main" val="9917110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5762312" y="875877"/>
            <a:ext cx="7762444" cy="1394168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474982" y="875877"/>
            <a:ext cx="22837334" cy="1394168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CF8A05-0289-49D6-BEB7-CC34929D395A}" type="datetimeFigureOut">
              <a:rPr lang="en-GB" smtClean="0"/>
              <a:t>11/11/2025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58D1C67-0E3F-4016-A76C-419DA0372621}" type="slidenum">
              <a:rPr lang="en-GB" smtClean="0"/>
              <a:t>‹#›</a:t>
            </a:fld>
            <a:endParaRPr lang="en-GB"/>
          </a:p>
        </p:txBody>
      </p:sp>
    </p:spTree>
    <p:extLst>
      <p:ext uri="{BB962C8B-B14F-4D97-AF65-F5344CB8AC3E}">
        <p14:creationId xmlns:p14="http://schemas.microsoft.com/office/powerpoint/2010/main" val="31769460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CF8A05-0289-49D6-BEB7-CC34929D395A}" type="datetimeFigureOut">
              <a:rPr lang="en-GB" smtClean="0"/>
              <a:t>11/11/2025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58D1C67-0E3F-4016-A76C-419DA0372621}" type="slidenum">
              <a:rPr lang="en-GB" smtClean="0"/>
              <a:t>‹#›</a:t>
            </a:fld>
            <a:endParaRPr lang="en-GB"/>
          </a:p>
        </p:txBody>
      </p:sp>
    </p:spTree>
    <p:extLst>
      <p:ext uri="{BB962C8B-B14F-4D97-AF65-F5344CB8AC3E}">
        <p14:creationId xmlns:p14="http://schemas.microsoft.com/office/powerpoint/2010/main" val="34069561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456232" y="4101394"/>
            <a:ext cx="31049774" cy="6843267"/>
          </a:xfrm>
        </p:spPr>
        <p:txBody>
          <a:bodyPr anchor="b"/>
          <a:lstStyle>
            <a:lvl1pPr>
              <a:defRPr sz="14393"/>
            </a:lvl1pPr>
          </a:lstStyle>
          <a:p>
            <a:r>
              <a:rPr lang="en-US"/>
              <a:t>Click to edit Master title style</a:t>
            </a:r>
          </a:p>
        </p:txBody>
      </p:sp>
      <p:sp>
        <p:nvSpPr>
          <p:cNvPr id="3" name="Text Placeholder 2"/>
          <p:cNvSpPr>
            <a:spLocks noGrp="1"/>
          </p:cNvSpPr>
          <p:nvPr>
            <p:ph type="body" idx="1"/>
          </p:nvPr>
        </p:nvSpPr>
        <p:spPr>
          <a:xfrm>
            <a:off x="2456232" y="11009401"/>
            <a:ext cx="31049774" cy="3598713"/>
          </a:xfrm>
        </p:spPr>
        <p:txBody>
          <a:bodyPr/>
          <a:lstStyle>
            <a:lvl1pPr marL="0" indent="0">
              <a:buNone/>
              <a:defRPr sz="5757">
                <a:solidFill>
                  <a:schemeClr val="tx1">
                    <a:tint val="75000"/>
                  </a:schemeClr>
                </a:solidFill>
              </a:defRPr>
            </a:lvl1pPr>
            <a:lvl2pPr marL="1096731" indent="0">
              <a:buNone/>
              <a:defRPr sz="4798">
                <a:solidFill>
                  <a:schemeClr val="tx1">
                    <a:tint val="75000"/>
                  </a:schemeClr>
                </a:solidFill>
              </a:defRPr>
            </a:lvl2pPr>
            <a:lvl3pPr marL="2193463" indent="0">
              <a:buNone/>
              <a:defRPr sz="4318">
                <a:solidFill>
                  <a:schemeClr val="tx1">
                    <a:tint val="75000"/>
                  </a:schemeClr>
                </a:solidFill>
              </a:defRPr>
            </a:lvl3pPr>
            <a:lvl4pPr marL="3290194" indent="0">
              <a:buNone/>
              <a:defRPr sz="3838">
                <a:solidFill>
                  <a:schemeClr val="tx1">
                    <a:tint val="75000"/>
                  </a:schemeClr>
                </a:solidFill>
              </a:defRPr>
            </a:lvl4pPr>
            <a:lvl5pPr marL="4386925" indent="0">
              <a:buNone/>
              <a:defRPr sz="3838">
                <a:solidFill>
                  <a:schemeClr val="tx1">
                    <a:tint val="75000"/>
                  </a:schemeClr>
                </a:solidFill>
              </a:defRPr>
            </a:lvl5pPr>
            <a:lvl6pPr marL="5483657" indent="0">
              <a:buNone/>
              <a:defRPr sz="3838">
                <a:solidFill>
                  <a:schemeClr val="tx1">
                    <a:tint val="75000"/>
                  </a:schemeClr>
                </a:solidFill>
              </a:defRPr>
            </a:lvl6pPr>
            <a:lvl7pPr marL="6580388" indent="0">
              <a:buNone/>
              <a:defRPr sz="3838">
                <a:solidFill>
                  <a:schemeClr val="tx1">
                    <a:tint val="75000"/>
                  </a:schemeClr>
                </a:solidFill>
              </a:defRPr>
            </a:lvl7pPr>
            <a:lvl8pPr marL="7677120" indent="0">
              <a:buNone/>
              <a:defRPr sz="3838">
                <a:solidFill>
                  <a:schemeClr val="tx1">
                    <a:tint val="75000"/>
                  </a:schemeClr>
                </a:solidFill>
              </a:defRPr>
            </a:lvl8pPr>
            <a:lvl9pPr marL="8773851" indent="0">
              <a:buNone/>
              <a:defRPr sz="3838">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CF8A05-0289-49D6-BEB7-CC34929D395A}" type="datetimeFigureOut">
              <a:rPr lang="en-GB" smtClean="0"/>
              <a:t>11/11/2025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58D1C67-0E3F-4016-A76C-419DA0372621}" type="slidenum">
              <a:rPr lang="en-GB" smtClean="0"/>
              <a:t>‹#›</a:t>
            </a:fld>
            <a:endParaRPr lang="en-GB"/>
          </a:p>
        </p:txBody>
      </p:sp>
    </p:spTree>
    <p:extLst>
      <p:ext uri="{BB962C8B-B14F-4D97-AF65-F5344CB8AC3E}">
        <p14:creationId xmlns:p14="http://schemas.microsoft.com/office/powerpoint/2010/main" val="32196649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474982" y="4379387"/>
            <a:ext cx="15299889" cy="104381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8224867" y="4379387"/>
            <a:ext cx="15299889" cy="104381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CF8A05-0289-49D6-BEB7-CC34929D395A}" type="datetimeFigureOut">
              <a:rPr lang="en-GB" smtClean="0"/>
              <a:t>11/11/2025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58D1C67-0E3F-4016-A76C-419DA0372621}" type="slidenum">
              <a:rPr lang="en-GB" smtClean="0"/>
              <a:t>‹#›</a:t>
            </a:fld>
            <a:endParaRPr lang="en-GB"/>
          </a:p>
        </p:txBody>
      </p:sp>
    </p:spTree>
    <p:extLst>
      <p:ext uri="{BB962C8B-B14F-4D97-AF65-F5344CB8AC3E}">
        <p14:creationId xmlns:p14="http://schemas.microsoft.com/office/powerpoint/2010/main" val="12026442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479671" y="875879"/>
            <a:ext cx="31049774" cy="3179817"/>
          </a:xfrm>
        </p:spPr>
        <p:txBody>
          <a:bodyPr/>
          <a:lstStyle/>
          <a:p>
            <a:r>
              <a:rPr lang="en-US"/>
              <a:t>Click to edit Master title style</a:t>
            </a:r>
          </a:p>
        </p:txBody>
      </p:sp>
      <p:sp>
        <p:nvSpPr>
          <p:cNvPr id="3" name="Text Placeholder 2"/>
          <p:cNvSpPr>
            <a:spLocks noGrp="1"/>
          </p:cNvSpPr>
          <p:nvPr>
            <p:ph type="body" idx="1"/>
          </p:nvPr>
        </p:nvSpPr>
        <p:spPr>
          <a:xfrm>
            <a:off x="2479672" y="4032846"/>
            <a:ext cx="15229575" cy="1976435"/>
          </a:xfrm>
        </p:spPr>
        <p:txBody>
          <a:bodyPr anchor="b"/>
          <a:lstStyle>
            <a:lvl1pPr marL="0" indent="0">
              <a:buNone/>
              <a:defRPr sz="5757" b="1"/>
            </a:lvl1pPr>
            <a:lvl2pPr marL="1096731" indent="0">
              <a:buNone/>
              <a:defRPr sz="4798" b="1"/>
            </a:lvl2pPr>
            <a:lvl3pPr marL="2193463" indent="0">
              <a:buNone/>
              <a:defRPr sz="4318" b="1"/>
            </a:lvl3pPr>
            <a:lvl4pPr marL="3290194" indent="0">
              <a:buNone/>
              <a:defRPr sz="3838" b="1"/>
            </a:lvl4pPr>
            <a:lvl5pPr marL="4386925" indent="0">
              <a:buNone/>
              <a:defRPr sz="3838" b="1"/>
            </a:lvl5pPr>
            <a:lvl6pPr marL="5483657" indent="0">
              <a:buNone/>
              <a:defRPr sz="3838" b="1"/>
            </a:lvl6pPr>
            <a:lvl7pPr marL="6580388" indent="0">
              <a:buNone/>
              <a:defRPr sz="3838" b="1"/>
            </a:lvl7pPr>
            <a:lvl8pPr marL="7677120" indent="0">
              <a:buNone/>
              <a:defRPr sz="3838" b="1"/>
            </a:lvl8pPr>
            <a:lvl9pPr marL="8773851" indent="0">
              <a:buNone/>
              <a:defRPr sz="3838" b="1"/>
            </a:lvl9pPr>
          </a:lstStyle>
          <a:p>
            <a:pPr lvl="0"/>
            <a:r>
              <a:rPr lang="en-US"/>
              <a:t>Click to edit Master text styles</a:t>
            </a:r>
          </a:p>
        </p:txBody>
      </p:sp>
      <p:sp>
        <p:nvSpPr>
          <p:cNvPr id="4" name="Content Placeholder 3"/>
          <p:cNvSpPr>
            <a:spLocks noGrp="1"/>
          </p:cNvSpPr>
          <p:nvPr>
            <p:ph sz="half" idx="2"/>
          </p:nvPr>
        </p:nvSpPr>
        <p:spPr>
          <a:xfrm>
            <a:off x="2479672" y="6009281"/>
            <a:ext cx="15229575" cy="883874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8224867" y="4032846"/>
            <a:ext cx="15304578" cy="1976435"/>
          </a:xfrm>
        </p:spPr>
        <p:txBody>
          <a:bodyPr anchor="b"/>
          <a:lstStyle>
            <a:lvl1pPr marL="0" indent="0">
              <a:buNone/>
              <a:defRPr sz="5757" b="1"/>
            </a:lvl1pPr>
            <a:lvl2pPr marL="1096731" indent="0">
              <a:buNone/>
              <a:defRPr sz="4798" b="1"/>
            </a:lvl2pPr>
            <a:lvl3pPr marL="2193463" indent="0">
              <a:buNone/>
              <a:defRPr sz="4318" b="1"/>
            </a:lvl3pPr>
            <a:lvl4pPr marL="3290194" indent="0">
              <a:buNone/>
              <a:defRPr sz="3838" b="1"/>
            </a:lvl4pPr>
            <a:lvl5pPr marL="4386925" indent="0">
              <a:buNone/>
              <a:defRPr sz="3838" b="1"/>
            </a:lvl5pPr>
            <a:lvl6pPr marL="5483657" indent="0">
              <a:buNone/>
              <a:defRPr sz="3838" b="1"/>
            </a:lvl6pPr>
            <a:lvl7pPr marL="6580388" indent="0">
              <a:buNone/>
              <a:defRPr sz="3838" b="1"/>
            </a:lvl7pPr>
            <a:lvl8pPr marL="7677120" indent="0">
              <a:buNone/>
              <a:defRPr sz="3838" b="1"/>
            </a:lvl8pPr>
            <a:lvl9pPr marL="8773851" indent="0">
              <a:buNone/>
              <a:defRPr sz="3838" b="1"/>
            </a:lvl9pPr>
          </a:lstStyle>
          <a:p>
            <a:pPr lvl="0"/>
            <a:r>
              <a:rPr lang="en-US"/>
              <a:t>Click to edit Master text styles</a:t>
            </a:r>
          </a:p>
        </p:txBody>
      </p:sp>
      <p:sp>
        <p:nvSpPr>
          <p:cNvPr id="6" name="Content Placeholder 5"/>
          <p:cNvSpPr>
            <a:spLocks noGrp="1"/>
          </p:cNvSpPr>
          <p:nvPr>
            <p:ph sz="quarter" idx="4"/>
          </p:nvPr>
        </p:nvSpPr>
        <p:spPr>
          <a:xfrm>
            <a:off x="18224867" y="6009281"/>
            <a:ext cx="15304578" cy="883874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CF8A05-0289-49D6-BEB7-CC34929D395A}" type="datetimeFigureOut">
              <a:rPr lang="en-GB" smtClean="0"/>
              <a:t>11/11/2025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58D1C67-0E3F-4016-A76C-419DA0372621}" type="slidenum">
              <a:rPr lang="en-GB" smtClean="0"/>
              <a:t>‹#›</a:t>
            </a:fld>
            <a:endParaRPr lang="en-GB"/>
          </a:p>
        </p:txBody>
      </p:sp>
    </p:spTree>
    <p:extLst>
      <p:ext uri="{BB962C8B-B14F-4D97-AF65-F5344CB8AC3E}">
        <p14:creationId xmlns:p14="http://schemas.microsoft.com/office/powerpoint/2010/main" val="40330624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CF8A05-0289-49D6-BEB7-CC34929D395A}" type="datetimeFigureOut">
              <a:rPr lang="en-GB" smtClean="0"/>
              <a:t>11/11/2025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58D1C67-0E3F-4016-A76C-419DA0372621}" type="slidenum">
              <a:rPr lang="en-GB" smtClean="0"/>
              <a:t>‹#›</a:t>
            </a:fld>
            <a:endParaRPr lang="en-GB"/>
          </a:p>
        </p:txBody>
      </p:sp>
    </p:spTree>
    <p:extLst>
      <p:ext uri="{BB962C8B-B14F-4D97-AF65-F5344CB8AC3E}">
        <p14:creationId xmlns:p14="http://schemas.microsoft.com/office/powerpoint/2010/main" val="20985947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CF8A05-0289-49D6-BEB7-CC34929D395A}" type="datetimeFigureOut">
              <a:rPr lang="en-GB" smtClean="0"/>
              <a:t>11/11/2025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58D1C67-0E3F-4016-A76C-419DA0372621}" type="slidenum">
              <a:rPr lang="en-GB" smtClean="0"/>
              <a:t>‹#›</a:t>
            </a:fld>
            <a:endParaRPr lang="en-GB"/>
          </a:p>
        </p:txBody>
      </p:sp>
    </p:spTree>
    <p:extLst>
      <p:ext uri="{BB962C8B-B14F-4D97-AF65-F5344CB8AC3E}">
        <p14:creationId xmlns:p14="http://schemas.microsoft.com/office/powerpoint/2010/main" val="16197947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479672" y="1096751"/>
            <a:ext cx="11610852" cy="3838628"/>
          </a:xfrm>
        </p:spPr>
        <p:txBody>
          <a:bodyPr anchor="b"/>
          <a:lstStyle>
            <a:lvl1pPr>
              <a:defRPr sz="7676"/>
            </a:lvl1pPr>
          </a:lstStyle>
          <a:p>
            <a:r>
              <a:rPr lang="en-US"/>
              <a:t>Click to edit Master title style</a:t>
            </a:r>
          </a:p>
        </p:txBody>
      </p:sp>
      <p:sp>
        <p:nvSpPr>
          <p:cNvPr id="3" name="Content Placeholder 2"/>
          <p:cNvSpPr>
            <a:spLocks noGrp="1"/>
          </p:cNvSpPr>
          <p:nvPr>
            <p:ph idx="1"/>
          </p:nvPr>
        </p:nvSpPr>
        <p:spPr>
          <a:xfrm>
            <a:off x="15304578" y="2368678"/>
            <a:ext cx="18224867" cy="11691060"/>
          </a:xfrm>
        </p:spPr>
        <p:txBody>
          <a:bodyPr/>
          <a:lstStyle>
            <a:lvl1pPr>
              <a:defRPr sz="7676"/>
            </a:lvl1pPr>
            <a:lvl2pPr>
              <a:defRPr sz="6717"/>
            </a:lvl2pPr>
            <a:lvl3pPr>
              <a:defRPr sz="5757"/>
            </a:lvl3pPr>
            <a:lvl4pPr>
              <a:defRPr sz="4798"/>
            </a:lvl4pPr>
            <a:lvl5pPr>
              <a:defRPr sz="4798"/>
            </a:lvl5pPr>
            <a:lvl6pPr>
              <a:defRPr sz="4798"/>
            </a:lvl6pPr>
            <a:lvl7pPr>
              <a:defRPr sz="4798"/>
            </a:lvl7pPr>
            <a:lvl8pPr>
              <a:defRPr sz="4798"/>
            </a:lvl8pPr>
            <a:lvl9pPr>
              <a:defRPr sz="479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479672" y="4935379"/>
            <a:ext cx="11610852" cy="9143400"/>
          </a:xfrm>
        </p:spPr>
        <p:txBody>
          <a:bodyPr/>
          <a:lstStyle>
            <a:lvl1pPr marL="0" indent="0">
              <a:buNone/>
              <a:defRPr sz="3838"/>
            </a:lvl1pPr>
            <a:lvl2pPr marL="1096731" indent="0">
              <a:buNone/>
              <a:defRPr sz="3358"/>
            </a:lvl2pPr>
            <a:lvl3pPr marL="2193463" indent="0">
              <a:buNone/>
              <a:defRPr sz="2879"/>
            </a:lvl3pPr>
            <a:lvl4pPr marL="3290194" indent="0">
              <a:buNone/>
              <a:defRPr sz="2399"/>
            </a:lvl4pPr>
            <a:lvl5pPr marL="4386925" indent="0">
              <a:buNone/>
              <a:defRPr sz="2399"/>
            </a:lvl5pPr>
            <a:lvl6pPr marL="5483657" indent="0">
              <a:buNone/>
              <a:defRPr sz="2399"/>
            </a:lvl6pPr>
            <a:lvl7pPr marL="6580388" indent="0">
              <a:buNone/>
              <a:defRPr sz="2399"/>
            </a:lvl7pPr>
            <a:lvl8pPr marL="7677120" indent="0">
              <a:buNone/>
              <a:defRPr sz="2399"/>
            </a:lvl8pPr>
            <a:lvl9pPr marL="8773851" indent="0">
              <a:buNone/>
              <a:defRPr sz="2399"/>
            </a:lvl9pPr>
          </a:lstStyle>
          <a:p>
            <a:pPr lvl="0"/>
            <a:r>
              <a:rPr lang="en-US"/>
              <a:t>Click to edit Master text styles</a:t>
            </a:r>
          </a:p>
        </p:txBody>
      </p:sp>
      <p:sp>
        <p:nvSpPr>
          <p:cNvPr id="5" name="Date Placeholder 4"/>
          <p:cNvSpPr>
            <a:spLocks noGrp="1"/>
          </p:cNvSpPr>
          <p:nvPr>
            <p:ph type="dt" sz="half" idx="10"/>
          </p:nvPr>
        </p:nvSpPr>
        <p:spPr/>
        <p:txBody>
          <a:bodyPr/>
          <a:lstStyle/>
          <a:p>
            <a:fld id="{2ACF8A05-0289-49D6-BEB7-CC34929D395A}" type="datetimeFigureOut">
              <a:rPr lang="en-GB" smtClean="0"/>
              <a:t>11/11/2025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58D1C67-0E3F-4016-A76C-419DA0372621}" type="slidenum">
              <a:rPr lang="en-GB" smtClean="0"/>
              <a:t>‹#›</a:t>
            </a:fld>
            <a:endParaRPr lang="en-GB"/>
          </a:p>
        </p:txBody>
      </p:sp>
    </p:spTree>
    <p:extLst>
      <p:ext uri="{BB962C8B-B14F-4D97-AF65-F5344CB8AC3E}">
        <p14:creationId xmlns:p14="http://schemas.microsoft.com/office/powerpoint/2010/main" val="32507472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479672" y="1096751"/>
            <a:ext cx="11610852" cy="3838628"/>
          </a:xfrm>
        </p:spPr>
        <p:txBody>
          <a:bodyPr anchor="b"/>
          <a:lstStyle>
            <a:lvl1pPr>
              <a:defRPr sz="7676"/>
            </a:lvl1pPr>
          </a:lstStyle>
          <a:p>
            <a:r>
              <a:rPr lang="en-US"/>
              <a:t>Click to edit Master title style</a:t>
            </a:r>
          </a:p>
        </p:txBody>
      </p:sp>
      <p:sp>
        <p:nvSpPr>
          <p:cNvPr id="3" name="Picture Placeholder 2"/>
          <p:cNvSpPr>
            <a:spLocks noGrp="1" noChangeAspect="1"/>
          </p:cNvSpPr>
          <p:nvPr>
            <p:ph type="pic" idx="1"/>
          </p:nvPr>
        </p:nvSpPr>
        <p:spPr>
          <a:xfrm>
            <a:off x="15304578" y="2368678"/>
            <a:ext cx="18224867" cy="11691060"/>
          </a:xfrm>
        </p:spPr>
        <p:txBody>
          <a:bodyPr anchor="t"/>
          <a:lstStyle>
            <a:lvl1pPr marL="0" indent="0">
              <a:buNone/>
              <a:defRPr sz="7676"/>
            </a:lvl1pPr>
            <a:lvl2pPr marL="1096731" indent="0">
              <a:buNone/>
              <a:defRPr sz="6717"/>
            </a:lvl2pPr>
            <a:lvl3pPr marL="2193463" indent="0">
              <a:buNone/>
              <a:defRPr sz="5757"/>
            </a:lvl3pPr>
            <a:lvl4pPr marL="3290194" indent="0">
              <a:buNone/>
              <a:defRPr sz="4798"/>
            </a:lvl4pPr>
            <a:lvl5pPr marL="4386925" indent="0">
              <a:buNone/>
              <a:defRPr sz="4798"/>
            </a:lvl5pPr>
            <a:lvl6pPr marL="5483657" indent="0">
              <a:buNone/>
              <a:defRPr sz="4798"/>
            </a:lvl6pPr>
            <a:lvl7pPr marL="6580388" indent="0">
              <a:buNone/>
              <a:defRPr sz="4798"/>
            </a:lvl7pPr>
            <a:lvl8pPr marL="7677120" indent="0">
              <a:buNone/>
              <a:defRPr sz="4798"/>
            </a:lvl8pPr>
            <a:lvl9pPr marL="8773851" indent="0">
              <a:buNone/>
              <a:defRPr sz="4798"/>
            </a:lvl9pPr>
          </a:lstStyle>
          <a:p>
            <a:r>
              <a:rPr lang="en-US"/>
              <a:t>Click icon to add picture</a:t>
            </a:r>
          </a:p>
        </p:txBody>
      </p:sp>
      <p:sp>
        <p:nvSpPr>
          <p:cNvPr id="4" name="Text Placeholder 3"/>
          <p:cNvSpPr>
            <a:spLocks noGrp="1"/>
          </p:cNvSpPr>
          <p:nvPr>
            <p:ph type="body" sz="half" idx="2"/>
          </p:nvPr>
        </p:nvSpPr>
        <p:spPr>
          <a:xfrm>
            <a:off x="2479672" y="4935379"/>
            <a:ext cx="11610852" cy="9143400"/>
          </a:xfrm>
        </p:spPr>
        <p:txBody>
          <a:bodyPr/>
          <a:lstStyle>
            <a:lvl1pPr marL="0" indent="0">
              <a:buNone/>
              <a:defRPr sz="3838"/>
            </a:lvl1pPr>
            <a:lvl2pPr marL="1096731" indent="0">
              <a:buNone/>
              <a:defRPr sz="3358"/>
            </a:lvl2pPr>
            <a:lvl3pPr marL="2193463" indent="0">
              <a:buNone/>
              <a:defRPr sz="2879"/>
            </a:lvl3pPr>
            <a:lvl4pPr marL="3290194" indent="0">
              <a:buNone/>
              <a:defRPr sz="2399"/>
            </a:lvl4pPr>
            <a:lvl5pPr marL="4386925" indent="0">
              <a:buNone/>
              <a:defRPr sz="2399"/>
            </a:lvl5pPr>
            <a:lvl6pPr marL="5483657" indent="0">
              <a:buNone/>
              <a:defRPr sz="2399"/>
            </a:lvl6pPr>
            <a:lvl7pPr marL="6580388" indent="0">
              <a:buNone/>
              <a:defRPr sz="2399"/>
            </a:lvl7pPr>
            <a:lvl8pPr marL="7677120" indent="0">
              <a:buNone/>
              <a:defRPr sz="2399"/>
            </a:lvl8pPr>
            <a:lvl9pPr marL="8773851" indent="0">
              <a:buNone/>
              <a:defRPr sz="2399"/>
            </a:lvl9pPr>
          </a:lstStyle>
          <a:p>
            <a:pPr lvl="0"/>
            <a:r>
              <a:rPr lang="en-US"/>
              <a:t>Click to edit Master text styles</a:t>
            </a:r>
          </a:p>
        </p:txBody>
      </p:sp>
      <p:sp>
        <p:nvSpPr>
          <p:cNvPr id="5" name="Date Placeholder 4"/>
          <p:cNvSpPr>
            <a:spLocks noGrp="1"/>
          </p:cNvSpPr>
          <p:nvPr>
            <p:ph type="dt" sz="half" idx="10"/>
          </p:nvPr>
        </p:nvSpPr>
        <p:spPr/>
        <p:txBody>
          <a:bodyPr/>
          <a:lstStyle/>
          <a:p>
            <a:fld id="{2ACF8A05-0289-49D6-BEB7-CC34929D395A}" type="datetimeFigureOut">
              <a:rPr lang="en-GB" smtClean="0"/>
              <a:t>11/11/2025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58D1C67-0E3F-4016-A76C-419DA0372621}" type="slidenum">
              <a:rPr lang="en-GB" smtClean="0"/>
              <a:t>‹#›</a:t>
            </a:fld>
            <a:endParaRPr lang="en-GB"/>
          </a:p>
        </p:txBody>
      </p:sp>
    </p:spTree>
    <p:extLst>
      <p:ext uri="{BB962C8B-B14F-4D97-AF65-F5344CB8AC3E}">
        <p14:creationId xmlns:p14="http://schemas.microsoft.com/office/powerpoint/2010/main" val="3749979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vmlDrawing" Target="../drawings/vmlDrawing1.v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oleObject" Target="../embeddings/oleObject1.bin"/><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474982" y="875879"/>
            <a:ext cx="31049774" cy="3179817"/>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2474982" y="4379387"/>
            <a:ext cx="31049774" cy="1043817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474982" y="15247885"/>
            <a:ext cx="8099941" cy="875877"/>
          </a:xfrm>
          <a:prstGeom prst="rect">
            <a:avLst/>
          </a:prstGeom>
        </p:spPr>
        <p:txBody>
          <a:bodyPr vert="horz" lIns="91440" tIns="45720" rIns="91440" bIns="45720" rtlCol="0" anchor="ctr"/>
          <a:lstStyle>
            <a:lvl1pPr algn="l">
              <a:defRPr sz="2879">
                <a:solidFill>
                  <a:schemeClr val="tx1">
                    <a:tint val="75000"/>
                  </a:schemeClr>
                </a:solidFill>
              </a:defRPr>
            </a:lvl1pPr>
          </a:lstStyle>
          <a:p>
            <a:fld id="{2ACF8A05-0289-49D6-BEB7-CC34929D395A}" type="datetimeFigureOut">
              <a:rPr lang="en-GB" smtClean="0"/>
              <a:t>11/11/2025</a:t>
            </a:fld>
            <a:endParaRPr lang="en-GB"/>
          </a:p>
        </p:txBody>
      </p:sp>
      <p:sp>
        <p:nvSpPr>
          <p:cNvPr id="5" name="Footer Placeholder 4"/>
          <p:cNvSpPr>
            <a:spLocks noGrp="1"/>
          </p:cNvSpPr>
          <p:nvPr>
            <p:ph type="ftr" sz="quarter" idx="3"/>
          </p:nvPr>
        </p:nvSpPr>
        <p:spPr>
          <a:xfrm>
            <a:off x="11924913" y="15247885"/>
            <a:ext cx="12149912" cy="875877"/>
          </a:xfrm>
          <a:prstGeom prst="rect">
            <a:avLst/>
          </a:prstGeom>
        </p:spPr>
        <p:txBody>
          <a:bodyPr vert="horz" lIns="91440" tIns="45720" rIns="91440" bIns="45720" rtlCol="0" anchor="ctr"/>
          <a:lstStyle>
            <a:lvl1pPr algn="ctr">
              <a:defRPr sz="2879">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25424815" y="15247885"/>
            <a:ext cx="8099941" cy="875877"/>
          </a:xfrm>
          <a:prstGeom prst="rect">
            <a:avLst/>
          </a:prstGeom>
        </p:spPr>
        <p:txBody>
          <a:bodyPr vert="horz" lIns="91440" tIns="45720" rIns="91440" bIns="45720" rtlCol="0" anchor="ctr"/>
          <a:lstStyle>
            <a:lvl1pPr algn="r">
              <a:defRPr sz="2879">
                <a:solidFill>
                  <a:schemeClr val="tx1">
                    <a:tint val="75000"/>
                  </a:schemeClr>
                </a:solidFill>
              </a:defRPr>
            </a:lvl1pPr>
          </a:lstStyle>
          <a:p>
            <a:fld id="{858D1C67-0E3F-4016-A76C-419DA0372621}" type="slidenum">
              <a:rPr lang="en-GB" smtClean="0"/>
              <a:t>‹#›</a:t>
            </a:fld>
            <a:endParaRPr lang="en-GB"/>
          </a:p>
        </p:txBody>
      </p:sp>
      <p:graphicFrame>
        <p:nvGraphicFramePr>
          <p:cNvPr id="7" name="think-cell data - do not delete" hidden="1">
            <a:extLst>
              <a:ext uri="{FF2B5EF4-FFF2-40B4-BE49-F238E27FC236}">
                <a16:creationId xmlns:a16="http://schemas.microsoft.com/office/drawing/2014/main" id="{61572B58-70DE-60E0-B993-40948C7EA2F5}"/>
              </a:ext>
            </a:extLst>
          </p:cNvPr>
          <p:cNvGraphicFramePr>
            <a:graphicFrameLocks noChangeAspect="1"/>
          </p:cNvGraphicFramePr>
          <p:nvPr userDrawn="1">
            <p:custDataLst>
              <p:tags r:id="rId14"/>
            </p:custDataLst>
            <p:extLst>
              <p:ext uri="{D42A27DB-BD31-4B8C-83A1-F6EECF244321}">
                <p14:modId xmlns:p14="http://schemas.microsoft.com/office/powerpoint/2010/main" val="228087044"/>
              </p:ext>
            </p:extLst>
          </p:nvPr>
        </p:nvGraphicFramePr>
        <p:xfrm>
          <a:off x="1306" y="793"/>
          <a:ext cx="1300" cy="794"/>
        </p:xfrm>
        <a:graphic>
          <a:graphicData uri="http://schemas.openxmlformats.org/presentationml/2006/ole">
            <mc:AlternateContent xmlns:mc="http://schemas.openxmlformats.org/markup-compatibility/2006">
              <mc:Choice xmlns:v="urn:schemas-microsoft-com:vml" Requires="v">
                <p:oleObj spid="_x0000_s1027" name="think-cell Slide" r:id="rId15" imgW="384" imgH="384" progId="TCLayout.ActiveDocument.1">
                  <p:embed/>
                </p:oleObj>
              </mc:Choice>
              <mc:Fallback>
                <p:oleObj name="think-cell Slide" r:id="rId15" imgW="384" imgH="384" progId="TCLayout.ActiveDocument.1">
                  <p:embed/>
                  <p:pic>
                    <p:nvPicPr>
                      <p:cNvPr id="7" name="think-cell data - do not delete" hidden="1">
                        <a:extLst>
                          <a:ext uri="{FF2B5EF4-FFF2-40B4-BE49-F238E27FC236}">
                            <a16:creationId xmlns:a16="http://schemas.microsoft.com/office/drawing/2014/main" id="{61572B58-70DE-60E0-B993-40948C7EA2F5}"/>
                          </a:ext>
                        </a:extLst>
                      </p:cNvPr>
                      <p:cNvPicPr/>
                      <p:nvPr/>
                    </p:nvPicPr>
                    <p:blipFill>
                      <a:blip r:embed="rId16"/>
                      <a:stretch>
                        <a:fillRect/>
                      </a:stretch>
                    </p:blipFill>
                    <p:spPr>
                      <a:xfrm>
                        <a:off x="1306" y="793"/>
                        <a:ext cx="1300" cy="794"/>
                      </a:xfrm>
                      <a:prstGeom prst="rect">
                        <a:avLst/>
                      </a:prstGeom>
                    </p:spPr>
                  </p:pic>
                </p:oleObj>
              </mc:Fallback>
            </mc:AlternateContent>
          </a:graphicData>
        </a:graphic>
      </p:graphicFrame>
    </p:spTree>
    <p:extLst>
      <p:ext uri="{BB962C8B-B14F-4D97-AF65-F5344CB8AC3E}">
        <p14:creationId xmlns:p14="http://schemas.microsoft.com/office/powerpoint/2010/main" val="313837248"/>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2193463" rtl="0" eaLnBrk="1" latinLnBrk="0" hangingPunct="1">
        <a:lnSpc>
          <a:spcPct val="90000"/>
        </a:lnSpc>
        <a:spcBef>
          <a:spcPct val="0"/>
        </a:spcBef>
        <a:buNone/>
        <a:defRPr sz="10555" kern="1200">
          <a:solidFill>
            <a:schemeClr val="tx1"/>
          </a:solidFill>
          <a:latin typeface="+mj-lt"/>
          <a:ea typeface="+mj-ea"/>
          <a:cs typeface="+mj-cs"/>
        </a:defRPr>
      </a:lvl1pPr>
    </p:titleStyle>
    <p:bodyStyle>
      <a:lvl1pPr marL="548366" indent="-548366" algn="l" defTabSz="2193463" rtl="0" eaLnBrk="1" latinLnBrk="0" hangingPunct="1">
        <a:lnSpc>
          <a:spcPct val="90000"/>
        </a:lnSpc>
        <a:spcBef>
          <a:spcPts val="2399"/>
        </a:spcBef>
        <a:buFont typeface="Arial" panose="020B0604020202020204" pitchFamily="34" charset="0"/>
        <a:buChar char="•"/>
        <a:defRPr sz="6717" kern="1200">
          <a:solidFill>
            <a:schemeClr val="tx1"/>
          </a:solidFill>
          <a:latin typeface="+mn-lt"/>
          <a:ea typeface="+mn-ea"/>
          <a:cs typeface="+mn-cs"/>
        </a:defRPr>
      </a:lvl1pPr>
      <a:lvl2pPr marL="1645097" indent="-548366" algn="l" defTabSz="2193463" rtl="0" eaLnBrk="1" latinLnBrk="0" hangingPunct="1">
        <a:lnSpc>
          <a:spcPct val="90000"/>
        </a:lnSpc>
        <a:spcBef>
          <a:spcPts val="1199"/>
        </a:spcBef>
        <a:buFont typeface="Arial" panose="020B0604020202020204" pitchFamily="34" charset="0"/>
        <a:buChar char="•"/>
        <a:defRPr sz="5757" kern="1200">
          <a:solidFill>
            <a:schemeClr val="tx1"/>
          </a:solidFill>
          <a:latin typeface="+mn-lt"/>
          <a:ea typeface="+mn-ea"/>
          <a:cs typeface="+mn-cs"/>
        </a:defRPr>
      </a:lvl2pPr>
      <a:lvl3pPr marL="2741828" indent="-548366" algn="l" defTabSz="2193463" rtl="0" eaLnBrk="1" latinLnBrk="0" hangingPunct="1">
        <a:lnSpc>
          <a:spcPct val="90000"/>
        </a:lnSpc>
        <a:spcBef>
          <a:spcPts val="1199"/>
        </a:spcBef>
        <a:buFont typeface="Arial" panose="020B0604020202020204" pitchFamily="34" charset="0"/>
        <a:buChar char="•"/>
        <a:defRPr sz="4798" kern="1200">
          <a:solidFill>
            <a:schemeClr val="tx1"/>
          </a:solidFill>
          <a:latin typeface="+mn-lt"/>
          <a:ea typeface="+mn-ea"/>
          <a:cs typeface="+mn-cs"/>
        </a:defRPr>
      </a:lvl3pPr>
      <a:lvl4pPr marL="3838560" indent="-548366" algn="l" defTabSz="2193463" rtl="0" eaLnBrk="1" latinLnBrk="0" hangingPunct="1">
        <a:lnSpc>
          <a:spcPct val="90000"/>
        </a:lnSpc>
        <a:spcBef>
          <a:spcPts val="1199"/>
        </a:spcBef>
        <a:buFont typeface="Arial" panose="020B0604020202020204" pitchFamily="34" charset="0"/>
        <a:buChar char="•"/>
        <a:defRPr sz="4318" kern="1200">
          <a:solidFill>
            <a:schemeClr val="tx1"/>
          </a:solidFill>
          <a:latin typeface="+mn-lt"/>
          <a:ea typeface="+mn-ea"/>
          <a:cs typeface="+mn-cs"/>
        </a:defRPr>
      </a:lvl4pPr>
      <a:lvl5pPr marL="4935291" indent="-548366" algn="l" defTabSz="2193463" rtl="0" eaLnBrk="1" latinLnBrk="0" hangingPunct="1">
        <a:lnSpc>
          <a:spcPct val="90000"/>
        </a:lnSpc>
        <a:spcBef>
          <a:spcPts val="1199"/>
        </a:spcBef>
        <a:buFont typeface="Arial" panose="020B0604020202020204" pitchFamily="34" charset="0"/>
        <a:buChar char="•"/>
        <a:defRPr sz="4318" kern="1200">
          <a:solidFill>
            <a:schemeClr val="tx1"/>
          </a:solidFill>
          <a:latin typeface="+mn-lt"/>
          <a:ea typeface="+mn-ea"/>
          <a:cs typeface="+mn-cs"/>
        </a:defRPr>
      </a:lvl5pPr>
      <a:lvl6pPr marL="6032022" indent="-548366" algn="l" defTabSz="2193463" rtl="0" eaLnBrk="1" latinLnBrk="0" hangingPunct="1">
        <a:lnSpc>
          <a:spcPct val="90000"/>
        </a:lnSpc>
        <a:spcBef>
          <a:spcPts val="1199"/>
        </a:spcBef>
        <a:buFont typeface="Arial" panose="020B0604020202020204" pitchFamily="34" charset="0"/>
        <a:buChar char="•"/>
        <a:defRPr sz="4318" kern="1200">
          <a:solidFill>
            <a:schemeClr val="tx1"/>
          </a:solidFill>
          <a:latin typeface="+mn-lt"/>
          <a:ea typeface="+mn-ea"/>
          <a:cs typeface="+mn-cs"/>
        </a:defRPr>
      </a:lvl6pPr>
      <a:lvl7pPr marL="7128754" indent="-548366" algn="l" defTabSz="2193463" rtl="0" eaLnBrk="1" latinLnBrk="0" hangingPunct="1">
        <a:lnSpc>
          <a:spcPct val="90000"/>
        </a:lnSpc>
        <a:spcBef>
          <a:spcPts val="1199"/>
        </a:spcBef>
        <a:buFont typeface="Arial" panose="020B0604020202020204" pitchFamily="34" charset="0"/>
        <a:buChar char="•"/>
        <a:defRPr sz="4318" kern="1200">
          <a:solidFill>
            <a:schemeClr val="tx1"/>
          </a:solidFill>
          <a:latin typeface="+mn-lt"/>
          <a:ea typeface="+mn-ea"/>
          <a:cs typeface="+mn-cs"/>
        </a:defRPr>
      </a:lvl7pPr>
      <a:lvl8pPr marL="8225485" indent="-548366" algn="l" defTabSz="2193463" rtl="0" eaLnBrk="1" latinLnBrk="0" hangingPunct="1">
        <a:lnSpc>
          <a:spcPct val="90000"/>
        </a:lnSpc>
        <a:spcBef>
          <a:spcPts val="1199"/>
        </a:spcBef>
        <a:buFont typeface="Arial" panose="020B0604020202020204" pitchFamily="34" charset="0"/>
        <a:buChar char="•"/>
        <a:defRPr sz="4318" kern="1200">
          <a:solidFill>
            <a:schemeClr val="tx1"/>
          </a:solidFill>
          <a:latin typeface="+mn-lt"/>
          <a:ea typeface="+mn-ea"/>
          <a:cs typeface="+mn-cs"/>
        </a:defRPr>
      </a:lvl8pPr>
      <a:lvl9pPr marL="9322217" indent="-548366" algn="l" defTabSz="2193463" rtl="0" eaLnBrk="1" latinLnBrk="0" hangingPunct="1">
        <a:lnSpc>
          <a:spcPct val="90000"/>
        </a:lnSpc>
        <a:spcBef>
          <a:spcPts val="1199"/>
        </a:spcBef>
        <a:buFont typeface="Arial" panose="020B0604020202020204" pitchFamily="34" charset="0"/>
        <a:buChar char="•"/>
        <a:defRPr sz="4318" kern="1200">
          <a:solidFill>
            <a:schemeClr val="tx1"/>
          </a:solidFill>
          <a:latin typeface="+mn-lt"/>
          <a:ea typeface="+mn-ea"/>
          <a:cs typeface="+mn-cs"/>
        </a:defRPr>
      </a:lvl9pPr>
    </p:bodyStyle>
    <p:otherStyle>
      <a:defPPr>
        <a:defRPr lang="en-US"/>
      </a:defPPr>
      <a:lvl1pPr marL="0" algn="l" defTabSz="2193463" rtl="0" eaLnBrk="1" latinLnBrk="0" hangingPunct="1">
        <a:defRPr sz="4318" kern="1200">
          <a:solidFill>
            <a:schemeClr val="tx1"/>
          </a:solidFill>
          <a:latin typeface="+mn-lt"/>
          <a:ea typeface="+mn-ea"/>
          <a:cs typeface="+mn-cs"/>
        </a:defRPr>
      </a:lvl1pPr>
      <a:lvl2pPr marL="1096731" algn="l" defTabSz="2193463" rtl="0" eaLnBrk="1" latinLnBrk="0" hangingPunct="1">
        <a:defRPr sz="4318" kern="1200">
          <a:solidFill>
            <a:schemeClr val="tx1"/>
          </a:solidFill>
          <a:latin typeface="+mn-lt"/>
          <a:ea typeface="+mn-ea"/>
          <a:cs typeface="+mn-cs"/>
        </a:defRPr>
      </a:lvl2pPr>
      <a:lvl3pPr marL="2193463" algn="l" defTabSz="2193463" rtl="0" eaLnBrk="1" latinLnBrk="0" hangingPunct="1">
        <a:defRPr sz="4318" kern="1200">
          <a:solidFill>
            <a:schemeClr val="tx1"/>
          </a:solidFill>
          <a:latin typeface="+mn-lt"/>
          <a:ea typeface="+mn-ea"/>
          <a:cs typeface="+mn-cs"/>
        </a:defRPr>
      </a:lvl3pPr>
      <a:lvl4pPr marL="3290194" algn="l" defTabSz="2193463" rtl="0" eaLnBrk="1" latinLnBrk="0" hangingPunct="1">
        <a:defRPr sz="4318" kern="1200">
          <a:solidFill>
            <a:schemeClr val="tx1"/>
          </a:solidFill>
          <a:latin typeface="+mn-lt"/>
          <a:ea typeface="+mn-ea"/>
          <a:cs typeface="+mn-cs"/>
        </a:defRPr>
      </a:lvl4pPr>
      <a:lvl5pPr marL="4386925" algn="l" defTabSz="2193463" rtl="0" eaLnBrk="1" latinLnBrk="0" hangingPunct="1">
        <a:defRPr sz="4318" kern="1200">
          <a:solidFill>
            <a:schemeClr val="tx1"/>
          </a:solidFill>
          <a:latin typeface="+mn-lt"/>
          <a:ea typeface="+mn-ea"/>
          <a:cs typeface="+mn-cs"/>
        </a:defRPr>
      </a:lvl5pPr>
      <a:lvl6pPr marL="5483657" algn="l" defTabSz="2193463" rtl="0" eaLnBrk="1" latinLnBrk="0" hangingPunct="1">
        <a:defRPr sz="4318" kern="1200">
          <a:solidFill>
            <a:schemeClr val="tx1"/>
          </a:solidFill>
          <a:latin typeface="+mn-lt"/>
          <a:ea typeface="+mn-ea"/>
          <a:cs typeface="+mn-cs"/>
        </a:defRPr>
      </a:lvl6pPr>
      <a:lvl7pPr marL="6580388" algn="l" defTabSz="2193463" rtl="0" eaLnBrk="1" latinLnBrk="0" hangingPunct="1">
        <a:defRPr sz="4318" kern="1200">
          <a:solidFill>
            <a:schemeClr val="tx1"/>
          </a:solidFill>
          <a:latin typeface="+mn-lt"/>
          <a:ea typeface="+mn-ea"/>
          <a:cs typeface="+mn-cs"/>
        </a:defRPr>
      </a:lvl7pPr>
      <a:lvl8pPr marL="7677120" algn="l" defTabSz="2193463" rtl="0" eaLnBrk="1" latinLnBrk="0" hangingPunct="1">
        <a:defRPr sz="4318" kern="1200">
          <a:solidFill>
            <a:schemeClr val="tx1"/>
          </a:solidFill>
          <a:latin typeface="+mn-lt"/>
          <a:ea typeface="+mn-ea"/>
          <a:cs typeface="+mn-cs"/>
        </a:defRPr>
      </a:lvl8pPr>
      <a:lvl9pPr marL="8773851" algn="l" defTabSz="2193463" rtl="0" eaLnBrk="1" latinLnBrk="0" hangingPunct="1">
        <a:defRPr sz="431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7.svg"/><Relationship Id="rId3" Type="http://schemas.openxmlformats.org/officeDocument/2006/relationships/slideLayout" Target="../slideLayouts/slideLayout1.xml"/><Relationship Id="rId7" Type="http://schemas.openxmlformats.org/officeDocument/2006/relationships/image" Target="../media/image2.png"/><Relationship Id="rId12" Type="http://schemas.openxmlformats.org/officeDocument/2006/relationships/image" Target="../media/image6.png"/><Relationship Id="rId17" Type="http://schemas.openxmlformats.org/officeDocument/2006/relationships/image" Target="../media/image11.svg"/><Relationship Id="rId2" Type="http://schemas.openxmlformats.org/officeDocument/2006/relationships/tags" Target="../tags/tag3.xml"/><Relationship Id="rId16" Type="http://schemas.openxmlformats.org/officeDocument/2006/relationships/image" Target="../media/image10.png"/><Relationship Id="rId1" Type="http://schemas.openxmlformats.org/officeDocument/2006/relationships/vmlDrawing" Target="../drawings/vmlDrawing2.vml"/><Relationship Id="rId6" Type="http://schemas.openxmlformats.org/officeDocument/2006/relationships/image" Target="../media/image1.emf"/><Relationship Id="rId11" Type="http://schemas.openxmlformats.org/officeDocument/2006/relationships/image" Target="../media/image5.png"/><Relationship Id="rId5" Type="http://schemas.openxmlformats.org/officeDocument/2006/relationships/oleObject" Target="../embeddings/oleObject2.bin"/><Relationship Id="rId15" Type="http://schemas.openxmlformats.org/officeDocument/2006/relationships/image" Target="../media/image9.svg"/><Relationship Id="rId10" Type="http://schemas.openxmlformats.org/officeDocument/2006/relationships/image" Target="../media/image4.jpeg"/><Relationship Id="rId4" Type="http://schemas.openxmlformats.org/officeDocument/2006/relationships/notesSlide" Target="../notesSlides/notesSlide1.xml"/><Relationship Id="rId9" Type="http://schemas.microsoft.com/office/2007/relationships/hdphoto" Target="../media/hdphoto1.wdp"/><Relationship Id="rId1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999BA80C-A397-A9F4-422B-40A677F4A061}"/>
              </a:ext>
            </a:extLst>
          </p:cNvPr>
          <p:cNvSpPr/>
          <p:nvPr/>
        </p:nvSpPr>
        <p:spPr>
          <a:xfrm>
            <a:off x="618723" y="6625943"/>
            <a:ext cx="12925930" cy="5324533"/>
          </a:xfrm>
          <a:prstGeom prst="rect">
            <a:avLst/>
          </a:prstGeom>
          <a:ln>
            <a:noFill/>
          </a:ln>
        </p:spPr>
        <p:txBody>
          <a:bodyPr wrap="square" lIns="106670" tIns="53339" rIns="106670" bIns="53339" anchor="t">
            <a:spAutoFit/>
          </a:bodyPr>
          <a:lstStyle/>
          <a:p>
            <a:pPr marL="532765" indent="-532765" algn="just">
              <a:spcBef>
                <a:spcPts val="1407"/>
              </a:spcBef>
              <a:buClr>
                <a:srgbClr val="DE0000"/>
              </a:buClr>
              <a:buFont typeface="Courier New" panose="02070309020205020404" pitchFamily="49" charset="0"/>
              <a:buChar char="o"/>
            </a:pPr>
            <a:r>
              <a:rPr lang="en-US" dirty="0">
                <a:solidFill>
                  <a:srgbClr val="000000"/>
                </a:solidFill>
                <a:latin typeface="Arial"/>
                <a:cs typeface="Arial"/>
              </a:rPr>
              <a:t>Cohorts of </a:t>
            </a:r>
            <a:r>
              <a:rPr lang="en-US" b="1" dirty="0">
                <a:solidFill>
                  <a:srgbClr val="000000"/>
                </a:solidFill>
                <a:latin typeface="Arial"/>
                <a:cs typeface="Arial"/>
              </a:rPr>
              <a:t>HR+ (PR / ER &gt;= 10%) HER2- mBC patients </a:t>
            </a:r>
            <a:r>
              <a:rPr lang="en-US" dirty="0">
                <a:solidFill>
                  <a:srgbClr val="000000"/>
                </a:solidFill>
                <a:latin typeface="Arial"/>
                <a:cs typeface="Arial"/>
              </a:rPr>
              <a:t>diagnosed between 2018 and 2023 were identified at five European hospitals from their EHR mapped to OMOP common data model. </a:t>
            </a:r>
          </a:p>
          <a:p>
            <a:pPr marL="532765" indent="-532765" algn="just">
              <a:spcBef>
                <a:spcPts val="1407"/>
              </a:spcBef>
              <a:buClr>
                <a:srgbClr val="DE0000"/>
              </a:buClr>
              <a:buFont typeface="Courier New" panose="02070309020205020404" pitchFamily="49" charset="0"/>
              <a:buChar char="o"/>
            </a:pPr>
            <a:r>
              <a:rPr lang="en-GB" dirty="0">
                <a:solidFill>
                  <a:srgbClr val="000000"/>
                </a:solidFill>
                <a:latin typeface="Arial"/>
                <a:cs typeface="Arial"/>
              </a:rPr>
              <a:t>Sub-cohorts were defined by disease status: (1) </a:t>
            </a:r>
            <a:r>
              <a:rPr lang="en-GB" b="1" dirty="0">
                <a:solidFill>
                  <a:srgbClr val="000000"/>
                </a:solidFill>
                <a:latin typeface="Arial"/>
                <a:cs typeface="Arial"/>
              </a:rPr>
              <a:t>‘De novo’ </a:t>
            </a:r>
            <a:r>
              <a:rPr lang="en-GB" dirty="0">
                <a:solidFill>
                  <a:srgbClr val="000000"/>
                </a:solidFill>
                <a:latin typeface="Arial"/>
                <a:cs typeface="Arial"/>
              </a:rPr>
              <a:t>or (2) ‘</a:t>
            </a:r>
            <a:r>
              <a:rPr lang="en-GB" b="1" dirty="0">
                <a:solidFill>
                  <a:srgbClr val="000000"/>
                </a:solidFill>
                <a:latin typeface="Arial"/>
                <a:cs typeface="Arial"/>
              </a:rPr>
              <a:t>recurrent’</a:t>
            </a:r>
            <a:r>
              <a:rPr lang="en-GB" dirty="0">
                <a:solidFill>
                  <a:srgbClr val="000000"/>
                </a:solidFill>
                <a:latin typeface="Arial"/>
                <a:cs typeface="Arial"/>
              </a:rPr>
              <a:t>; and by HER2 status: (i) HER2-low (IHC 1+ or ISH not amplified), or (ii) HER2-zero (IHC = 0 on and prior to metastatic index).</a:t>
            </a:r>
          </a:p>
          <a:p>
            <a:pPr marL="532765" indent="-532765" algn="just">
              <a:spcBef>
                <a:spcPts val="1407"/>
              </a:spcBef>
              <a:buClr>
                <a:srgbClr val="DE0000"/>
              </a:buClr>
              <a:buFont typeface="Courier New" panose="02070309020205020404" pitchFamily="49" charset="0"/>
              <a:buChar char="o"/>
            </a:pPr>
            <a:endParaRPr lang="en-GB" dirty="0">
              <a:solidFill>
                <a:srgbClr val="000000"/>
              </a:solidFill>
              <a:latin typeface="Arial"/>
              <a:cs typeface="Arial"/>
            </a:endParaRPr>
          </a:p>
          <a:p>
            <a:pPr marL="532765" indent="-532765" algn="just">
              <a:spcBef>
                <a:spcPts val="1407"/>
              </a:spcBef>
              <a:buClr>
                <a:srgbClr val="DE0000"/>
              </a:buClr>
              <a:buFont typeface="Courier New" panose="02070309020205020404" pitchFamily="49" charset="0"/>
              <a:buChar char="o"/>
            </a:pPr>
            <a:endParaRPr lang="en-GB" dirty="0">
              <a:solidFill>
                <a:srgbClr val="000000"/>
              </a:solidFill>
              <a:latin typeface="Arial"/>
              <a:cs typeface="Arial"/>
            </a:endParaRPr>
          </a:p>
          <a:p>
            <a:pPr marL="532765" indent="-532765" algn="just">
              <a:spcBef>
                <a:spcPts val="1407"/>
              </a:spcBef>
              <a:buClr>
                <a:srgbClr val="DE0000"/>
              </a:buClr>
              <a:buFont typeface="Courier New" panose="02070309020205020404" pitchFamily="49" charset="0"/>
              <a:buChar char="o"/>
            </a:pPr>
            <a:endParaRPr lang="en-GB" dirty="0">
              <a:solidFill>
                <a:srgbClr val="000000"/>
              </a:solidFill>
              <a:latin typeface="Arial"/>
              <a:cs typeface="Arial"/>
            </a:endParaRPr>
          </a:p>
          <a:p>
            <a:pPr marL="532765" indent="-532765" algn="just">
              <a:spcBef>
                <a:spcPts val="1407"/>
              </a:spcBef>
              <a:buClr>
                <a:srgbClr val="DE0000"/>
              </a:buClr>
              <a:buFont typeface="Courier New" panose="02070309020205020404" pitchFamily="49" charset="0"/>
              <a:buChar char="o"/>
            </a:pPr>
            <a:endParaRPr lang="en-GB" dirty="0">
              <a:solidFill>
                <a:srgbClr val="000000"/>
              </a:solidFill>
              <a:latin typeface="Arial"/>
              <a:cs typeface="Arial"/>
            </a:endParaRPr>
          </a:p>
          <a:p>
            <a:pPr marL="532765" indent="-532765" algn="just">
              <a:spcBef>
                <a:spcPts val="1407"/>
              </a:spcBef>
              <a:buClr>
                <a:srgbClr val="DE0000"/>
              </a:buClr>
              <a:buFont typeface="Courier New" panose="02070309020205020404" pitchFamily="49" charset="0"/>
              <a:buChar char="o"/>
            </a:pPr>
            <a:endParaRPr lang="en-GB" dirty="0">
              <a:solidFill>
                <a:srgbClr val="000000"/>
              </a:solidFill>
              <a:latin typeface="Arial"/>
              <a:cs typeface="Arial"/>
            </a:endParaRPr>
          </a:p>
          <a:p>
            <a:pPr algn="just">
              <a:spcBef>
                <a:spcPts val="1407"/>
              </a:spcBef>
              <a:buClr>
                <a:srgbClr val="DE0000"/>
              </a:buClr>
            </a:pPr>
            <a:endParaRPr lang="en-GB" dirty="0">
              <a:solidFill>
                <a:srgbClr val="000000"/>
              </a:solidFill>
              <a:latin typeface="Arial"/>
              <a:cs typeface="Arial"/>
            </a:endParaRPr>
          </a:p>
          <a:p>
            <a:pPr marL="532765" indent="-532765" algn="just">
              <a:spcBef>
                <a:spcPts val="1407"/>
              </a:spcBef>
              <a:buClr>
                <a:srgbClr val="DE0000"/>
              </a:buClr>
              <a:buFont typeface="Courier New" panose="02070309020205020404" pitchFamily="49" charset="0"/>
              <a:buChar char="o"/>
            </a:pPr>
            <a:endParaRPr lang="en-GB" dirty="0">
              <a:solidFill>
                <a:srgbClr val="000000"/>
              </a:solidFill>
              <a:latin typeface="Arial"/>
              <a:cs typeface="Arial"/>
            </a:endParaRPr>
          </a:p>
          <a:p>
            <a:pPr marL="532765" indent="-532765" algn="just">
              <a:spcBef>
                <a:spcPts val="1407"/>
              </a:spcBef>
              <a:buClr>
                <a:srgbClr val="DE0000"/>
              </a:buClr>
              <a:buFont typeface="Courier New" panose="02070309020205020404" pitchFamily="49" charset="0"/>
              <a:buChar char="o"/>
            </a:pPr>
            <a:r>
              <a:rPr lang="en-US" dirty="0">
                <a:solidFill>
                  <a:srgbClr val="000000"/>
                </a:solidFill>
                <a:latin typeface="Arial"/>
                <a:cs typeface="Arial"/>
              </a:rPr>
              <a:t>Key oncological variables from the </a:t>
            </a:r>
            <a:r>
              <a:rPr lang="en-US" b="1" dirty="0">
                <a:solidFill>
                  <a:srgbClr val="000000"/>
                </a:solidFill>
                <a:latin typeface="Arial"/>
                <a:cs typeface="Arial"/>
              </a:rPr>
              <a:t>Minimal Essential Description of Cancer (MEDOC)</a:t>
            </a:r>
            <a:r>
              <a:rPr lang="en-US" dirty="0">
                <a:solidFill>
                  <a:srgbClr val="000000"/>
                </a:solidFill>
                <a:latin typeface="Arial"/>
                <a:cs typeface="Arial"/>
              </a:rPr>
              <a:t> framework extracted clinical data locally.</a:t>
            </a:r>
            <a:r>
              <a:rPr lang="en-US" sz="1200" baseline="30000" dirty="0">
                <a:solidFill>
                  <a:srgbClr val="000000"/>
                </a:solidFill>
                <a:latin typeface="Arial"/>
                <a:cs typeface="Arial"/>
              </a:rPr>
              <a:t>5,6</a:t>
            </a:r>
            <a:r>
              <a:rPr lang="en-US" dirty="0">
                <a:solidFill>
                  <a:srgbClr val="000000"/>
                </a:solidFill>
                <a:latin typeface="Arial"/>
                <a:cs typeface="Arial"/>
              </a:rPr>
              <a:t> </a:t>
            </a:r>
          </a:p>
        </p:txBody>
      </p:sp>
      <p:sp>
        <p:nvSpPr>
          <p:cNvPr id="85" name="Rectangle: Rounded Corners 84">
            <a:extLst>
              <a:ext uri="{FF2B5EF4-FFF2-40B4-BE49-F238E27FC236}">
                <a16:creationId xmlns:a16="http://schemas.microsoft.com/office/drawing/2014/main" id="{4812206F-297E-0B59-FEF4-2D72B6BADFEE}"/>
              </a:ext>
            </a:extLst>
          </p:cNvPr>
          <p:cNvSpPr/>
          <p:nvPr/>
        </p:nvSpPr>
        <p:spPr>
          <a:xfrm>
            <a:off x="3471955" y="12071621"/>
            <a:ext cx="2435522" cy="1678605"/>
          </a:xfrm>
          <a:prstGeom prst="roundRect">
            <a:avLst/>
          </a:prstGeom>
          <a:solidFill>
            <a:srgbClr val="F26442">
              <a:alpha val="50000"/>
            </a:srgbClr>
          </a:solidFill>
          <a:ln w="38100">
            <a:solidFill>
              <a:srgbClr val="9A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aphicFrame>
        <p:nvGraphicFramePr>
          <p:cNvPr id="4" name="think-cell data - do not delete" hidden="1">
            <a:extLst>
              <a:ext uri="{FF2B5EF4-FFF2-40B4-BE49-F238E27FC236}">
                <a16:creationId xmlns:a16="http://schemas.microsoft.com/office/drawing/2014/main" id="{7E3BE7AC-36CD-DFFC-B16F-04C85FD7DACA}"/>
              </a:ext>
            </a:extLst>
          </p:cNvPr>
          <p:cNvGraphicFramePr>
            <a:graphicFrameLocks noChangeAspect="1"/>
          </p:cNvGraphicFramePr>
          <p:nvPr>
            <p:custDataLst>
              <p:tags r:id="rId2"/>
            </p:custDataLst>
            <p:extLst>
              <p:ext uri="{D42A27DB-BD31-4B8C-83A1-F6EECF244321}">
                <p14:modId xmlns:p14="http://schemas.microsoft.com/office/powerpoint/2010/main" val="2351548575"/>
              </p:ext>
            </p:extLst>
          </p:nvPr>
        </p:nvGraphicFramePr>
        <p:xfrm>
          <a:off x="-9149266" y="-4798722"/>
          <a:ext cx="1849" cy="1849"/>
        </p:xfrm>
        <a:graphic>
          <a:graphicData uri="http://schemas.openxmlformats.org/presentationml/2006/ole">
            <mc:AlternateContent xmlns:mc="http://schemas.openxmlformats.org/markup-compatibility/2006">
              <mc:Choice xmlns:v="urn:schemas-microsoft-com:vml" Requires="v">
                <p:oleObj spid="_x0000_s2052" name="think-cell Slide" r:id="rId5" imgW="384" imgH="384" progId="TCLayout.ActiveDocument.1">
                  <p:embed/>
                </p:oleObj>
              </mc:Choice>
              <mc:Fallback>
                <p:oleObj name="think-cell Slide" r:id="rId5" imgW="384" imgH="384" progId="TCLayout.ActiveDocument.1">
                  <p:embed/>
                  <p:pic>
                    <p:nvPicPr>
                      <p:cNvPr id="4" name="think-cell data - do not delete" hidden="1">
                        <a:extLst>
                          <a:ext uri="{FF2B5EF4-FFF2-40B4-BE49-F238E27FC236}">
                            <a16:creationId xmlns:a16="http://schemas.microsoft.com/office/drawing/2014/main" id="{7E3BE7AC-36CD-DFFC-B16F-04C85FD7DACA}"/>
                          </a:ext>
                        </a:extLst>
                      </p:cNvPr>
                      <p:cNvPicPr/>
                      <p:nvPr/>
                    </p:nvPicPr>
                    <p:blipFill>
                      <a:blip r:embed="rId6"/>
                      <a:stretch>
                        <a:fillRect/>
                      </a:stretch>
                    </p:blipFill>
                    <p:spPr>
                      <a:xfrm>
                        <a:off x="-9149266" y="-4798722"/>
                        <a:ext cx="1849" cy="1849"/>
                      </a:xfrm>
                      <a:prstGeom prst="rect">
                        <a:avLst/>
                      </a:prstGeom>
                    </p:spPr>
                  </p:pic>
                </p:oleObj>
              </mc:Fallback>
            </mc:AlternateContent>
          </a:graphicData>
        </a:graphic>
      </p:graphicFrame>
      <p:sp>
        <p:nvSpPr>
          <p:cNvPr id="6" name="Rectangle 5">
            <a:extLst>
              <a:ext uri="{FF2B5EF4-FFF2-40B4-BE49-F238E27FC236}">
                <a16:creationId xmlns:a16="http://schemas.microsoft.com/office/drawing/2014/main" id="{54CFA3CC-AC71-8317-A620-49D364EEA18A}"/>
              </a:ext>
            </a:extLst>
          </p:cNvPr>
          <p:cNvSpPr/>
          <p:nvPr/>
        </p:nvSpPr>
        <p:spPr>
          <a:xfrm>
            <a:off x="3507129" y="394884"/>
            <a:ext cx="29099194" cy="2862322"/>
          </a:xfrm>
          <a:prstGeom prst="rect">
            <a:avLst/>
          </a:prstGeom>
        </p:spPr>
        <p:txBody>
          <a:bodyPr wrap="square" lIns="91440" tIns="45720" rIns="91440" bIns="45720" anchor="t">
            <a:spAutoFit/>
          </a:bodyPr>
          <a:lstStyle/>
          <a:p>
            <a:pPr algn="ctr"/>
            <a:r>
              <a:rPr lang="en-GB" sz="4000" b="1" dirty="0">
                <a:latin typeface="Arial" panose="020B0604020202020204" pitchFamily="34" charset="0"/>
                <a:cs typeface="Arial" panose="020B0604020202020204" pitchFamily="34" charset="0"/>
              </a:rPr>
              <a:t>Disease natural history and care quality assessment of hormone receptor positive / human epidermal growth factor receptor 2 negative metastatic breast cancer (HR+/HER2- mBC) – an international multicentric study</a:t>
            </a:r>
          </a:p>
          <a:p>
            <a:pPr algn="ctr"/>
            <a:endParaRPr lang="en-US" sz="2800" b="1" dirty="0">
              <a:latin typeface="Arial" panose="020B0604020202020204" pitchFamily="34" charset="0"/>
              <a:cs typeface="Arial" panose="020B0604020202020204" pitchFamily="34" charset="0"/>
            </a:endParaRPr>
          </a:p>
          <a:p>
            <a:pPr algn="ctr"/>
            <a:r>
              <a:rPr lang="en-US" sz="2000" dirty="0">
                <a:latin typeface="Arial"/>
                <a:cs typeface="Arial"/>
              </a:rPr>
              <a:t>S Theophanous</a:t>
            </a:r>
            <a:r>
              <a:rPr lang="en-US" sz="2000" baseline="30000" dirty="0">
                <a:latin typeface="Arial"/>
                <a:cs typeface="Arial"/>
              </a:rPr>
              <a:t>1</a:t>
            </a:r>
            <a:r>
              <a:rPr lang="en-US" sz="2000" dirty="0">
                <a:latin typeface="Arial"/>
                <a:cs typeface="Arial"/>
              </a:rPr>
              <a:t>, L Revie</a:t>
            </a:r>
            <a:r>
              <a:rPr lang="en-US" sz="2000" baseline="30000" dirty="0">
                <a:latin typeface="Arial"/>
                <a:cs typeface="Arial"/>
              </a:rPr>
              <a:t>2</a:t>
            </a:r>
            <a:r>
              <a:rPr lang="en-US" sz="2000" dirty="0">
                <a:latin typeface="Arial"/>
                <a:cs typeface="Arial"/>
              </a:rPr>
              <a:t>, O Bouissou</a:t>
            </a:r>
            <a:r>
              <a:rPr lang="en-US" sz="2000" baseline="30000" dirty="0">
                <a:latin typeface="Arial"/>
                <a:cs typeface="Arial"/>
              </a:rPr>
              <a:t>3</a:t>
            </a:r>
            <a:r>
              <a:rPr lang="en-US" sz="2000" dirty="0">
                <a:latin typeface="Arial"/>
                <a:cs typeface="Arial"/>
              </a:rPr>
              <a:t>, F Duhoux</a:t>
            </a:r>
            <a:r>
              <a:rPr lang="en-US" sz="2000" baseline="30000" dirty="0">
                <a:latin typeface="Arial"/>
                <a:cs typeface="Arial"/>
              </a:rPr>
              <a:t>4</a:t>
            </a:r>
            <a:r>
              <a:rPr lang="en-US" sz="2000" dirty="0">
                <a:latin typeface="Arial"/>
                <a:cs typeface="Arial"/>
              </a:rPr>
              <a:t>, P Galgane Banduge</a:t>
            </a:r>
            <a:r>
              <a:rPr lang="en-US" sz="2000" baseline="30000" dirty="0">
                <a:latin typeface="Arial"/>
                <a:cs typeface="Arial"/>
              </a:rPr>
              <a:t>5</a:t>
            </a:r>
            <a:r>
              <a:rPr lang="en-US" sz="2000" dirty="0">
                <a:latin typeface="Arial"/>
                <a:cs typeface="Arial"/>
              </a:rPr>
              <a:t>, A Choudhury</a:t>
            </a:r>
            <a:r>
              <a:rPr lang="en-US" sz="2000" baseline="30000" dirty="0">
                <a:latin typeface="Arial"/>
                <a:cs typeface="Arial"/>
              </a:rPr>
              <a:t>5</a:t>
            </a:r>
            <a:r>
              <a:rPr lang="en-US" sz="2000" dirty="0">
                <a:latin typeface="Arial"/>
                <a:cs typeface="Arial"/>
              </a:rPr>
              <a:t>, A Collard</a:t>
            </a:r>
            <a:r>
              <a:rPr lang="en-US" sz="2000" baseline="30000" dirty="0">
                <a:latin typeface="Arial"/>
                <a:cs typeface="Arial"/>
              </a:rPr>
              <a:t>4</a:t>
            </a:r>
            <a:r>
              <a:rPr lang="en-US" sz="2000" dirty="0">
                <a:latin typeface="Arial"/>
                <a:cs typeface="Arial"/>
              </a:rPr>
              <a:t>, W Hai Deng</a:t>
            </a:r>
            <a:r>
              <a:rPr lang="en-US" sz="2000" baseline="30000" dirty="0">
                <a:latin typeface="Arial"/>
                <a:cs typeface="Arial"/>
              </a:rPr>
              <a:t>3</a:t>
            </a:r>
            <a:r>
              <a:rPr lang="en-US" sz="2000" dirty="0">
                <a:latin typeface="Arial"/>
                <a:cs typeface="Arial"/>
              </a:rPr>
              <a:t>, G Hall</a:t>
            </a:r>
            <a:r>
              <a:rPr lang="en-US" sz="2000" baseline="30000" dirty="0">
                <a:latin typeface="Arial"/>
                <a:cs typeface="Arial"/>
              </a:rPr>
              <a:t>1</a:t>
            </a:r>
            <a:r>
              <a:rPr lang="en-US" sz="2000" dirty="0">
                <a:latin typeface="Arial"/>
                <a:cs typeface="Arial"/>
              </a:rPr>
              <a:t>, RJ </a:t>
            </a:r>
            <a:r>
              <a:rPr lang="en-US" sz="2000" dirty="0" err="1">
                <a:latin typeface="Arial"/>
                <a:cs typeface="Arial"/>
              </a:rPr>
              <a:t>Geukes</a:t>
            </a:r>
            <a:r>
              <a:rPr lang="en-US" sz="2000" dirty="0">
                <a:latin typeface="Arial"/>
                <a:cs typeface="Arial"/>
              </a:rPr>
              <a:t>  Foppen</a:t>
            </a:r>
            <a:r>
              <a:rPr lang="en-US" sz="2000" baseline="30000" dirty="0">
                <a:latin typeface="Arial"/>
                <a:cs typeface="Arial"/>
              </a:rPr>
              <a:t>6</a:t>
            </a:r>
            <a:r>
              <a:rPr lang="en-US" sz="2000" dirty="0">
                <a:latin typeface="Arial"/>
                <a:cs typeface="Arial"/>
              </a:rPr>
              <a:t>, V Gouthamchand</a:t>
            </a:r>
            <a:r>
              <a:rPr lang="en-US" sz="2000" baseline="30000" dirty="0">
                <a:latin typeface="Arial"/>
                <a:cs typeface="Arial"/>
              </a:rPr>
              <a:t>5</a:t>
            </a:r>
            <a:r>
              <a:rPr lang="en-US" sz="2000" dirty="0">
                <a:latin typeface="Arial"/>
                <a:cs typeface="Arial"/>
              </a:rPr>
              <a:t>, I Kaczmarczyk</a:t>
            </a:r>
            <a:r>
              <a:rPr lang="en-US" sz="2000" baseline="30000" dirty="0">
                <a:latin typeface="Arial"/>
                <a:cs typeface="Arial"/>
              </a:rPr>
              <a:t>2</a:t>
            </a:r>
            <a:r>
              <a:rPr lang="en-US" sz="2000" dirty="0">
                <a:latin typeface="Arial"/>
                <a:cs typeface="Arial"/>
              </a:rPr>
              <a:t>, E Krasniqi</a:t>
            </a:r>
            <a:r>
              <a:rPr lang="en-US" sz="2000" baseline="30000" dirty="0">
                <a:latin typeface="Arial"/>
                <a:cs typeface="Arial"/>
              </a:rPr>
              <a:t>6</a:t>
            </a:r>
            <a:r>
              <a:rPr lang="en-US" sz="2000" dirty="0">
                <a:latin typeface="Arial"/>
                <a:cs typeface="Arial"/>
              </a:rPr>
              <a:t>, L Licata</a:t>
            </a:r>
            <a:r>
              <a:rPr lang="en-US" sz="2000" baseline="30000" dirty="0">
                <a:latin typeface="Arial"/>
                <a:cs typeface="Arial"/>
              </a:rPr>
              <a:t>7</a:t>
            </a:r>
            <a:r>
              <a:rPr lang="en-US" sz="2000" dirty="0">
                <a:latin typeface="Arial"/>
                <a:cs typeface="Arial"/>
              </a:rPr>
              <a:t>, </a:t>
            </a:r>
          </a:p>
          <a:p>
            <a:pPr algn="ctr"/>
            <a:r>
              <a:rPr lang="en-US" sz="2000" dirty="0">
                <a:latin typeface="Arial" panose="020B0604020202020204" pitchFamily="34" charset="0"/>
              </a:rPr>
              <a:t>A Lobo Gomes</a:t>
            </a:r>
            <a:r>
              <a:rPr lang="en-US" sz="2000" baseline="30000" dirty="0">
                <a:latin typeface="Arial" panose="020B0604020202020204" pitchFamily="34" charset="0"/>
              </a:rPr>
              <a:t>8</a:t>
            </a:r>
            <a:r>
              <a:rPr lang="en-US" sz="2000" dirty="0">
                <a:latin typeface="Arial" panose="020B0604020202020204" pitchFamily="34" charset="0"/>
              </a:rPr>
              <a:t>, L Sanchez Gomez</a:t>
            </a:r>
            <a:r>
              <a:rPr lang="en-US" sz="2000" baseline="30000" dirty="0">
                <a:latin typeface="Arial" panose="020B0604020202020204" pitchFamily="34" charset="0"/>
              </a:rPr>
              <a:t>9</a:t>
            </a:r>
            <a:r>
              <a:rPr lang="en-US" sz="2000" dirty="0">
                <a:latin typeface="Arial" panose="020B0604020202020204" pitchFamily="34" charset="0"/>
              </a:rPr>
              <a:t>, A van Maanen</a:t>
            </a:r>
            <a:r>
              <a:rPr lang="en-US" sz="2000" baseline="30000" dirty="0">
                <a:latin typeface="Arial" panose="020B0604020202020204" pitchFamily="34" charset="0"/>
              </a:rPr>
              <a:t>4</a:t>
            </a:r>
            <a:r>
              <a:rPr lang="en-US" sz="2000" dirty="0">
                <a:latin typeface="Arial" panose="020B0604020202020204" pitchFamily="34" charset="0"/>
              </a:rPr>
              <a:t>, G Podevijn</a:t>
            </a:r>
            <a:r>
              <a:rPr lang="en-US" sz="2000" baseline="30000" dirty="0">
                <a:latin typeface="Arial" panose="020B0604020202020204" pitchFamily="34" charset="0"/>
              </a:rPr>
              <a:t>4</a:t>
            </a:r>
            <a:r>
              <a:rPr lang="en-US" sz="2000" dirty="0">
                <a:latin typeface="Arial" panose="020B0604020202020204" pitchFamily="34" charset="0"/>
              </a:rPr>
              <a:t>, E Ross</a:t>
            </a:r>
            <a:r>
              <a:rPr lang="en-US" sz="2000" baseline="30000" dirty="0">
                <a:latin typeface="Arial" panose="020B0604020202020204" pitchFamily="34" charset="0"/>
              </a:rPr>
              <a:t>3</a:t>
            </a:r>
            <a:r>
              <a:rPr lang="en-US" sz="2000" dirty="0">
                <a:latin typeface="Arial" panose="020B0604020202020204" pitchFamily="34" charset="0"/>
                <a:ea typeface="Times New Roman" panose="02020603050405020304" pitchFamily="18" charset="0"/>
              </a:rPr>
              <a:t>, J Thonnard</a:t>
            </a:r>
            <a:r>
              <a:rPr lang="en-US" sz="2000" baseline="30000" dirty="0">
                <a:latin typeface="Arial" panose="020B0604020202020204" pitchFamily="34" charset="0"/>
                <a:ea typeface="Times New Roman" panose="02020603050405020304" pitchFamily="18" charset="0"/>
              </a:rPr>
              <a:t>4</a:t>
            </a:r>
            <a:r>
              <a:rPr lang="en-US" sz="2000" dirty="0">
                <a:latin typeface="Arial" panose="020B0604020202020204" pitchFamily="34" charset="0"/>
              </a:rPr>
              <a:t>, A Thomas</a:t>
            </a:r>
            <a:r>
              <a:rPr lang="en-US" sz="2000" baseline="30000" dirty="0">
                <a:latin typeface="Arial" panose="020B0604020202020204" pitchFamily="34" charset="0"/>
              </a:rPr>
              <a:t>4</a:t>
            </a:r>
            <a:r>
              <a:rPr lang="en-US" sz="2000" dirty="0">
                <a:latin typeface="Arial" panose="020B0604020202020204" pitchFamily="34" charset="0"/>
              </a:rPr>
              <a:t>, C Twelves</a:t>
            </a:r>
            <a:r>
              <a:rPr lang="en-US" sz="2000" baseline="30000" dirty="0">
                <a:latin typeface="Arial" panose="020B0604020202020204" pitchFamily="34" charset="0"/>
              </a:rPr>
              <a:t>1</a:t>
            </a:r>
            <a:r>
              <a:rPr lang="en-US" sz="2000" dirty="0">
                <a:latin typeface="Arial" panose="020B0604020202020204" pitchFamily="34" charset="0"/>
              </a:rPr>
              <a:t>, X Fernandez</a:t>
            </a:r>
            <a:r>
              <a:rPr lang="en-US" sz="2000" baseline="30000" dirty="0">
                <a:latin typeface="Arial" panose="020B0604020202020204" pitchFamily="34" charset="0"/>
              </a:rPr>
              <a:t>10</a:t>
            </a:r>
            <a:r>
              <a:rPr lang="en-US" sz="2000" dirty="0">
                <a:latin typeface="Arial" panose="020B0604020202020204" pitchFamily="34" charset="0"/>
              </a:rPr>
              <a:t>, C van Marcke</a:t>
            </a:r>
            <a:r>
              <a:rPr lang="en-US" sz="2000" baseline="30000" dirty="0">
                <a:latin typeface="Arial" panose="020B0604020202020204" pitchFamily="34" charset="0"/>
              </a:rPr>
              <a:t>4</a:t>
            </a:r>
            <a:r>
              <a:rPr lang="en-US" sz="2000" dirty="0">
                <a:latin typeface="Arial" panose="020B0604020202020204" pitchFamily="34" charset="0"/>
              </a:rPr>
              <a:t> </a:t>
            </a:r>
          </a:p>
          <a:p>
            <a:pPr algn="ctr"/>
            <a:r>
              <a:rPr lang="en-US" sz="1600" baseline="30000" dirty="0">
                <a:latin typeface="Arial" panose="020B0604020202020204" pitchFamily="34" charset="0"/>
                <a:ea typeface="Calibri" panose="020F0502020204030204" pitchFamily="34" charset="0"/>
              </a:rPr>
              <a:t>1</a:t>
            </a:r>
            <a:r>
              <a:rPr lang="en-US" sz="1600" dirty="0">
                <a:latin typeface="Arial" panose="020B0604020202020204" pitchFamily="34" charset="0"/>
                <a:ea typeface="Calibri" panose="020F0502020204030204" pitchFamily="34" charset="0"/>
              </a:rPr>
              <a:t>Leeds Teaching Hospitals NHS Trust, United Kingdom. </a:t>
            </a:r>
            <a:r>
              <a:rPr lang="en-US" sz="1600" baseline="30000" dirty="0">
                <a:latin typeface="Arial" panose="020B0604020202020204" pitchFamily="34" charset="0"/>
                <a:ea typeface="Calibri" panose="020F0502020204030204" pitchFamily="34" charset="0"/>
              </a:rPr>
              <a:t>2</a:t>
            </a:r>
            <a:r>
              <a:rPr lang="en-US" sz="1600" dirty="0">
                <a:latin typeface="Arial" panose="020B0604020202020204" pitchFamily="34" charset="0"/>
                <a:ea typeface="Calibri" panose="020F0502020204030204" pitchFamily="34" charset="0"/>
              </a:rPr>
              <a:t>IQVIA Ltd, United Kingdom.</a:t>
            </a:r>
            <a:r>
              <a:rPr lang="en-US" sz="1600" baseline="30000" dirty="0">
                <a:latin typeface="Arial" panose="020B0604020202020204" pitchFamily="34" charset="0"/>
                <a:ea typeface="Calibri" panose="020F0502020204030204" pitchFamily="34" charset="0"/>
              </a:rPr>
              <a:t> 3</a:t>
            </a:r>
            <a:r>
              <a:rPr lang="en-US" sz="1600" dirty="0">
                <a:latin typeface="Arial" panose="020B0604020202020204" pitchFamily="34" charset="0"/>
                <a:ea typeface="Calibri" panose="020F0502020204030204" pitchFamily="34" charset="0"/>
              </a:rPr>
              <a:t>Oslo University Hospital, Norway. </a:t>
            </a:r>
            <a:r>
              <a:rPr lang="en-US" sz="1600" baseline="30000" dirty="0">
                <a:latin typeface="Arial" panose="020B0604020202020204" pitchFamily="34" charset="0"/>
                <a:ea typeface="Calibri" panose="020F0502020204030204" pitchFamily="34" charset="0"/>
              </a:rPr>
              <a:t>4</a:t>
            </a:r>
            <a:r>
              <a:rPr lang="en-US" sz="1600" dirty="0">
                <a:latin typeface="Arial" panose="020B0604020202020204" pitchFamily="34" charset="0"/>
                <a:ea typeface="Calibri" panose="020F0502020204030204" pitchFamily="34" charset="0"/>
              </a:rPr>
              <a:t>Cliniques </a:t>
            </a:r>
            <a:r>
              <a:rPr lang="en-US" sz="1600" dirty="0" err="1">
                <a:latin typeface="Arial" panose="020B0604020202020204" pitchFamily="34" charset="0"/>
                <a:ea typeface="Calibri" panose="020F0502020204030204" pitchFamily="34" charset="0"/>
              </a:rPr>
              <a:t>Universitaires</a:t>
            </a:r>
            <a:r>
              <a:rPr lang="en-US" sz="1600" dirty="0">
                <a:latin typeface="Arial" panose="020B0604020202020204" pitchFamily="34" charset="0"/>
                <a:ea typeface="Calibri" panose="020F0502020204030204" pitchFamily="34" charset="0"/>
              </a:rPr>
              <a:t> Saint-Luc, Belgium. </a:t>
            </a:r>
            <a:r>
              <a:rPr lang="en-US" sz="1600" baseline="30000" dirty="0">
                <a:latin typeface="Arial" panose="020B0604020202020204" pitchFamily="34" charset="0"/>
                <a:ea typeface="Calibri" panose="020F0502020204030204" pitchFamily="34" charset="0"/>
              </a:rPr>
              <a:t>5</a:t>
            </a:r>
            <a:r>
              <a:rPr lang="en-US" sz="1600" dirty="0">
                <a:latin typeface="Arial" panose="020B0604020202020204" pitchFamily="34" charset="0"/>
                <a:ea typeface="Calibri" panose="020F0502020204030204" pitchFamily="34" charset="0"/>
              </a:rPr>
              <a:t>Maastricht University, The Netherlands. </a:t>
            </a:r>
            <a:r>
              <a:rPr lang="en-US" sz="1600" baseline="30000" dirty="0">
                <a:latin typeface="Arial" panose="020B0604020202020204" pitchFamily="34" charset="0"/>
                <a:ea typeface="Calibri" panose="020F0502020204030204" pitchFamily="34" charset="0"/>
              </a:rPr>
              <a:t>6</a:t>
            </a:r>
            <a:r>
              <a:rPr lang="en-US" sz="1600" dirty="0">
                <a:latin typeface="Arial" panose="020B0604020202020204" pitchFamily="34" charset="0"/>
                <a:ea typeface="Calibri" panose="020F0502020204030204" pitchFamily="34" charset="0"/>
              </a:rPr>
              <a:t> IFO, IRCCS Ospedale Regina Elena, Italy. </a:t>
            </a:r>
            <a:r>
              <a:rPr lang="en-US" sz="1600" baseline="30000" dirty="0">
                <a:latin typeface="Arial" panose="020B0604020202020204" pitchFamily="34" charset="0"/>
                <a:ea typeface="Calibri" panose="020F0502020204030204" pitchFamily="34" charset="0"/>
              </a:rPr>
              <a:t>7</a:t>
            </a:r>
            <a:r>
              <a:rPr lang="en-US" sz="1600" dirty="0">
                <a:latin typeface="Arial" panose="020B0604020202020204" pitchFamily="34" charset="0"/>
                <a:ea typeface="Calibri" panose="020F0502020204030204" pitchFamily="34" charset="0"/>
              </a:rPr>
              <a:t>IRCCS Ospedale San Raffaele, Italy.</a:t>
            </a:r>
            <a:r>
              <a:rPr lang="en-US" sz="1600" baseline="30000" dirty="0">
                <a:latin typeface="Arial" panose="020B0604020202020204" pitchFamily="34" charset="0"/>
                <a:ea typeface="Calibri" panose="020F0502020204030204" pitchFamily="34" charset="0"/>
              </a:rPr>
              <a:t> 8</a:t>
            </a:r>
            <a:r>
              <a:rPr lang="en-US" sz="1600" dirty="0">
                <a:latin typeface="Arial" panose="020B0604020202020204" pitchFamily="34" charset="0"/>
                <a:ea typeface="Times New Roman" panose="02020603050405020304" pitchFamily="18" charset="0"/>
              </a:rPr>
              <a:t>RWTH Aachen, </a:t>
            </a:r>
            <a:r>
              <a:rPr lang="en-US" sz="1600" dirty="0">
                <a:latin typeface="Arial" panose="020B0604020202020204" pitchFamily="34" charset="0"/>
                <a:ea typeface="Calibri" panose="020F0502020204030204" pitchFamily="34" charset="0"/>
              </a:rPr>
              <a:t>Germany. </a:t>
            </a:r>
            <a:r>
              <a:rPr lang="en-US" sz="1600" baseline="30000" dirty="0">
                <a:latin typeface="Arial" panose="020B0604020202020204" pitchFamily="34" charset="0"/>
                <a:ea typeface="Calibri" panose="020F0502020204030204" pitchFamily="34" charset="0"/>
              </a:rPr>
              <a:t>9</a:t>
            </a:r>
            <a:r>
              <a:rPr lang="en-US" sz="1600" dirty="0">
                <a:latin typeface="Arial" panose="020B0604020202020204" pitchFamily="34" charset="0"/>
                <a:ea typeface="Calibri" panose="020F0502020204030204" pitchFamily="34" charset="0"/>
              </a:rPr>
              <a:t>Medical Data Works, The Netherlands. </a:t>
            </a:r>
            <a:r>
              <a:rPr lang="en-US" sz="1600" baseline="30000" dirty="0">
                <a:latin typeface="Arial" panose="020B0604020202020204" pitchFamily="34" charset="0"/>
                <a:ea typeface="Calibri" panose="020F0502020204030204" pitchFamily="34" charset="0"/>
              </a:rPr>
              <a:t>10</a:t>
            </a:r>
            <a:r>
              <a:rPr lang="en-US" sz="1600" dirty="0">
                <a:latin typeface="Arial" panose="020B0604020202020204" pitchFamily="34" charset="0"/>
                <a:ea typeface="Calibri" panose="020F0502020204030204" pitchFamily="34" charset="0"/>
              </a:rPr>
              <a:t>DigiCORE, Belgium. </a:t>
            </a:r>
            <a:endParaRPr lang="en-US" sz="1600" dirty="0"/>
          </a:p>
        </p:txBody>
      </p:sp>
      <p:sp>
        <p:nvSpPr>
          <p:cNvPr id="10" name="Rectangle 9">
            <a:extLst>
              <a:ext uri="{FF2B5EF4-FFF2-40B4-BE49-F238E27FC236}">
                <a16:creationId xmlns:a16="http://schemas.microsoft.com/office/drawing/2014/main" id="{0337B938-FDFE-9B1D-401A-E2C3587A66C9}"/>
              </a:ext>
            </a:extLst>
          </p:cNvPr>
          <p:cNvSpPr/>
          <p:nvPr/>
        </p:nvSpPr>
        <p:spPr>
          <a:xfrm>
            <a:off x="580002" y="4394302"/>
            <a:ext cx="12925932" cy="1672251"/>
          </a:xfrm>
          <a:prstGeom prst="rect">
            <a:avLst/>
          </a:prstGeom>
          <a:ln>
            <a:noFill/>
          </a:ln>
        </p:spPr>
        <p:txBody>
          <a:bodyPr wrap="square" lIns="106670" tIns="53339" rIns="106670" bIns="53339" anchor="t">
            <a:spAutoFit/>
          </a:bodyPr>
          <a:lstStyle/>
          <a:p>
            <a:pPr marL="532765" indent="-532765" algn="just">
              <a:spcBef>
                <a:spcPts val="1407"/>
              </a:spcBef>
              <a:buClr>
                <a:srgbClr val="DE0000"/>
              </a:buClr>
              <a:buFont typeface="Courier New" panose="02070309020205020404" pitchFamily="49" charset="0"/>
              <a:buChar char="o"/>
            </a:pPr>
            <a:r>
              <a:rPr lang="en-GB" dirty="0">
                <a:solidFill>
                  <a:srgbClr val="000000"/>
                </a:solidFill>
                <a:latin typeface="Arial"/>
                <a:cs typeface="Arial"/>
              </a:rPr>
              <a:t>Despite early detection and treatment, ~ 30% of early-stage </a:t>
            </a:r>
            <a:r>
              <a:rPr lang="en-GB" b="1" dirty="0">
                <a:solidFill>
                  <a:srgbClr val="000000"/>
                </a:solidFill>
                <a:latin typeface="Arial"/>
                <a:cs typeface="Arial"/>
              </a:rPr>
              <a:t>HR+ HER2- breast cancer (BC) patients </a:t>
            </a:r>
            <a:r>
              <a:rPr lang="en-GB" dirty="0">
                <a:latin typeface="Arial"/>
                <a:cs typeface="Arial"/>
              </a:rPr>
              <a:t>relapse.</a:t>
            </a:r>
            <a:r>
              <a:rPr lang="en-US" baseline="30000" dirty="0">
                <a:latin typeface="Arial"/>
                <a:cs typeface="Arial"/>
              </a:rPr>
              <a:t> 1,2</a:t>
            </a:r>
            <a:r>
              <a:rPr lang="en-GB" baseline="30000" dirty="0">
                <a:solidFill>
                  <a:srgbClr val="000000"/>
                </a:solidFill>
                <a:latin typeface="Arial"/>
                <a:cs typeface="Arial"/>
              </a:rPr>
              <a:t> </a:t>
            </a:r>
            <a:r>
              <a:rPr lang="en-GB" dirty="0">
                <a:solidFill>
                  <a:srgbClr val="000000"/>
                </a:solidFill>
                <a:latin typeface="Arial"/>
                <a:cs typeface="Arial"/>
              </a:rPr>
              <a:t>Re-biopsy at relapse is recommended and molecular profiling of metastatic sites to determine HER2 status is essential, to detect actionable mutations and to guide treatment selection and sequencing. </a:t>
            </a:r>
            <a:r>
              <a:rPr lang="en-US" baseline="30000" dirty="0">
                <a:solidFill>
                  <a:srgbClr val="000000"/>
                </a:solidFill>
                <a:latin typeface="Arial"/>
                <a:cs typeface="Arial"/>
              </a:rPr>
              <a:t>3,4</a:t>
            </a:r>
            <a:endParaRPr lang="en-GB" dirty="0">
              <a:solidFill>
                <a:srgbClr val="000000"/>
              </a:solidFill>
              <a:latin typeface="Arial"/>
              <a:cs typeface="Arial"/>
            </a:endParaRPr>
          </a:p>
          <a:p>
            <a:pPr marL="532765" indent="-532765" algn="just">
              <a:spcBef>
                <a:spcPts val="1407"/>
              </a:spcBef>
              <a:buClr>
                <a:srgbClr val="DE0000"/>
              </a:buClr>
              <a:buFont typeface="Courier New" panose="02070309020205020404" pitchFamily="49" charset="0"/>
              <a:buChar char="o"/>
            </a:pPr>
            <a:r>
              <a:rPr lang="en-GB" dirty="0">
                <a:solidFill>
                  <a:srgbClr val="000000"/>
                </a:solidFill>
                <a:latin typeface="Arial"/>
                <a:cs typeface="Arial"/>
              </a:rPr>
              <a:t>This study aimed to assess natural history, treatments received and outcomes in patients with HR+/HER2- mBC, by metastasis presentation and HER2- status.</a:t>
            </a:r>
            <a:endParaRPr lang="en-GB" dirty="0">
              <a:latin typeface="Arial"/>
              <a:cs typeface="Arial"/>
            </a:endParaRPr>
          </a:p>
        </p:txBody>
      </p:sp>
      <p:pic>
        <p:nvPicPr>
          <p:cNvPr id="20" name="Picture 19">
            <a:extLst>
              <a:ext uri="{FF2B5EF4-FFF2-40B4-BE49-F238E27FC236}">
                <a16:creationId xmlns:a16="http://schemas.microsoft.com/office/drawing/2014/main" id="{A423DC3C-C83C-B1B2-A49B-93F3818FC678}"/>
              </a:ext>
            </a:extLst>
          </p:cNvPr>
          <p:cNvPicPr>
            <a:picLocks noChangeAspect="1"/>
          </p:cNvPicPr>
          <p:nvPr/>
        </p:nvPicPr>
        <p:blipFill>
          <a:blip r:embed="rId7"/>
          <a:stretch>
            <a:fillRect/>
          </a:stretch>
        </p:blipFill>
        <p:spPr>
          <a:xfrm>
            <a:off x="113714" y="748608"/>
            <a:ext cx="3659947" cy="1311213"/>
          </a:xfrm>
          <a:prstGeom prst="rect">
            <a:avLst/>
          </a:prstGeom>
          <a:noFill/>
        </p:spPr>
      </p:pic>
      <p:sp>
        <p:nvSpPr>
          <p:cNvPr id="24" name="TextBox 23">
            <a:extLst>
              <a:ext uri="{FF2B5EF4-FFF2-40B4-BE49-F238E27FC236}">
                <a16:creationId xmlns:a16="http://schemas.microsoft.com/office/drawing/2014/main" id="{B61DB389-35E2-5C19-D69F-D781967E3FD7}"/>
              </a:ext>
            </a:extLst>
          </p:cNvPr>
          <p:cNvSpPr txBox="1"/>
          <p:nvPr/>
        </p:nvSpPr>
        <p:spPr>
          <a:xfrm>
            <a:off x="14040683" y="4525054"/>
            <a:ext cx="11072660" cy="1087475"/>
          </a:xfrm>
          <a:prstGeom prst="rect">
            <a:avLst/>
          </a:prstGeom>
          <a:noFill/>
          <a:ln>
            <a:noFill/>
          </a:ln>
        </p:spPr>
        <p:txBody>
          <a:bodyPr wrap="square" lIns="106670" tIns="53339" rIns="106670" bIns="53339" rtlCol="0" anchor="t">
            <a:spAutoFit/>
          </a:bodyPr>
          <a:lstStyle/>
          <a:p>
            <a:pPr marL="533262" indent="-533262" algn="just">
              <a:spcBef>
                <a:spcPts val="1407"/>
              </a:spcBef>
              <a:buClr>
                <a:srgbClr val="DE0000"/>
              </a:buClr>
              <a:buFont typeface="Courier New" panose="02070309020205020404" pitchFamily="49" charset="0"/>
              <a:buChar char="o"/>
            </a:pPr>
            <a:r>
              <a:rPr lang="en-GB" dirty="0">
                <a:solidFill>
                  <a:srgbClr val="000000"/>
                </a:solidFill>
                <a:latin typeface="Arial"/>
                <a:cs typeface="Arial"/>
              </a:rPr>
              <a:t>The study included a total of </a:t>
            </a:r>
            <a:r>
              <a:rPr lang="en-GB" b="1" dirty="0">
                <a:solidFill>
                  <a:srgbClr val="9A0000"/>
                </a:solidFill>
                <a:latin typeface="Arial"/>
                <a:cs typeface="Arial"/>
              </a:rPr>
              <a:t>1,387 HR+ HER2- mBC patients </a:t>
            </a:r>
            <a:r>
              <a:rPr lang="en-GB" dirty="0">
                <a:solidFill>
                  <a:srgbClr val="000000"/>
                </a:solidFill>
                <a:latin typeface="Arial"/>
                <a:cs typeface="Arial"/>
              </a:rPr>
              <a:t>with final analysis focusing on </a:t>
            </a:r>
            <a:br>
              <a:rPr lang="en-GB" dirty="0">
                <a:solidFill>
                  <a:srgbClr val="000000"/>
                </a:solidFill>
                <a:latin typeface="Arial"/>
                <a:cs typeface="Arial"/>
              </a:rPr>
            </a:br>
            <a:r>
              <a:rPr lang="en-GB" b="1" dirty="0">
                <a:solidFill>
                  <a:srgbClr val="9A0000"/>
                </a:solidFill>
                <a:latin typeface="Arial"/>
                <a:cs typeface="Arial"/>
              </a:rPr>
              <a:t>551 patients </a:t>
            </a:r>
            <a:r>
              <a:rPr lang="en-GB" dirty="0">
                <a:solidFill>
                  <a:srgbClr val="000000"/>
                </a:solidFill>
                <a:latin typeface="Arial"/>
                <a:cs typeface="Arial"/>
              </a:rPr>
              <a:t>with deep phenotypic data available. </a:t>
            </a:r>
            <a:endParaRPr lang="en-US" dirty="0">
              <a:solidFill>
                <a:srgbClr val="000000"/>
              </a:solidFill>
              <a:latin typeface="Arial"/>
              <a:cs typeface="Arial"/>
            </a:endParaRPr>
          </a:p>
          <a:p>
            <a:pPr marL="533262" indent="-533262" algn="just">
              <a:spcBef>
                <a:spcPts val="1407"/>
              </a:spcBef>
              <a:buClr>
                <a:srgbClr val="DE0000"/>
              </a:buClr>
              <a:buFont typeface="Courier New" panose="02070309020205020404" pitchFamily="49" charset="0"/>
              <a:buChar char="o"/>
            </a:pPr>
            <a:endParaRPr lang="en-US" sz="1600" dirty="0">
              <a:solidFill>
                <a:srgbClr val="000000"/>
              </a:solidFill>
              <a:latin typeface="Arial"/>
              <a:cs typeface="Arial"/>
            </a:endParaRPr>
          </a:p>
        </p:txBody>
      </p:sp>
      <p:sp>
        <p:nvSpPr>
          <p:cNvPr id="25" name="TextBox 24">
            <a:extLst>
              <a:ext uri="{FF2B5EF4-FFF2-40B4-BE49-F238E27FC236}">
                <a16:creationId xmlns:a16="http://schemas.microsoft.com/office/drawing/2014/main" id="{C4059BC0-E390-86C6-E2DB-DDCC5C1F3BA2}"/>
              </a:ext>
            </a:extLst>
          </p:cNvPr>
          <p:cNvSpPr txBox="1"/>
          <p:nvPr/>
        </p:nvSpPr>
        <p:spPr>
          <a:xfrm>
            <a:off x="26257346" y="10785407"/>
            <a:ext cx="10154005" cy="338554"/>
          </a:xfrm>
          <a:prstGeom prst="rect">
            <a:avLst/>
          </a:prstGeom>
          <a:noFill/>
        </p:spPr>
        <p:txBody>
          <a:bodyPr wrap="square" lIns="91440" tIns="45720" rIns="91440" bIns="45720" anchor="t">
            <a:spAutoFit/>
          </a:bodyPr>
          <a:lstStyle/>
          <a:p>
            <a:pPr algn="just"/>
            <a:r>
              <a:rPr lang="en-US" sz="1600" b="1" dirty="0">
                <a:solidFill>
                  <a:srgbClr val="000000"/>
                </a:solidFill>
                <a:latin typeface="Arial"/>
                <a:cs typeface="Arial"/>
              </a:rPr>
              <a:t>Figure 1: HER2 status concordance for recurrent </a:t>
            </a:r>
            <a:r>
              <a:rPr lang="en-US" sz="1600" b="1" dirty="0" err="1">
                <a:solidFill>
                  <a:srgbClr val="000000"/>
                </a:solidFill>
                <a:latin typeface="Arial"/>
                <a:cs typeface="Arial"/>
              </a:rPr>
              <a:t>mBC</a:t>
            </a:r>
            <a:r>
              <a:rPr lang="en-US" sz="1600" b="1" dirty="0">
                <a:solidFill>
                  <a:srgbClr val="000000"/>
                </a:solidFill>
                <a:latin typeface="Arial"/>
                <a:cs typeface="Arial"/>
              </a:rPr>
              <a:t> patients </a:t>
            </a:r>
            <a:r>
              <a:rPr lang="en-US" sz="1400" dirty="0">
                <a:solidFill>
                  <a:srgbClr val="000000"/>
                </a:solidFill>
                <a:latin typeface="Arial"/>
                <a:cs typeface="Arial"/>
              </a:rPr>
              <a:t>*indicates federated range count</a:t>
            </a:r>
            <a:endParaRPr lang="en-US" sz="1600" dirty="0">
              <a:latin typeface="Calibri" panose="020F0502020204030204"/>
              <a:ea typeface="Calibri" panose="020F0502020204030204"/>
              <a:cs typeface="Calibri" panose="020F0502020204030204"/>
            </a:endParaRPr>
          </a:p>
        </p:txBody>
      </p:sp>
      <p:sp>
        <p:nvSpPr>
          <p:cNvPr id="60" name="Rectangle 59">
            <a:extLst>
              <a:ext uri="{FF2B5EF4-FFF2-40B4-BE49-F238E27FC236}">
                <a16:creationId xmlns:a16="http://schemas.microsoft.com/office/drawing/2014/main" id="{60B6686D-8BC3-DB71-5566-079FC1B85EE7}"/>
              </a:ext>
            </a:extLst>
          </p:cNvPr>
          <p:cNvSpPr/>
          <p:nvPr/>
        </p:nvSpPr>
        <p:spPr>
          <a:xfrm>
            <a:off x="561979" y="3899173"/>
            <a:ext cx="12943953" cy="468501"/>
          </a:xfrm>
          <a:prstGeom prst="rect">
            <a:avLst/>
          </a:prstGeom>
          <a:solidFill>
            <a:srgbClr val="DE0000"/>
          </a:solidFill>
          <a:ln>
            <a:solidFill>
              <a:srgbClr val="DE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b="1">
                <a:solidFill>
                  <a:schemeClr val="bg1"/>
                </a:solidFill>
                <a:latin typeface="Arial" panose="020B0604020202020204" pitchFamily="34" charset="0"/>
                <a:cs typeface="Arial" panose="020B0604020202020204" pitchFamily="34" charset="0"/>
              </a:rPr>
              <a:t>Background</a:t>
            </a:r>
          </a:p>
        </p:txBody>
      </p:sp>
      <p:sp>
        <p:nvSpPr>
          <p:cNvPr id="58" name="Rectangle 57">
            <a:extLst>
              <a:ext uri="{FF2B5EF4-FFF2-40B4-BE49-F238E27FC236}">
                <a16:creationId xmlns:a16="http://schemas.microsoft.com/office/drawing/2014/main" id="{60CD75A3-05C8-93C8-BBF4-A82FEDFC87E0}"/>
              </a:ext>
            </a:extLst>
          </p:cNvPr>
          <p:cNvSpPr/>
          <p:nvPr/>
        </p:nvSpPr>
        <p:spPr>
          <a:xfrm>
            <a:off x="636772" y="6141095"/>
            <a:ext cx="12925930" cy="468500"/>
          </a:xfrm>
          <a:prstGeom prst="rect">
            <a:avLst/>
          </a:prstGeom>
          <a:solidFill>
            <a:srgbClr val="DE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b="1">
                <a:solidFill>
                  <a:schemeClr val="bg1"/>
                </a:solidFill>
                <a:latin typeface="Arial" panose="020B0604020202020204" pitchFamily="34" charset="0"/>
                <a:cs typeface="Arial" panose="020B0604020202020204" pitchFamily="34" charset="0"/>
              </a:rPr>
              <a:t>Methods</a:t>
            </a:r>
          </a:p>
        </p:txBody>
      </p:sp>
      <p:graphicFrame>
        <p:nvGraphicFramePr>
          <p:cNvPr id="71" name="Table 70">
            <a:extLst>
              <a:ext uri="{FF2B5EF4-FFF2-40B4-BE49-F238E27FC236}">
                <a16:creationId xmlns:a16="http://schemas.microsoft.com/office/drawing/2014/main" id="{2BEE4E5B-0590-CF4E-56C7-3DA39740654E}"/>
              </a:ext>
            </a:extLst>
          </p:cNvPr>
          <p:cNvGraphicFramePr>
            <a:graphicFrameLocks noGrp="1"/>
          </p:cNvGraphicFramePr>
          <p:nvPr>
            <p:extLst>
              <p:ext uri="{D42A27DB-BD31-4B8C-83A1-F6EECF244321}">
                <p14:modId xmlns:p14="http://schemas.microsoft.com/office/powerpoint/2010/main" val="219470347"/>
              </p:ext>
            </p:extLst>
          </p:nvPr>
        </p:nvGraphicFramePr>
        <p:xfrm>
          <a:off x="14758122" y="9841132"/>
          <a:ext cx="10152446" cy="3047984"/>
        </p:xfrm>
        <a:graphic>
          <a:graphicData uri="http://schemas.openxmlformats.org/drawingml/2006/table">
            <a:tbl>
              <a:tblPr/>
              <a:tblGrid>
                <a:gridCol w="3003311">
                  <a:extLst>
                    <a:ext uri="{9D8B030D-6E8A-4147-A177-3AD203B41FA5}">
                      <a16:colId xmlns:a16="http://schemas.microsoft.com/office/drawing/2014/main" val="3215378029"/>
                    </a:ext>
                  </a:extLst>
                </a:gridCol>
                <a:gridCol w="2428255">
                  <a:extLst>
                    <a:ext uri="{9D8B030D-6E8A-4147-A177-3AD203B41FA5}">
                      <a16:colId xmlns:a16="http://schemas.microsoft.com/office/drawing/2014/main" val="1578187307"/>
                    </a:ext>
                  </a:extLst>
                </a:gridCol>
                <a:gridCol w="2264283">
                  <a:extLst>
                    <a:ext uri="{9D8B030D-6E8A-4147-A177-3AD203B41FA5}">
                      <a16:colId xmlns:a16="http://schemas.microsoft.com/office/drawing/2014/main" val="2300538872"/>
                    </a:ext>
                  </a:extLst>
                </a:gridCol>
                <a:gridCol w="2456597">
                  <a:extLst>
                    <a:ext uri="{9D8B030D-6E8A-4147-A177-3AD203B41FA5}">
                      <a16:colId xmlns:a16="http://schemas.microsoft.com/office/drawing/2014/main" val="2068721436"/>
                    </a:ext>
                  </a:extLst>
                </a:gridCol>
              </a:tblGrid>
              <a:tr h="308127">
                <a:tc gridSpan="2">
                  <a:txBody>
                    <a:bodyPr/>
                    <a:lstStyle/>
                    <a:p>
                      <a:pPr algn="l" rtl="0" fontAlgn="base">
                        <a:lnSpc>
                          <a:spcPct val="100000"/>
                        </a:lnSpc>
                        <a:buNone/>
                      </a:pPr>
                      <a:r>
                        <a:rPr lang="en-GB" sz="1600" b="0" i="0">
                          <a:solidFill>
                            <a:schemeClr val="tx1"/>
                          </a:solidFill>
                          <a:effectLst/>
                          <a:latin typeface="Arial" panose="020B0604020202020204" pitchFamily="34" charset="0"/>
                          <a:cs typeface="Arial" panose="020B0604020202020204" pitchFamily="34" charset="0"/>
                        </a:rPr>
                        <a:t>   </a:t>
                      </a:r>
                    </a:p>
                  </a:txBody>
                  <a:tcPr marL="106670" marR="106670" marT="53339" marB="5333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GB"/>
                    </a:p>
                  </a:txBody>
                  <a:tcPr/>
                </a:tc>
                <a:tc>
                  <a:txBody>
                    <a:bodyPr/>
                    <a:lstStyle/>
                    <a:p>
                      <a:pPr algn="ctr" rtl="0" fontAlgn="base">
                        <a:lnSpc>
                          <a:spcPct val="100000"/>
                        </a:lnSpc>
                        <a:buNone/>
                      </a:pPr>
                      <a:r>
                        <a:rPr lang="en-GB" sz="1600" b="1" i="0">
                          <a:solidFill>
                            <a:schemeClr val="tx1"/>
                          </a:solidFill>
                          <a:effectLst/>
                          <a:latin typeface="Arial" panose="020B0604020202020204" pitchFamily="34" charset="0"/>
                          <a:cs typeface="Arial" panose="020B0604020202020204" pitchFamily="34" charset="0"/>
                        </a:rPr>
                        <a:t>De novo metastatic</a:t>
                      </a:r>
                      <a:r>
                        <a:rPr lang="en-GB" sz="1600" b="0" i="0">
                          <a:solidFill>
                            <a:schemeClr val="tx1"/>
                          </a:solidFill>
                          <a:effectLst/>
                          <a:latin typeface="Arial" panose="020B0604020202020204" pitchFamily="34" charset="0"/>
                          <a:cs typeface="Arial" panose="020B0604020202020204" pitchFamily="34" charset="0"/>
                        </a:rPr>
                        <a:t> </a:t>
                      </a:r>
                    </a:p>
                  </a:txBody>
                  <a:tcPr marL="106670" marR="106670" marT="53339" marB="5333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ct val="100000"/>
                        </a:lnSpc>
                        <a:buNone/>
                      </a:pPr>
                      <a:r>
                        <a:rPr lang="en-GB" sz="1600" b="1" i="0">
                          <a:solidFill>
                            <a:schemeClr val="tx1"/>
                          </a:solidFill>
                          <a:effectLst/>
                          <a:latin typeface="Arial" panose="020B0604020202020204" pitchFamily="34" charset="0"/>
                          <a:cs typeface="Arial" panose="020B0604020202020204" pitchFamily="34" charset="0"/>
                        </a:rPr>
                        <a:t>Recurrent metastatic</a:t>
                      </a:r>
                      <a:r>
                        <a:rPr lang="en-GB" sz="1600" b="0" i="0">
                          <a:solidFill>
                            <a:schemeClr val="tx1"/>
                          </a:solidFill>
                          <a:effectLst/>
                          <a:latin typeface="Arial" panose="020B0604020202020204" pitchFamily="34" charset="0"/>
                          <a:cs typeface="Arial" panose="020B0604020202020204" pitchFamily="34" charset="0"/>
                        </a:rPr>
                        <a:t> </a:t>
                      </a:r>
                    </a:p>
                  </a:txBody>
                  <a:tcPr marL="106670" marR="106670" marT="53339" marB="5333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41677318"/>
                  </a:ext>
                </a:extLst>
              </a:tr>
              <a:tr h="308127">
                <a:tc gridSpan="2">
                  <a:txBody>
                    <a:bodyPr/>
                    <a:lstStyle/>
                    <a:p>
                      <a:pPr algn="l" rtl="0" fontAlgn="base">
                        <a:lnSpc>
                          <a:spcPct val="100000"/>
                        </a:lnSpc>
                        <a:buNone/>
                      </a:pPr>
                      <a:r>
                        <a:rPr lang="en-GB" sz="1600" b="0" i="0">
                          <a:solidFill>
                            <a:schemeClr val="tx1"/>
                          </a:solidFill>
                          <a:effectLst/>
                          <a:latin typeface="Arial" panose="020B0604020202020204" pitchFamily="34" charset="0"/>
                          <a:cs typeface="Arial" panose="020B0604020202020204" pitchFamily="34" charset="0"/>
                        </a:rPr>
                        <a:t>Total patients (n)  </a:t>
                      </a:r>
                    </a:p>
                  </a:txBody>
                  <a:tcPr marL="106670" marR="106670" marT="53339" marB="5333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GB"/>
                    </a:p>
                  </a:txBody>
                  <a:tcPr/>
                </a:tc>
                <a:tc>
                  <a:txBody>
                    <a:bodyPr/>
                    <a:lstStyle/>
                    <a:p>
                      <a:pPr algn="ctr" rtl="0" fontAlgn="base">
                        <a:lnSpc>
                          <a:spcPct val="100000"/>
                        </a:lnSpc>
                        <a:buNone/>
                      </a:pPr>
                      <a:r>
                        <a:rPr lang="en-GB" sz="1600" b="0" i="0">
                          <a:solidFill>
                            <a:schemeClr val="tx1"/>
                          </a:solidFill>
                          <a:effectLst/>
                          <a:latin typeface="Arial" panose="020B0604020202020204" pitchFamily="34" charset="0"/>
                          <a:cs typeface="Arial" panose="020B0604020202020204" pitchFamily="34" charset="0"/>
                        </a:rPr>
                        <a:t>183  </a:t>
                      </a:r>
                    </a:p>
                  </a:txBody>
                  <a:tcPr marL="106670" marR="106670" marT="53339" marB="5333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ct val="100000"/>
                        </a:lnSpc>
                        <a:buNone/>
                      </a:pPr>
                      <a:r>
                        <a:rPr lang="en-GB" sz="1600" b="0" i="0">
                          <a:solidFill>
                            <a:schemeClr val="tx1"/>
                          </a:solidFill>
                          <a:effectLst/>
                          <a:latin typeface="Arial" panose="020B0604020202020204" pitchFamily="34" charset="0"/>
                          <a:cs typeface="Arial" panose="020B0604020202020204" pitchFamily="34" charset="0"/>
                        </a:rPr>
                        <a:t>368  </a:t>
                      </a:r>
                    </a:p>
                  </a:txBody>
                  <a:tcPr marL="106670" marR="106670" marT="53339" marB="5333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31991263"/>
                  </a:ext>
                </a:extLst>
              </a:tr>
              <a:tr h="308127">
                <a:tc gridSpan="2">
                  <a:txBody>
                    <a:bodyPr/>
                    <a:lstStyle/>
                    <a:p>
                      <a:pPr algn="l" rtl="0" fontAlgn="base">
                        <a:lnSpc>
                          <a:spcPct val="100000"/>
                        </a:lnSpc>
                        <a:buNone/>
                      </a:pPr>
                      <a:r>
                        <a:rPr lang="en-GB" sz="1600" b="0" i="0">
                          <a:solidFill>
                            <a:schemeClr val="tx1"/>
                          </a:solidFill>
                          <a:effectLst/>
                          <a:latin typeface="Arial" panose="020B0604020202020204" pitchFamily="34" charset="0"/>
                          <a:cs typeface="Arial" panose="020B0604020202020204" pitchFamily="34" charset="0"/>
                        </a:rPr>
                        <a:t>Age at index (median* – min, max)  </a:t>
                      </a:r>
                    </a:p>
                  </a:txBody>
                  <a:tcPr marL="106670" marR="106670" marT="53339" marB="5333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GB"/>
                    </a:p>
                  </a:txBody>
                  <a:tcPr/>
                </a:tc>
                <a:tc>
                  <a:txBody>
                    <a:bodyPr/>
                    <a:lstStyle/>
                    <a:p>
                      <a:pPr algn="ctr" rtl="0" fontAlgn="base">
                        <a:lnSpc>
                          <a:spcPct val="100000"/>
                        </a:lnSpc>
                        <a:buNone/>
                      </a:pPr>
                      <a:r>
                        <a:rPr lang="en-GB" sz="1600" b="0" i="0" dirty="0">
                          <a:solidFill>
                            <a:schemeClr val="tx1"/>
                          </a:solidFill>
                          <a:effectLst/>
                          <a:latin typeface="Arial" panose="020B0604020202020204" pitchFamily="34" charset="0"/>
                          <a:cs typeface="Arial" panose="020B0604020202020204" pitchFamily="34" charset="0"/>
                        </a:rPr>
                        <a:t>65 (25-93)  </a:t>
                      </a:r>
                    </a:p>
                  </a:txBody>
                  <a:tcPr marL="106670" marR="106670" marT="53339" marB="5333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ct val="100000"/>
                        </a:lnSpc>
                        <a:buNone/>
                      </a:pPr>
                      <a:r>
                        <a:rPr lang="en-GB" sz="1600" b="0" i="0">
                          <a:solidFill>
                            <a:schemeClr val="tx1"/>
                          </a:solidFill>
                          <a:effectLst/>
                          <a:latin typeface="Arial" panose="020B0604020202020204" pitchFamily="34" charset="0"/>
                          <a:cs typeface="Arial" panose="020B0604020202020204" pitchFamily="34" charset="0"/>
                        </a:rPr>
                        <a:t>64 (27-99)  </a:t>
                      </a:r>
                    </a:p>
                  </a:txBody>
                  <a:tcPr marL="106670" marR="106670" marT="53339" marB="5333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40820384"/>
                  </a:ext>
                </a:extLst>
              </a:tr>
              <a:tr h="522477">
                <a:tc>
                  <a:txBody>
                    <a:bodyPr/>
                    <a:lstStyle/>
                    <a:p>
                      <a:pPr algn="l" rtl="0" fontAlgn="base">
                        <a:lnSpc>
                          <a:spcPct val="100000"/>
                        </a:lnSpc>
                        <a:buNone/>
                      </a:pPr>
                      <a:r>
                        <a:rPr lang="en-GB" sz="1600" b="0" i="0">
                          <a:solidFill>
                            <a:schemeClr val="tx1"/>
                          </a:solidFill>
                          <a:effectLst/>
                          <a:latin typeface="Arial" panose="020B0604020202020204" pitchFamily="34" charset="0"/>
                          <a:cs typeface="Arial" panose="020B0604020202020204" pitchFamily="34" charset="0"/>
                        </a:rPr>
                        <a:t>Disease stage at</a:t>
                      </a:r>
                    </a:p>
                    <a:p>
                      <a:pPr algn="l" rtl="0" fontAlgn="base">
                        <a:lnSpc>
                          <a:spcPct val="100000"/>
                        </a:lnSpc>
                        <a:buNone/>
                      </a:pPr>
                      <a:r>
                        <a:rPr lang="en-GB" sz="1600" b="0" i="0">
                          <a:solidFill>
                            <a:schemeClr val="tx1"/>
                          </a:solidFill>
                          <a:effectLst/>
                          <a:latin typeface="Arial" panose="020B0604020202020204" pitchFamily="34" charset="0"/>
                          <a:cs typeface="Arial" panose="020B0604020202020204" pitchFamily="34" charset="0"/>
                        </a:rPr>
                        <a:t>initial BC diagnosis (n, %) </a:t>
                      </a:r>
                    </a:p>
                  </a:txBody>
                  <a:tcPr marL="106670" marR="106670" marT="53339" marB="5333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ct val="100000"/>
                        </a:lnSpc>
                        <a:buNone/>
                      </a:pPr>
                      <a:r>
                        <a:rPr lang="en-GB" sz="1600" b="0" i="0" dirty="0">
                          <a:solidFill>
                            <a:schemeClr val="tx1"/>
                          </a:solidFill>
                          <a:effectLst/>
                          <a:latin typeface="Arial" panose="020B0604020202020204" pitchFamily="34" charset="0"/>
                          <a:cs typeface="Arial" panose="020B0604020202020204" pitchFamily="34" charset="0"/>
                        </a:rPr>
                        <a:t>I </a:t>
                      </a:r>
                    </a:p>
                  </a:txBody>
                  <a:tcPr marL="106670" marR="106670" marT="53339" marB="5333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5">
                  <a:txBody>
                    <a:bodyPr/>
                    <a:lstStyle/>
                    <a:p>
                      <a:pPr algn="ctr" rtl="0" fontAlgn="base">
                        <a:lnSpc>
                          <a:spcPct val="100000"/>
                        </a:lnSpc>
                        <a:buNone/>
                      </a:pPr>
                      <a:r>
                        <a:rPr lang="en-GB" sz="1600" b="0" i="0" dirty="0">
                          <a:solidFill>
                            <a:schemeClr val="tx1"/>
                          </a:solidFill>
                          <a:effectLst/>
                          <a:latin typeface="Arial" panose="020B0604020202020204" pitchFamily="34" charset="0"/>
                          <a:cs typeface="Arial" panose="020B0604020202020204" pitchFamily="34" charset="0"/>
                        </a:rPr>
                        <a:t>N/A </a:t>
                      </a:r>
                    </a:p>
                  </a:txBody>
                  <a:tcPr marL="106670" marR="106670" marT="53339" marB="5333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ct val="100000"/>
                        </a:lnSpc>
                        <a:buNone/>
                      </a:pPr>
                      <a:r>
                        <a:rPr lang="en-GB" sz="1600" b="0" i="0" dirty="0">
                          <a:solidFill>
                            <a:schemeClr val="tx1"/>
                          </a:solidFill>
                          <a:effectLst/>
                          <a:latin typeface="Arial" panose="020B0604020202020204" pitchFamily="34" charset="0"/>
                          <a:cs typeface="Arial" panose="020B0604020202020204" pitchFamily="34" charset="0"/>
                        </a:rPr>
                        <a:t>64 (17.3%) </a:t>
                      </a:r>
                    </a:p>
                  </a:txBody>
                  <a:tcPr marL="106670" marR="106670" marT="53339" marB="5333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73632656"/>
                  </a:ext>
                </a:extLst>
              </a:tr>
              <a:tr h="308127">
                <a:tc>
                  <a:txBody>
                    <a:bodyPr/>
                    <a:lstStyle/>
                    <a:p>
                      <a:pPr algn="l" rtl="0" fontAlgn="base">
                        <a:lnSpc>
                          <a:spcPct val="100000"/>
                        </a:lnSpc>
                        <a:buNone/>
                      </a:pPr>
                      <a:r>
                        <a:rPr lang="en-GB" sz="1600" b="0" i="0">
                          <a:solidFill>
                            <a:schemeClr val="tx1"/>
                          </a:solidFill>
                          <a:effectLst/>
                          <a:latin typeface="Arial" panose="020B0604020202020204" pitchFamily="34" charset="0"/>
                          <a:cs typeface="Arial" panose="020B0604020202020204" pitchFamily="34" charset="0"/>
                        </a:rPr>
                        <a:t> </a:t>
                      </a:r>
                    </a:p>
                  </a:txBody>
                  <a:tcPr marL="106670" marR="106670" marT="53339" marB="5333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ct val="100000"/>
                        </a:lnSpc>
                        <a:buNone/>
                      </a:pPr>
                      <a:r>
                        <a:rPr lang="en-GB" sz="1600" b="0" i="0">
                          <a:solidFill>
                            <a:schemeClr val="tx1"/>
                          </a:solidFill>
                          <a:effectLst/>
                          <a:latin typeface="Arial" panose="020B0604020202020204" pitchFamily="34" charset="0"/>
                          <a:cs typeface="Arial" panose="020B0604020202020204" pitchFamily="34" charset="0"/>
                        </a:rPr>
                        <a:t>II </a:t>
                      </a:r>
                    </a:p>
                  </a:txBody>
                  <a:tcPr marL="106670" marR="106670" marT="53339" marB="5333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GB"/>
                    </a:p>
                  </a:txBody>
                  <a:tcPr/>
                </a:tc>
                <a:tc>
                  <a:txBody>
                    <a:bodyPr/>
                    <a:lstStyle/>
                    <a:p>
                      <a:pPr algn="ctr" rtl="0" fontAlgn="base">
                        <a:lnSpc>
                          <a:spcPct val="100000"/>
                        </a:lnSpc>
                        <a:buNone/>
                      </a:pPr>
                      <a:r>
                        <a:rPr lang="en-GB" sz="1600" b="0" i="0">
                          <a:solidFill>
                            <a:schemeClr val="tx1"/>
                          </a:solidFill>
                          <a:effectLst/>
                          <a:latin typeface="Arial" panose="020B0604020202020204" pitchFamily="34" charset="0"/>
                          <a:cs typeface="Arial" panose="020B0604020202020204" pitchFamily="34" charset="0"/>
                        </a:rPr>
                        <a:t> 175 (47.6%) </a:t>
                      </a:r>
                    </a:p>
                  </a:txBody>
                  <a:tcPr marL="106670" marR="106670" marT="53339" marB="5333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92511854"/>
                  </a:ext>
                </a:extLst>
              </a:tr>
              <a:tr h="308127">
                <a:tc>
                  <a:txBody>
                    <a:bodyPr/>
                    <a:lstStyle/>
                    <a:p>
                      <a:pPr algn="l" rtl="0" fontAlgn="base">
                        <a:lnSpc>
                          <a:spcPct val="100000"/>
                        </a:lnSpc>
                        <a:buNone/>
                      </a:pPr>
                      <a:r>
                        <a:rPr lang="en-GB" sz="1600" b="0" i="0">
                          <a:solidFill>
                            <a:schemeClr val="tx1"/>
                          </a:solidFill>
                          <a:effectLst/>
                          <a:latin typeface="Arial" panose="020B0604020202020204" pitchFamily="34" charset="0"/>
                          <a:cs typeface="Arial" panose="020B0604020202020204" pitchFamily="34" charset="0"/>
                        </a:rPr>
                        <a:t> </a:t>
                      </a:r>
                    </a:p>
                  </a:txBody>
                  <a:tcPr marL="106670" marR="106670" marT="53339" marB="5333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ct val="100000"/>
                        </a:lnSpc>
                        <a:buNone/>
                      </a:pPr>
                      <a:r>
                        <a:rPr lang="en-GB" sz="1600" b="0" i="0">
                          <a:solidFill>
                            <a:schemeClr val="tx1"/>
                          </a:solidFill>
                          <a:effectLst/>
                          <a:latin typeface="Arial" panose="020B0604020202020204" pitchFamily="34" charset="0"/>
                          <a:cs typeface="Arial" panose="020B0604020202020204" pitchFamily="34" charset="0"/>
                        </a:rPr>
                        <a:t>III </a:t>
                      </a:r>
                    </a:p>
                  </a:txBody>
                  <a:tcPr marL="106670" marR="106670" marT="53339" marB="5333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GB"/>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ctr" rtl="0" fontAlgn="base">
                        <a:lnSpc>
                          <a:spcPct val="100000"/>
                        </a:lnSpc>
                        <a:buNone/>
                      </a:pPr>
                      <a:r>
                        <a:rPr lang="en-GB" sz="1600" b="0" i="0">
                          <a:solidFill>
                            <a:schemeClr val="tx1"/>
                          </a:solidFill>
                          <a:effectLst/>
                          <a:latin typeface="Arial" panose="020B0604020202020204" pitchFamily="34" charset="0"/>
                          <a:cs typeface="Arial" panose="020B0604020202020204" pitchFamily="34" charset="0"/>
                        </a:rPr>
                        <a:t>74 (20.1%) </a:t>
                      </a:r>
                    </a:p>
                  </a:txBody>
                  <a:tcPr marL="106670" marR="106670" marT="53339" marB="53339"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30502907"/>
                  </a:ext>
                </a:extLst>
              </a:tr>
              <a:tr h="308127">
                <a:tc>
                  <a:txBody>
                    <a:bodyPr/>
                    <a:lstStyle/>
                    <a:p>
                      <a:pPr algn="l" rtl="0" fontAlgn="base">
                        <a:lnSpc>
                          <a:spcPct val="100000"/>
                        </a:lnSpc>
                        <a:buNone/>
                      </a:pPr>
                      <a:r>
                        <a:rPr lang="en-GB" sz="1600" b="0" i="0">
                          <a:solidFill>
                            <a:schemeClr val="tx1"/>
                          </a:solidFill>
                          <a:effectLst/>
                          <a:latin typeface="Arial" panose="020B0604020202020204" pitchFamily="34" charset="0"/>
                          <a:cs typeface="Arial" panose="020B0604020202020204" pitchFamily="34" charset="0"/>
                        </a:rPr>
                        <a:t> </a:t>
                      </a:r>
                    </a:p>
                  </a:txBody>
                  <a:tcPr marL="106670" marR="106670" marT="53339" marB="5333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ct val="100000"/>
                        </a:lnSpc>
                        <a:buNone/>
                      </a:pPr>
                      <a:r>
                        <a:rPr lang="en-GB" sz="1600" b="0" i="0">
                          <a:solidFill>
                            <a:schemeClr val="tx1"/>
                          </a:solidFill>
                          <a:effectLst/>
                          <a:latin typeface="Arial" panose="020B0604020202020204" pitchFamily="34" charset="0"/>
                          <a:cs typeface="Arial" panose="020B0604020202020204" pitchFamily="34" charset="0"/>
                        </a:rPr>
                        <a:t>IV </a:t>
                      </a:r>
                    </a:p>
                  </a:txBody>
                  <a:tcPr marL="106670" marR="106670" marT="53339" marB="5333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GB"/>
                    </a:p>
                  </a:txBody>
                  <a:tcPr/>
                </a:tc>
                <a:tc>
                  <a:txBody>
                    <a:bodyPr/>
                    <a:lstStyle/>
                    <a:p>
                      <a:pPr algn="ctr" rtl="0" fontAlgn="base">
                        <a:lnSpc>
                          <a:spcPct val="100000"/>
                        </a:lnSpc>
                        <a:buNone/>
                      </a:pPr>
                      <a:r>
                        <a:rPr lang="en-GB" sz="1600" b="0" i="0">
                          <a:solidFill>
                            <a:schemeClr val="tx1"/>
                          </a:solidFill>
                          <a:effectLst/>
                          <a:latin typeface="Arial" panose="020B0604020202020204" pitchFamily="34" charset="0"/>
                          <a:cs typeface="Arial" panose="020B0604020202020204" pitchFamily="34" charset="0"/>
                        </a:rPr>
                        <a:t>1** (0.3%) </a:t>
                      </a:r>
                    </a:p>
                  </a:txBody>
                  <a:tcPr marL="106670" marR="106670" marT="53339" marB="5333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36689345"/>
                  </a:ext>
                </a:extLst>
              </a:tr>
              <a:tr h="308127">
                <a:tc>
                  <a:txBody>
                    <a:bodyPr/>
                    <a:lstStyle/>
                    <a:p>
                      <a:pPr algn="l" rtl="0" fontAlgn="base">
                        <a:lnSpc>
                          <a:spcPct val="100000"/>
                        </a:lnSpc>
                        <a:buNone/>
                      </a:pPr>
                      <a:r>
                        <a:rPr lang="en-GB" sz="1600" b="0" i="0">
                          <a:solidFill>
                            <a:schemeClr val="tx1"/>
                          </a:solidFill>
                          <a:effectLst/>
                          <a:latin typeface="Arial" panose="020B0604020202020204" pitchFamily="34" charset="0"/>
                          <a:cs typeface="Arial" panose="020B0604020202020204" pitchFamily="34" charset="0"/>
                        </a:rPr>
                        <a:t> </a:t>
                      </a:r>
                    </a:p>
                  </a:txBody>
                  <a:tcPr marL="106670" marR="106670" marT="53339" marB="5333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rtl="0" fontAlgn="base">
                        <a:lnSpc>
                          <a:spcPct val="100000"/>
                        </a:lnSpc>
                        <a:buNone/>
                      </a:pPr>
                      <a:r>
                        <a:rPr lang="en-GB" sz="1600" b="0" i="0">
                          <a:solidFill>
                            <a:schemeClr val="tx1"/>
                          </a:solidFill>
                          <a:effectLst/>
                          <a:latin typeface="Arial" panose="020B0604020202020204" pitchFamily="34" charset="0"/>
                          <a:cs typeface="Arial" panose="020B0604020202020204" pitchFamily="34" charset="0"/>
                        </a:rPr>
                        <a:t>Unknown / Missing </a:t>
                      </a:r>
                    </a:p>
                  </a:txBody>
                  <a:tcPr marL="106670" marR="106670" marT="53339" marB="5333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xBody>
                    <a:bodyPr/>
                    <a:lstStyle/>
                    <a:p>
                      <a:endParaRPr lang="en-GB"/>
                    </a:p>
                  </a:txBody>
                  <a:tcPr/>
                </a:tc>
                <a:tc>
                  <a:txBody>
                    <a:bodyPr/>
                    <a:lstStyle/>
                    <a:p>
                      <a:pPr algn="ctr" rtl="0" fontAlgn="base">
                        <a:lnSpc>
                          <a:spcPct val="100000"/>
                        </a:lnSpc>
                        <a:buNone/>
                      </a:pPr>
                      <a:r>
                        <a:rPr lang="en-GB" sz="1600" b="0" i="0" dirty="0">
                          <a:solidFill>
                            <a:schemeClr val="tx1"/>
                          </a:solidFill>
                          <a:effectLst/>
                          <a:latin typeface="Arial" panose="020B0604020202020204" pitchFamily="34" charset="0"/>
                          <a:cs typeface="Arial" panose="020B0604020202020204" pitchFamily="34" charset="0"/>
                        </a:rPr>
                        <a:t>54 (14.7%) </a:t>
                      </a:r>
                    </a:p>
                  </a:txBody>
                  <a:tcPr marL="106670" marR="106670" marT="53339" marB="5333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84956064"/>
                  </a:ext>
                </a:extLst>
              </a:tr>
            </a:tbl>
          </a:graphicData>
        </a:graphic>
      </p:graphicFrame>
      <p:sp>
        <p:nvSpPr>
          <p:cNvPr id="74" name="TextBox 73">
            <a:extLst>
              <a:ext uri="{FF2B5EF4-FFF2-40B4-BE49-F238E27FC236}">
                <a16:creationId xmlns:a16="http://schemas.microsoft.com/office/drawing/2014/main" id="{19ADBF38-1A4F-D7E9-AE83-3A822246E4C7}"/>
              </a:ext>
            </a:extLst>
          </p:cNvPr>
          <p:cNvSpPr txBox="1"/>
          <p:nvPr/>
        </p:nvSpPr>
        <p:spPr>
          <a:xfrm>
            <a:off x="14715903" y="9454311"/>
            <a:ext cx="10913021" cy="338554"/>
          </a:xfrm>
          <a:prstGeom prst="rect">
            <a:avLst/>
          </a:prstGeom>
          <a:noFill/>
        </p:spPr>
        <p:txBody>
          <a:bodyPr wrap="square">
            <a:spAutoFit/>
          </a:bodyPr>
          <a:lstStyle/>
          <a:p>
            <a:pPr algn="just"/>
            <a:r>
              <a:rPr lang="en-US" sz="1600" b="1" dirty="0">
                <a:solidFill>
                  <a:srgbClr val="000000"/>
                </a:solidFill>
                <a:latin typeface="Arial" panose="020B0604020202020204" pitchFamily="34" charset="0"/>
              </a:rPr>
              <a:t>Table 1: Characteristics of mBC HR+ HER2- patients. *Estimated federated median **Mean of range</a:t>
            </a:r>
            <a:endParaRPr lang="en-US" sz="1600" b="1" dirty="0"/>
          </a:p>
        </p:txBody>
      </p:sp>
      <p:sp>
        <p:nvSpPr>
          <p:cNvPr id="94" name="Rectangle 93">
            <a:extLst>
              <a:ext uri="{FF2B5EF4-FFF2-40B4-BE49-F238E27FC236}">
                <a16:creationId xmlns:a16="http://schemas.microsoft.com/office/drawing/2014/main" id="{C0201A41-97B0-0A9A-8C25-31362D3298DA}"/>
              </a:ext>
            </a:extLst>
          </p:cNvPr>
          <p:cNvSpPr/>
          <p:nvPr/>
        </p:nvSpPr>
        <p:spPr>
          <a:xfrm>
            <a:off x="0" y="14958309"/>
            <a:ext cx="35999738" cy="1491379"/>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100" b="1" dirty="0">
                <a:solidFill>
                  <a:schemeClr val="tx1"/>
                </a:solidFill>
                <a:latin typeface="Arial" panose="020B0604020202020204" pitchFamily="34" charset="0"/>
                <a:cs typeface="Arial" panose="020B0604020202020204" pitchFamily="34" charset="0"/>
              </a:rPr>
              <a:t>References</a:t>
            </a:r>
          </a:p>
          <a:p>
            <a:r>
              <a:rPr lang="en-GB" sz="1100" dirty="0">
                <a:solidFill>
                  <a:schemeClr val="tx1"/>
                </a:solidFill>
                <a:latin typeface="Arial" panose="020B0604020202020204" pitchFamily="34" charset="0"/>
                <a:cs typeface="Arial" panose="020B0604020202020204" pitchFamily="34" charset="0"/>
              </a:rPr>
              <a:t>1  Co M., Ng J., Kwong A. De-novo metastatic breast cancers with or without primary </a:t>
            </a:r>
            <a:r>
              <a:rPr lang="en-GB" sz="1100" dirty="0" err="1">
                <a:solidFill>
                  <a:schemeClr val="tx1"/>
                </a:solidFill>
                <a:latin typeface="Arial" panose="020B0604020202020204" pitchFamily="34" charset="0"/>
                <a:cs typeface="Arial" panose="020B0604020202020204" pitchFamily="34" charset="0"/>
              </a:rPr>
              <a:t>tumor</a:t>
            </a:r>
            <a:r>
              <a:rPr lang="en-GB" sz="1100" dirty="0">
                <a:solidFill>
                  <a:schemeClr val="tx1"/>
                </a:solidFill>
                <a:latin typeface="Arial" panose="020B0604020202020204" pitchFamily="34" charset="0"/>
                <a:cs typeface="Arial" panose="020B0604020202020204" pitchFamily="34" charset="0"/>
              </a:rPr>
              <a:t> resection - A 10-year study. Cancer Treat Res Commun. 2019;19:100118.</a:t>
            </a:r>
          </a:p>
          <a:p>
            <a:r>
              <a:rPr lang="en-GB" sz="1100" dirty="0">
                <a:solidFill>
                  <a:schemeClr val="tx1"/>
                </a:solidFill>
                <a:latin typeface="Arial" panose="020B0604020202020204" pitchFamily="34" charset="0"/>
                <a:cs typeface="Arial" panose="020B0604020202020204" pitchFamily="34" charset="0"/>
              </a:rPr>
              <a:t>2 Redig A. J., McAllister S. S. Breast cancer as a systemic disease: a view of metastasis. Journal of Internal Medicine. 2013;274(2):113-26.</a:t>
            </a:r>
          </a:p>
          <a:p>
            <a:r>
              <a:rPr lang="en-GB" sz="1100" dirty="0">
                <a:solidFill>
                  <a:schemeClr val="tx1"/>
                </a:solidFill>
                <a:latin typeface="Arial" panose="020B0604020202020204" pitchFamily="34" charset="0"/>
                <a:cs typeface="Arial" panose="020B0604020202020204" pitchFamily="34" charset="0"/>
              </a:rPr>
              <a:t>3  Gennari A., Andre F., Barrios C. H., Cortes J., de Azambuja E., DeMichele A., et al. ESMO Clinical Practice Guideline for the diagnosis, staging and treatment of patients with metastatic breast cancer. Ann Oncol. 2021;32(12):1475-95.</a:t>
            </a:r>
          </a:p>
          <a:p>
            <a:r>
              <a:rPr lang="en-GB" sz="1100" dirty="0">
                <a:solidFill>
                  <a:schemeClr val="tx1"/>
                </a:solidFill>
                <a:latin typeface="Arial" panose="020B0604020202020204" pitchFamily="34" charset="0"/>
                <a:cs typeface="Arial" panose="020B0604020202020204" pitchFamily="34" charset="0"/>
              </a:rPr>
              <a:t>4  Andre Fabrice, </a:t>
            </a:r>
            <a:r>
              <a:rPr lang="en-GB" sz="1100" dirty="0" err="1">
                <a:solidFill>
                  <a:schemeClr val="tx1"/>
                </a:solidFill>
                <a:latin typeface="Arial" panose="020B0604020202020204" pitchFamily="34" charset="0"/>
                <a:cs typeface="Arial" panose="020B0604020202020204" pitchFamily="34" charset="0"/>
              </a:rPr>
              <a:t>Filleron</a:t>
            </a:r>
            <a:r>
              <a:rPr lang="en-GB" sz="1100" dirty="0">
                <a:solidFill>
                  <a:schemeClr val="tx1"/>
                </a:solidFill>
                <a:latin typeface="Arial" panose="020B0604020202020204" pitchFamily="34" charset="0"/>
                <a:cs typeface="Arial" panose="020B0604020202020204" pitchFamily="34" charset="0"/>
              </a:rPr>
              <a:t> Thomas, Kamal Maud, Mosele Fernanda, </a:t>
            </a:r>
            <a:r>
              <a:rPr lang="en-GB" sz="1100" dirty="0" err="1">
                <a:solidFill>
                  <a:schemeClr val="tx1"/>
                </a:solidFill>
                <a:latin typeface="Arial" panose="020B0604020202020204" pitchFamily="34" charset="0"/>
                <a:cs typeface="Arial" panose="020B0604020202020204" pitchFamily="34" charset="0"/>
              </a:rPr>
              <a:t>Arnedos</a:t>
            </a:r>
            <a:r>
              <a:rPr lang="en-GB" sz="1100" dirty="0">
                <a:solidFill>
                  <a:schemeClr val="tx1"/>
                </a:solidFill>
                <a:latin typeface="Arial" panose="020B0604020202020204" pitchFamily="34" charset="0"/>
                <a:cs typeface="Arial" panose="020B0604020202020204" pitchFamily="34" charset="0"/>
              </a:rPr>
              <a:t> Monica, </a:t>
            </a:r>
            <a:r>
              <a:rPr lang="en-GB" sz="1100" dirty="0" err="1">
                <a:solidFill>
                  <a:schemeClr val="tx1"/>
                </a:solidFill>
                <a:latin typeface="Arial" panose="020B0604020202020204" pitchFamily="34" charset="0"/>
                <a:cs typeface="Arial" panose="020B0604020202020204" pitchFamily="34" charset="0"/>
              </a:rPr>
              <a:t>Dalenc</a:t>
            </a:r>
            <a:r>
              <a:rPr lang="en-GB" sz="1100" dirty="0">
                <a:solidFill>
                  <a:schemeClr val="tx1"/>
                </a:solidFill>
                <a:latin typeface="Arial" panose="020B0604020202020204" pitchFamily="34" charset="0"/>
                <a:cs typeface="Arial" panose="020B0604020202020204" pitchFamily="34" charset="0"/>
              </a:rPr>
              <a:t> Florence, et al. Genomics to select treatment for patients with metastatic breast cancer. Nature. 2022;610(7931):343-8.</a:t>
            </a:r>
          </a:p>
          <a:p>
            <a:r>
              <a:rPr lang="en-GB" sz="1100" dirty="0">
                <a:solidFill>
                  <a:schemeClr val="tx1"/>
                </a:solidFill>
                <a:latin typeface="Arial" panose="020B0604020202020204" pitchFamily="34" charset="0"/>
                <a:cs typeface="Arial" panose="020B0604020202020204" pitchFamily="34" charset="0"/>
              </a:rPr>
              <a:t>5 Ajmal, A., Bouissou, O., Brash, J., Cheeseman, S., Banduge, P.G., Gomes, A.L., Revie, L., Ross, E., Theophanous, S., </a:t>
            </a:r>
            <a:r>
              <a:rPr lang="en-GB" sz="1050" dirty="0">
                <a:solidFill>
                  <a:schemeClr val="tx1"/>
                </a:solidFill>
                <a:latin typeface="Arial" panose="020B0604020202020204" pitchFamily="34" charset="0"/>
                <a:cs typeface="Arial" panose="020B0604020202020204" pitchFamily="34" charset="0"/>
              </a:rPr>
              <a:t>Thonnard</a:t>
            </a:r>
            <a:r>
              <a:rPr lang="en-GB" sz="1100" dirty="0">
                <a:solidFill>
                  <a:schemeClr val="tx1"/>
                </a:solidFill>
                <a:latin typeface="Arial" panose="020B0604020202020204" pitchFamily="34" charset="0"/>
                <a:cs typeface="Arial" panose="020B0604020202020204" pitchFamily="34" charset="0"/>
              </a:rPr>
              <a:t>, J. and Van Maanen, A., 2025. Establishing standards: harmonising coding principles for a minimal cancer dataset in the OMOP Common Data Model. ESMO Real World Data and Digital Oncology, 9, p.100179.</a:t>
            </a:r>
          </a:p>
          <a:p>
            <a:r>
              <a:rPr lang="en-GB" sz="1100" dirty="0">
                <a:solidFill>
                  <a:schemeClr val="tx1"/>
                </a:solidFill>
                <a:latin typeface="Arial" panose="020B0604020202020204" pitchFamily="34" charset="0"/>
                <a:cs typeface="Arial" panose="020B0604020202020204" pitchFamily="34" charset="0"/>
              </a:rPr>
              <a:t>6 Traverso, A., Mahon, P., Fernandez, X., Pahlavan, G. and Tonon, G., 2025. Abstract B060: DIGIONE: From Fragmentation to Federation: Enabling Scalable Oncology RWE (Real World Evidence) through an international hospital based Cancer OMOP (Observational Medical Outcomes Partnership) Network. </a:t>
            </a:r>
            <a:r>
              <a:rPr lang="en-GB" sz="1100" i="1" dirty="0">
                <a:solidFill>
                  <a:schemeClr val="tx1"/>
                </a:solidFill>
                <a:latin typeface="Arial" panose="020B0604020202020204" pitchFamily="34" charset="0"/>
                <a:cs typeface="Arial" panose="020B0604020202020204" pitchFamily="34" charset="0"/>
              </a:rPr>
              <a:t>Clinical Cancer Research</a:t>
            </a:r>
            <a:r>
              <a:rPr lang="en-GB" sz="1100" dirty="0">
                <a:solidFill>
                  <a:schemeClr val="tx1"/>
                </a:solidFill>
                <a:latin typeface="Arial" panose="020B0604020202020204" pitchFamily="34" charset="0"/>
                <a:cs typeface="Arial" panose="020B0604020202020204" pitchFamily="34" charset="0"/>
              </a:rPr>
              <a:t>, </a:t>
            </a:r>
            <a:r>
              <a:rPr lang="en-GB" sz="1100" i="1" dirty="0">
                <a:solidFill>
                  <a:schemeClr val="tx1"/>
                </a:solidFill>
                <a:latin typeface="Arial" panose="020B0604020202020204" pitchFamily="34" charset="0"/>
                <a:cs typeface="Arial" panose="020B0604020202020204" pitchFamily="34" charset="0"/>
              </a:rPr>
              <a:t>31</a:t>
            </a:r>
            <a:r>
              <a:rPr lang="en-GB" sz="1100" dirty="0">
                <a:solidFill>
                  <a:schemeClr val="tx1"/>
                </a:solidFill>
                <a:latin typeface="Arial" panose="020B0604020202020204" pitchFamily="34" charset="0"/>
                <a:cs typeface="Arial" panose="020B0604020202020204" pitchFamily="34" charset="0"/>
              </a:rPr>
              <a:t>(13_Supplement), pp.B060-B060.</a:t>
            </a:r>
          </a:p>
          <a:p>
            <a:r>
              <a:rPr lang="en-GB" sz="1100" dirty="0">
                <a:solidFill>
                  <a:schemeClr val="tx1"/>
                </a:solidFill>
                <a:latin typeface="Arial" panose="020B0604020202020204" pitchFamily="34" charset="0"/>
                <a:cs typeface="Arial" panose="020B0604020202020204" pitchFamily="34" charset="0"/>
              </a:rPr>
              <a:t>7  Moncada-Torres A., Martin F., </a:t>
            </a:r>
            <a:r>
              <a:rPr lang="en-GB" sz="1100" dirty="0" err="1">
                <a:solidFill>
                  <a:schemeClr val="tx1"/>
                </a:solidFill>
                <a:latin typeface="Arial" panose="020B0604020202020204" pitchFamily="34" charset="0"/>
                <a:cs typeface="Arial" panose="020B0604020202020204" pitchFamily="34" charset="0"/>
              </a:rPr>
              <a:t>Sieswerda</a:t>
            </a:r>
            <a:r>
              <a:rPr lang="en-GB" sz="1100" dirty="0">
                <a:solidFill>
                  <a:schemeClr val="tx1"/>
                </a:solidFill>
                <a:latin typeface="Arial" panose="020B0604020202020204" pitchFamily="34" charset="0"/>
                <a:cs typeface="Arial" panose="020B0604020202020204" pitchFamily="34" charset="0"/>
              </a:rPr>
              <a:t> M., Van Soest J., </a:t>
            </a:r>
            <a:r>
              <a:rPr lang="en-GB" sz="1100" dirty="0" err="1">
                <a:solidFill>
                  <a:schemeClr val="tx1"/>
                </a:solidFill>
                <a:latin typeface="Arial" panose="020B0604020202020204" pitchFamily="34" charset="0"/>
                <a:cs typeface="Arial" panose="020B0604020202020204" pitchFamily="34" charset="0"/>
              </a:rPr>
              <a:t>Geleijnse</a:t>
            </a:r>
            <a:r>
              <a:rPr lang="en-GB" sz="1100" dirty="0">
                <a:solidFill>
                  <a:schemeClr val="tx1"/>
                </a:solidFill>
                <a:latin typeface="Arial" panose="020B0604020202020204" pitchFamily="34" charset="0"/>
                <a:cs typeface="Arial" panose="020B0604020202020204" pitchFamily="34" charset="0"/>
              </a:rPr>
              <a:t> G. VANTAGE6: an open source </a:t>
            </a:r>
            <a:r>
              <a:rPr lang="en-GB" sz="1100" dirty="0" err="1">
                <a:solidFill>
                  <a:schemeClr val="tx1"/>
                </a:solidFill>
                <a:latin typeface="Arial" panose="020B0604020202020204" pitchFamily="34" charset="0"/>
                <a:cs typeface="Arial" panose="020B0604020202020204" pitchFamily="34" charset="0"/>
              </a:rPr>
              <a:t>priVAcy</a:t>
            </a:r>
            <a:r>
              <a:rPr lang="en-GB" sz="1100" dirty="0">
                <a:solidFill>
                  <a:schemeClr val="tx1"/>
                </a:solidFill>
                <a:latin typeface="Arial" panose="020B0604020202020204" pitchFamily="34" charset="0"/>
                <a:cs typeface="Arial" panose="020B0604020202020204" pitchFamily="34" charset="0"/>
              </a:rPr>
              <a:t> </a:t>
            </a:r>
            <a:r>
              <a:rPr lang="en-GB" sz="1100" dirty="0" err="1">
                <a:solidFill>
                  <a:schemeClr val="tx1"/>
                </a:solidFill>
                <a:latin typeface="Arial" panose="020B0604020202020204" pitchFamily="34" charset="0"/>
                <a:cs typeface="Arial" panose="020B0604020202020204" pitchFamily="34" charset="0"/>
              </a:rPr>
              <a:t>preserviNg</a:t>
            </a:r>
            <a:r>
              <a:rPr lang="en-GB" sz="1100" dirty="0">
                <a:solidFill>
                  <a:schemeClr val="tx1"/>
                </a:solidFill>
                <a:latin typeface="Arial" panose="020B0604020202020204" pitchFamily="34" charset="0"/>
                <a:cs typeface="Arial" panose="020B0604020202020204" pitchFamily="34" charset="0"/>
              </a:rPr>
              <a:t> </a:t>
            </a:r>
            <a:r>
              <a:rPr lang="en-GB" sz="1100" dirty="0" err="1">
                <a:solidFill>
                  <a:schemeClr val="tx1"/>
                </a:solidFill>
                <a:latin typeface="Arial" panose="020B0604020202020204" pitchFamily="34" charset="0"/>
                <a:cs typeface="Arial" panose="020B0604020202020204" pitchFamily="34" charset="0"/>
              </a:rPr>
              <a:t>federaTed</a:t>
            </a:r>
            <a:r>
              <a:rPr lang="en-GB" sz="1100" dirty="0">
                <a:solidFill>
                  <a:schemeClr val="tx1"/>
                </a:solidFill>
                <a:latin typeface="Arial" panose="020B0604020202020204" pitchFamily="34" charset="0"/>
                <a:cs typeface="Arial" panose="020B0604020202020204" pitchFamily="34" charset="0"/>
              </a:rPr>
              <a:t> </a:t>
            </a:r>
            <a:r>
              <a:rPr lang="en-GB" sz="1100" dirty="0" err="1">
                <a:solidFill>
                  <a:schemeClr val="tx1"/>
                </a:solidFill>
                <a:latin typeface="Arial" panose="020B0604020202020204" pitchFamily="34" charset="0"/>
                <a:cs typeface="Arial" panose="020B0604020202020204" pitchFamily="34" charset="0"/>
              </a:rPr>
              <a:t>leArninGinfrastructurE</a:t>
            </a:r>
            <a:r>
              <a:rPr lang="en-GB" sz="1100" dirty="0">
                <a:solidFill>
                  <a:schemeClr val="tx1"/>
                </a:solidFill>
                <a:latin typeface="Arial" panose="020B0604020202020204" pitchFamily="34" charset="0"/>
                <a:cs typeface="Arial" panose="020B0604020202020204" pitchFamily="34" charset="0"/>
              </a:rPr>
              <a:t> for Secure Insight </a:t>
            </a:r>
            <a:r>
              <a:rPr lang="en-GB" sz="1100" dirty="0" err="1">
                <a:solidFill>
                  <a:schemeClr val="tx1"/>
                </a:solidFill>
                <a:latin typeface="Arial" panose="020B0604020202020204" pitchFamily="34" charset="0"/>
                <a:cs typeface="Arial" panose="020B0604020202020204" pitchFamily="34" charset="0"/>
              </a:rPr>
              <a:t>eXchange</a:t>
            </a:r>
            <a:r>
              <a:rPr lang="en-GB" sz="1100" dirty="0">
                <a:solidFill>
                  <a:schemeClr val="tx1"/>
                </a:solidFill>
                <a:latin typeface="Arial" panose="020B0604020202020204" pitchFamily="34" charset="0"/>
                <a:cs typeface="Arial" panose="020B0604020202020204" pitchFamily="34" charset="0"/>
              </a:rPr>
              <a:t>. AMIA Annu Symp Proc. 2020;2020:870-7.</a:t>
            </a:r>
          </a:p>
          <a:p>
            <a:endParaRPr lang="en-GB" sz="1200" b="1" dirty="0">
              <a:solidFill>
                <a:schemeClr val="tx1"/>
              </a:solidFill>
              <a:latin typeface="Arial" panose="020B0604020202020204" pitchFamily="34" charset="0"/>
              <a:cs typeface="Arial" panose="020B0604020202020204" pitchFamily="34" charset="0"/>
            </a:endParaRPr>
          </a:p>
        </p:txBody>
      </p:sp>
      <p:sp>
        <p:nvSpPr>
          <p:cNvPr id="96" name="Rectangle 95">
            <a:extLst>
              <a:ext uri="{FF2B5EF4-FFF2-40B4-BE49-F238E27FC236}">
                <a16:creationId xmlns:a16="http://schemas.microsoft.com/office/drawing/2014/main" id="{6FC4781C-1F45-7EFB-D83A-7A662C8DC147}"/>
              </a:ext>
            </a:extLst>
          </p:cNvPr>
          <p:cNvSpPr/>
          <p:nvPr/>
        </p:nvSpPr>
        <p:spPr>
          <a:xfrm>
            <a:off x="25624609" y="11652722"/>
            <a:ext cx="9771642" cy="3318855"/>
          </a:xfrm>
          <a:prstGeom prst="rect">
            <a:avLst/>
          </a:prstGeom>
          <a:ln>
            <a:noFill/>
          </a:ln>
        </p:spPr>
        <p:txBody>
          <a:bodyPr wrap="square" lIns="106670" tIns="53339" rIns="106670" bIns="53339" anchor="t">
            <a:spAutoFit/>
          </a:bodyPr>
          <a:lstStyle/>
          <a:p>
            <a:pPr marL="533262" indent="-533262" algn="just">
              <a:spcBef>
                <a:spcPts val="1407"/>
              </a:spcBef>
              <a:buClr>
                <a:srgbClr val="DE0000"/>
              </a:buClr>
              <a:buFont typeface="Arial" panose="020B0604020202020204" pitchFamily="34" charset="0"/>
              <a:buChar char="•"/>
            </a:pPr>
            <a:endParaRPr lang="en-US" dirty="0">
              <a:solidFill>
                <a:srgbClr val="000000"/>
              </a:solidFill>
              <a:latin typeface="Arial"/>
              <a:cs typeface="Arial"/>
            </a:endParaRPr>
          </a:p>
          <a:p>
            <a:pPr marL="533262" indent="-533262" algn="just">
              <a:spcBef>
                <a:spcPts val="1407"/>
              </a:spcBef>
              <a:buClr>
                <a:srgbClr val="DE0000"/>
              </a:buClr>
              <a:buFont typeface="Courier New" panose="02070309020205020404" pitchFamily="49" charset="0"/>
              <a:buChar char="o"/>
            </a:pPr>
            <a:r>
              <a:rPr lang="en-US" dirty="0">
                <a:solidFill>
                  <a:srgbClr val="000000"/>
                </a:solidFill>
                <a:latin typeface="Arial"/>
                <a:cs typeface="Arial"/>
              </a:rPr>
              <a:t>Changes in HER2 status between primary and metastatic disease highlight the </a:t>
            </a:r>
            <a:r>
              <a:rPr lang="en-US" b="1" dirty="0">
                <a:solidFill>
                  <a:srgbClr val="9A0000"/>
                </a:solidFill>
                <a:latin typeface="Arial"/>
                <a:cs typeface="Arial"/>
              </a:rPr>
              <a:t>clinical requirement for re-biopsy at relapse.</a:t>
            </a:r>
          </a:p>
          <a:p>
            <a:pPr marL="533262" indent="-533262" algn="just">
              <a:spcBef>
                <a:spcPts val="1407"/>
              </a:spcBef>
              <a:buClr>
                <a:srgbClr val="DE0000"/>
              </a:buClr>
              <a:buFont typeface="Courier New" panose="02070309020205020404" pitchFamily="49" charset="0"/>
              <a:buChar char="o"/>
            </a:pPr>
            <a:r>
              <a:rPr lang="en-US" b="1" dirty="0">
                <a:solidFill>
                  <a:srgbClr val="9A0000"/>
                </a:solidFill>
                <a:latin typeface="Arial"/>
                <a:cs typeface="Arial"/>
              </a:rPr>
              <a:t>More than 50% </a:t>
            </a:r>
            <a:r>
              <a:rPr lang="en-US" dirty="0">
                <a:solidFill>
                  <a:srgbClr val="000000"/>
                </a:solidFill>
                <a:latin typeface="Arial"/>
                <a:cs typeface="Arial"/>
              </a:rPr>
              <a:t>of the HER2- </a:t>
            </a:r>
            <a:r>
              <a:rPr lang="en-US" dirty="0" err="1">
                <a:solidFill>
                  <a:srgbClr val="000000"/>
                </a:solidFill>
                <a:latin typeface="Arial"/>
                <a:cs typeface="Arial"/>
              </a:rPr>
              <a:t>mBC</a:t>
            </a:r>
            <a:r>
              <a:rPr lang="en-US" dirty="0">
                <a:solidFill>
                  <a:srgbClr val="000000"/>
                </a:solidFill>
                <a:latin typeface="Arial"/>
                <a:cs typeface="Arial"/>
              </a:rPr>
              <a:t> patients </a:t>
            </a:r>
            <a:r>
              <a:rPr lang="en-US" b="1" dirty="0">
                <a:solidFill>
                  <a:srgbClr val="9A0000"/>
                </a:solidFill>
                <a:latin typeface="Arial"/>
                <a:cs typeface="Arial"/>
              </a:rPr>
              <a:t>carried an actionable gene mutation</a:t>
            </a:r>
            <a:r>
              <a:rPr lang="en-US" dirty="0">
                <a:solidFill>
                  <a:srgbClr val="000000"/>
                </a:solidFill>
                <a:latin typeface="Arial"/>
                <a:cs typeface="Arial"/>
              </a:rPr>
              <a:t>, indicating they could </a:t>
            </a:r>
            <a:r>
              <a:rPr lang="en-US" b="1" dirty="0">
                <a:latin typeface="Arial"/>
                <a:cs typeface="Arial"/>
              </a:rPr>
              <a:t>benefit from targeted therapy</a:t>
            </a:r>
            <a:r>
              <a:rPr lang="en-US" dirty="0">
                <a:solidFill>
                  <a:srgbClr val="000000"/>
                </a:solidFill>
                <a:latin typeface="Arial"/>
                <a:cs typeface="Arial"/>
              </a:rPr>
              <a:t>. </a:t>
            </a:r>
          </a:p>
          <a:p>
            <a:pPr marL="533262" indent="-533262" algn="just">
              <a:spcBef>
                <a:spcPts val="1407"/>
              </a:spcBef>
              <a:buClr>
                <a:srgbClr val="DE0000"/>
              </a:buClr>
              <a:buFont typeface="Courier New" panose="02070309020205020404" pitchFamily="49" charset="0"/>
              <a:buChar char="o"/>
            </a:pPr>
            <a:r>
              <a:rPr lang="en-US" dirty="0">
                <a:solidFill>
                  <a:srgbClr val="000000"/>
                </a:solidFill>
                <a:latin typeface="Arial"/>
                <a:cs typeface="Arial"/>
              </a:rPr>
              <a:t>Future analyses will evaluate the </a:t>
            </a:r>
            <a:r>
              <a:rPr lang="en-US" b="1" dirty="0">
                <a:latin typeface="Arial"/>
                <a:cs typeface="Arial"/>
              </a:rPr>
              <a:t>sequencing and clinical outcomes of therapies </a:t>
            </a:r>
            <a:r>
              <a:rPr lang="en-US" dirty="0">
                <a:solidFill>
                  <a:srgbClr val="000000"/>
                </a:solidFill>
                <a:latin typeface="Arial"/>
                <a:cs typeface="Arial"/>
              </a:rPr>
              <a:t>in molecular phenotype and mutation subgroups, and assess </a:t>
            </a:r>
            <a:r>
              <a:rPr lang="en-US" b="1" dirty="0">
                <a:latin typeface="Arial"/>
                <a:cs typeface="Arial"/>
              </a:rPr>
              <a:t>clinical characteristics of patients who are rebiopsied.</a:t>
            </a:r>
          </a:p>
          <a:p>
            <a:pPr marL="533262" indent="-533262" algn="just">
              <a:spcBef>
                <a:spcPts val="1407"/>
              </a:spcBef>
              <a:buClr>
                <a:srgbClr val="DE0000"/>
              </a:buClr>
              <a:buFont typeface="Courier New" panose="02070309020205020404" pitchFamily="49" charset="0"/>
              <a:buChar char="o"/>
            </a:pPr>
            <a:endParaRPr lang="en-US" dirty="0">
              <a:solidFill>
                <a:srgbClr val="000000"/>
              </a:solidFill>
              <a:latin typeface="Arial" panose="020B0604020202020204" pitchFamily="34" charset="0"/>
            </a:endParaRPr>
          </a:p>
        </p:txBody>
      </p:sp>
      <p:pic>
        <p:nvPicPr>
          <p:cNvPr id="100" name="Picture 99" descr="A blue rectangle with text&#10;&#10;AI-generated content may be incorrect.">
            <a:extLst>
              <a:ext uri="{FF2B5EF4-FFF2-40B4-BE49-F238E27FC236}">
                <a16:creationId xmlns:a16="http://schemas.microsoft.com/office/drawing/2014/main" id="{6C934CE4-1CF2-64A6-7CFF-12D6907D1FBA}"/>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10000" b="90000" l="10000" r="90000"/>
                    </a14:imgEffect>
                  </a14:imgLayer>
                </a14:imgProps>
              </a:ext>
            </a:extLst>
          </a:blip>
          <a:stretch>
            <a:fillRect/>
          </a:stretch>
        </p:blipFill>
        <p:spPr>
          <a:xfrm>
            <a:off x="697090" y="1986071"/>
            <a:ext cx="1882824" cy="604879"/>
          </a:xfrm>
          <a:prstGeom prst="rect">
            <a:avLst/>
          </a:prstGeom>
        </p:spPr>
      </p:pic>
      <p:sp>
        <p:nvSpPr>
          <p:cNvPr id="2" name="TextBox 1">
            <a:extLst>
              <a:ext uri="{FF2B5EF4-FFF2-40B4-BE49-F238E27FC236}">
                <a16:creationId xmlns:a16="http://schemas.microsoft.com/office/drawing/2014/main" id="{28EC63CF-F22B-A1DB-5369-372D9F548F9E}"/>
              </a:ext>
            </a:extLst>
          </p:cNvPr>
          <p:cNvSpPr txBox="1"/>
          <p:nvPr/>
        </p:nvSpPr>
        <p:spPr>
          <a:xfrm>
            <a:off x="14758893" y="12926709"/>
            <a:ext cx="11340051" cy="307777"/>
          </a:xfrm>
          <a:prstGeom prst="rect">
            <a:avLst/>
          </a:prstGeom>
          <a:noFill/>
        </p:spPr>
        <p:txBody>
          <a:bodyPr wrap="square">
            <a:spAutoFit/>
          </a:bodyPr>
          <a:lstStyle/>
          <a:p>
            <a:pPr algn="just"/>
            <a:r>
              <a:rPr lang="en-US" sz="1400" dirty="0">
                <a:solidFill>
                  <a:srgbClr val="000000"/>
                </a:solidFill>
                <a:latin typeface="Arial" panose="020B0604020202020204" pitchFamily="34" charset="0"/>
              </a:rPr>
              <a:t>**Mean of range is presented where small number suppression occurs at 1 or more centres during federated analysis</a:t>
            </a:r>
            <a:endParaRPr lang="en-US" sz="1400" dirty="0"/>
          </a:p>
        </p:txBody>
      </p:sp>
      <p:pic>
        <p:nvPicPr>
          <p:cNvPr id="1026" name="Picture 2" descr="San Antonio Symposium Breast cancer">
            <a:extLst>
              <a:ext uri="{FF2B5EF4-FFF2-40B4-BE49-F238E27FC236}">
                <a16:creationId xmlns:a16="http://schemas.microsoft.com/office/drawing/2014/main" id="{FF97CB1E-57A7-4113-65A9-3CB576F62ABB}"/>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2298640" y="1002191"/>
            <a:ext cx="3701098" cy="1644932"/>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58A60637-6309-7602-8EE0-AE91FFB95474}"/>
              </a:ext>
            </a:extLst>
          </p:cNvPr>
          <p:cNvSpPr/>
          <p:nvPr/>
        </p:nvSpPr>
        <p:spPr>
          <a:xfrm>
            <a:off x="14040682" y="3892629"/>
            <a:ext cx="21379054" cy="498907"/>
          </a:xfrm>
          <a:prstGeom prst="rect">
            <a:avLst/>
          </a:prstGeom>
          <a:solidFill>
            <a:srgbClr val="DE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b="1" dirty="0">
                <a:solidFill>
                  <a:schemeClr val="bg1"/>
                </a:solidFill>
                <a:latin typeface="Arial" panose="020B0604020202020204" pitchFamily="34" charset="0"/>
                <a:cs typeface="Arial" panose="020B0604020202020204" pitchFamily="34" charset="0"/>
              </a:rPr>
              <a:t>Patient cohort and results</a:t>
            </a:r>
          </a:p>
        </p:txBody>
      </p:sp>
      <p:sp>
        <p:nvSpPr>
          <p:cNvPr id="9" name="Rectangle 8">
            <a:extLst>
              <a:ext uri="{FF2B5EF4-FFF2-40B4-BE49-F238E27FC236}">
                <a16:creationId xmlns:a16="http://schemas.microsoft.com/office/drawing/2014/main" id="{1DF02215-9587-1655-4D95-3E198B9216A5}"/>
              </a:ext>
            </a:extLst>
          </p:cNvPr>
          <p:cNvSpPr/>
          <p:nvPr/>
        </p:nvSpPr>
        <p:spPr>
          <a:xfrm>
            <a:off x="25624609" y="11285205"/>
            <a:ext cx="9789664" cy="650322"/>
          </a:xfrm>
          <a:prstGeom prst="rect">
            <a:avLst/>
          </a:prstGeom>
          <a:solidFill>
            <a:srgbClr val="DE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b="1" dirty="0">
                <a:solidFill>
                  <a:schemeClr val="bg1"/>
                </a:solidFill>
                <a:latin typeface="Arial" panose="020B0604020202020204" pitchFamily="34" charset="0"/>
                <a:cs typeface="Arial" panose="020B0604020202020204" pitchFamily="34" charset="0"/>
              </a:rPr>
              <a:t>Future directions and conclusions</a:t>
            </a:r>
          </a:p>
        </p:txBody>
      </p:sp>
      <p:grpSp>
        <p:nvGrpSpPr>
          <p:cNvPr id="55" name="Group 54">
            <a:extLst>
              <a:ext uri="{FF2B5EF4-FFF2-40B4-BE49-F238E27FC236}">
                <a16:creationId xmlns:a16="http://schemas.microsoft.com/office/drawing/2014/main" id="{FA23638B-8CB5-1B22-0582-7A21ACE7FE08}"/>
              </a:ext>
            </a:extLst>
          </p:cNvPr>
          <p:cNvGrpSpPr/>
          <p:nvPr/>
        </p:nvGrpSpPr>
        <p:grpSpPr>
          <a:xfrm>
            <a:off x="26664040" y="5327324"/>
            <a:ext cx="8540894" cy="4876574"/>
            <a:chOff x="25069354" y="6770476"/>
            <a:chExt cx="10639223" cy="6971083"/>
          </a:xfrm>
        </p:grpSpPr>
        <p:grpSp>
          <p:nvGrpSpPr>
            <p:cNvPr id="47" name="Group 46">
              <a:extLst>
                <a:ext uri="{FF2B5EF4-FFF2-40B4-BE49-F238E27FC236}">
                  <a16:creationId xmlns:a16="http://schemas.microsoft.com/office/drawing/2014/main" id="{34448F84-104B-A3F9-8010-85A70C5F841F}"/>
                </a:ext>
              </a:extLst>
            </p:cNvPr>
            <p:cNvGrpSpPr/>
            <p:nvPr/>
          </p:nvGrpSpPr>
          <p:grpSpPr>
            <a:xfrm>
              <a:off x="25069354" y="6770476"/>
              <a:ext cx="10639223" cy="6971083"/>
              <a:chOff x="25069354" y="6770476"/>
              <a:chExt cx="10639223" cy="6971083"/>
            </a:xfrm>
          </p:grpSpPr>
          <p:grpSp>
            <p:nvGrpSpPr>
              <p:cNvPr id="45" name="Group 44">
                <a:extLst>
                  <a:ext uri="{FF2B5EF4-FFF2-40B4-BE49-F238E27FC236}">
                    <a16:creationId xmlns:a16="http://schemas.microsoft.com/office/drawing/2014/main" id="{8D33D7C9-A352-EB36-A1E6-03CECCC9B98D}"/>
                  </a:ext>
                </a:extLst>
              </p:cNvPr>
              <p:cNvGrpSpPr/>
              <p:nvPr/>
            </p:nvGrpSpPr>
            <p:grpSpPr>
              <a:xfrm>
                <a:off x="25069354" y="6770476"/>
                <a:ext cx="10639223" cy="6971083"/>
                <a:chOff x="25069354" y="6770476"/>
                <a:chExt cx="10639223" cy="6971083"/>
              </a:xfrm>
            </p:grpSpPr>
            <p:grpSp>
              <p:nvGrpSpPr>
                <p:cNvPr id="43" name="Group 42">
                  <a:extLst>
                    <a:ext uri="{FF2B5EF4-FFF2-40B4-BE49-F238E27FC236}">
                      <a16:creationId xmlns:a16="http://schemas.microsoft.com/office/drawing/2014/main" id="{9F90AF19-0CE0-FFAC-1F72-B5F1C9522969}"/>
                    </a:ext>
                  </a:extLst>
                </p:cNvPr>
                <p:cNvGrpSpPr/>
                <p:nvPr/>
              </p:nvGrpSpPr>
              <p:grpSpPr>
                <a:xfrm>
                  <a:off x="25069354" y="6770476"/>
                  <a:ext cx="10639223" cy="6971083"/>
                  <a:chOff x="25069354" y="6770476"/>
                  <a:chExt cx="10639223" cy="6971083"/>
                </a:xfrm>
              </p:grpSpPr>
              <p:grpSp>
                <p:nvGrpSpPr>
                  <p:cNvPr id="37" name="Group 36">
                    <a:extLst>
                      <a:ext uri="{FF2B5EF4-FFF2-40B4-BE49-F238E27FC236}">
                        <a16:creationId xmlns:a16="http://schemas.microsoft.com/office/drawing/2014/main" id="{C7F39C86-151A-26E4-2875-84D00EB45A2B}"/>
                      </a:ext>
                    </a:extLst>
                  </p:cNvPr>
                  <p:cNvGrpSpPr/>
                  <p:nvPr/>
                </p:nvGrpSpPr>
                <p:grpSpPr>
                  <a:xfrm>
                    <a:off x="25069354" y="6770476"/>
                    <a:ext cx="10639223" cy="6971083"/>
                    <a:chOff x="25069354" y="6770476"/>
                    <a:chExt cx="10639223" cy="6971083"/>
                  </a:xfrm>
                </p:grpSpPr>
                <p:grpSp>
                  <p:nvGrpSpPr>
                    <p:cNvPr id="33" name="Group 32">
                      <a:extLst>
                        <a:ext uri="{FF2B5EF4-FFF2-40B4-BE49-F238E27FC236}">
                          <a16:creationId xmlns:a16="http://schemas.microsoft.com/office/drawing/2014/main" id="{C3DB6B59-2440-242F-C6BA-93023BE058D0}"/>
                        </a:ext>
                      </a:extLst>
                    </p:cNvPr>
                    <p:cNvGrpSpPr/>
                    <p:nvPr/>
                  </p:nvGrpSpPr>
                  <p:grpSpPr>
                    <a:xfrm>
                      <a:off x="25069354" y="6770476"/>
                      <a:ext cx="10639223" cy="6971083"/>
                      <a:chOff x="25069354" y="6770476"/>
                      <a:chExt cx="10639223" cy="6971083"/>
                    </a:xfrm>
                  </p:grpSpPr>
                  <p:pic>
                    <p:nvPicPr>
                      <p:cNvPr id="12" name="Picture 11" descr="A colorful background with lines and curves&#10;&#10;AI-generated content may be incorrect.">
                        <a:extLst>
                          <a:ext uri="{FF2B5EF4-FFF2-40B4-BE49-F238E27FC236}">
                            <a16:creationId xmlns:a16="http://schemas.microsoft.com/office/drawing/2014/main" id="{1FC2731E-30E8-E67E-AE73-0F973117432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5069354" y="6770476"/>
                        <a:ext cx="10639223" cy="6971083"/>
                      </a:xfrm>
                      <a:prstGeom prst="rect">
                        <a:avLst/>
                      </a:prstGeom>
                    </p:spPr>
                  </p:pic>
                  <p:sp>
                    <p:nvSpPr>
                      <p:cNvPr id="32" name="Rectangle 31">
                        <a:extLst>
                          <a:ext uri="{FF2B5EF4-FFF2-40B4-BE49-F238E27FC236}">
                            <a16:creationId xmlns:a16="http://schemas.microsoft.com/office/drawing/2014/main" id="{6692ED2A-D447-9AB4-1F79-4F2EA645A227}"/>
                          </a:ext>
                        </a:extLst>
                      </p:cNvPr>
                      <p:cNvSpPr/>
                      <p:nvPr/>
                    </p:nvSpPr>
                    <p:spPr>
                      <a:xfrm>
                        <a:off x="25317450" y="8434500"/>
                        <a:ext cx="1190625" cy="206719"/>
                      </a:xfrm>
                      <a:prstGeom prst="rect">
                        <a:avLst/>
                      </a:prstGeom>
                      <a:solidFill>
                        <a:srgbClr val="F264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6" name="Rectangle 35">
                      <a:extLst>
                        <a:ext uri="{FF2B5EF4-FFF2-40B4-BE49-F238E27FC236}">
                          <a16:creationId xmlns:a16="http://schemas.microsoft.com/office/drawing/2014/main" id="{F7066642-BBC1-28E4-2F0C-4D92BE468294}"/>
                        </a:ext>
                      </a:extLst>
                    </p:cNvPr>
                    <p:cNvSpPr/>
                    <p:nvPr/>
                  </p:nvSpPr>
                  <p:spPr>
                    <a:xfrm>
                      <a:off x="34604325" y="8686800"/>
                      <a:ext cx="871533" cy="362617"/>
                    </a:xfrm>
                    <a:prstGeom prst="rect">
                      <a:avLst/>
                    </a:prstGeom>
                    <a:solidFill>
                      <a:srgbClr val="F264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0" name="Rectangle 39">
                    <a:extLst>
                      <a:ext uri="{FF2B5EF4-FFF2-40B4-BE49-F238E27FC236}">
                        <a16:creationId xmlns:a16="http://schemas.microsoft.com/office/drawing/2014/main" id="{1837FBDC-7B2C-F3D7-9D20-D65A44876C30}"/>
                      </a:ext>
                    </a:extLst>
                  </p:cNvPr>
                  <p:cNvSpPr/>
                  <p:nvPr/>
                </p:nvSpPr>
                <p:spPr>
                  <a:xfrm>
                    <a:off x="25307925" y="11658600"/>
                    <a:ext cx="1171575" cy="166347"/>
                  </a:xfrm>
                  <a:prstGeom prst="rect">
                    <a:avLst/>
                  </a:prstGeom>
                  <a:solidFill>
                    <a:srgbClr val="9B9B9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4" name="Rectangle 43">
                  <a:extLst>
                    <a:ext uri="{FF2B5EF4-FFF2-40B4-BE49-F238E27FC236}">
                      <a16:creationId xmlns:a16="http://schemas.microsoft.com/office/drawing/2014/main" id="{E7E341C4-F00D-48D8-DE7B-A1CE9D73FCCA}"/>
                    </a:ext>
                  </a:extLst>
                </p:cNvPr>
                <p:cNvSpPr/>
                <p:nvPr/>
              </p:nvSpPr>
              <p:spPr>
                <a:xfrm>
                  <a:off x="34642425" y="12039600"/>
                  <a:ext cx="814383" cy="338554"/>
                </a:xfrm>
                <a:prstGeom prst="rect">
                  <a:avLst/>
                </a:prstGeom>
                <a:solidFill>
                  <a:srgbClr val="9B9B9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46" name="Rectangle 45">
                <a:extLst>
                  <a:ext uri="{FF2B5EF4-FFF2-40B4-BE49-F238E27FC236}">
                    <a16:creationId xmlns:a16="http://schemas.microsoft.com/office/drawing/2014/main" id="{E9A35C5F-F1C1-EB53-86D2-65D1EFD08E8B}"/>
                  </a:ext>
                </a:extLst>
              </p:cNvPr>
              <p:cNvSpPr/>
              <p:nvPr/>
            </p:nvSpPr>
            <p:spPr>
              <a:xfrm>
                <a:off x="25288875" y="13382625"/>
                <a:ext cx="952500" cy="210488"/>
              </a:xfrm>
              <a:prstGeom prst="rect">
                <a:avLst/>
              </a:prstGeom>
              <a:solidFill>
                <a:srgbClr val="B8E98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51" name="Rectangle 50">
              <a:extLst>
                <a:ext uri="{FF2B5EF4-FFF2-40B4-BE49-F238E27FC236}">
                  <a16:creationId xmlns:a16="http://schemas.microsoft.com/office/drawing/2014/main" id="{AC131C9A-DB06-FE17-7053-63E4854EB3FB}"/>
                </a:ext>
              </a:extLst>
            </p:cNvPr>
            <p:cNvSpPr/>
            <p:nvPr/>
          </p:nvSpPr>
          <p:spPr>
            <a:xfrm>
              <a:off x="34373489" y="13532706"/>
              <a:ext cx="1102369" cy="60407"/>
            </a:xfrm>
            <a:prstGeom prst="rect">
              <a:avLst/>
            </a:prstGeom>
            <a:solidFill>
              <a:srgbClr val="9B9B9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56" name="Rectangle: Rounded Corners 55">
            <a:extLst>
              <a:ext uri="{FF2B5EF4-FFF2-40B4-BE49-F238E27FC236}">
                <a16:creationId xmlns:a16="http://schemas.microsoft.com/office/drawing/2014/main" id="{DFA97874-BB8E-1706-5BB7-92DDEEAE4E72}"/>
              </a:ext>
            </a:extLst>
          </p:cNvPr>
          <p:cNvSpPr/>
          <p:nvPr/>
        </p:nvSpPr>
        <p:spPr>
          <a:xfrm>
            <a:off x="33242745" y="10066949"/>
            <a:ext cx="1701115" cy="498678"/>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latin typeface="Arial" panose="020B0604020202020204" pitchFamily="34" charset="0"/>
                <a:cs typeface="Arial" panose="020B0604020202020204" pitchFamily="34" charset="0"/>
              </a:rPr>
              <a:t>HER2- undetailed (n=4)</a:t>
            </a:r>
          </a:p>
        </p:txBody>
      </p:sp>
      <p:sp>
        <p:nvSpPr>
          <p:cNvPr id="57" name="Rectangle: Rounded Corners 56">
            <a:extLst>
              <a:ext uri="{FF2B5EF4-FFF2-40B4-BE49-F238E27FC236}">
                <a16:creationId xmlns:a16="http://schemas.microsoft.com/office/drawing/2014/main" id="{3CB36744-E81B-2F47-A81A-985D3CCCE610}"/>
              </a:ext>
            </a:extLst>
          </p:cNvPr>
          <p:cNvSpPr/>
          <p:nvPr/>
        </p:nvSpPr>
        <p:spPr>
          <a:xfrm>
            <a:off x="33262718" y="8982258"/>
            <a:ext cx="1701115" cy="516387"/>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latin typeface="Arial" panose="020B0604020202020204" pitchFamily="34" charset="0"/>
                <a:cs typeface="Arial" panose="020B0604020202020204" pitchFamily="34" charset="0"/>
              </a:rPr>
              <a:t>HER2- zero (n=131)</a:t>
            </a:r>
          </a:p>
        </p:txBody>
      </p:sp>
      <p:sp>
        <p:nvSpPr>
          <p:cNvPr id="59" name="Rectangle: Rounded Corners 58">
            <a:extLst>
              <a:ext uri="{FF2B5EF4-FFF2-40B4-BE49-F238E27FC236}">
                <a16:creationId xmlns:a16="http://schemas.microsoft.com/office/drawing/2014/main" id="{D1E10A4E-0726-138B-66B7-F473845B1D48}"/>
              </a:ext>
            </a:extLst>
          </p:cNvPr>
          <p:cNvSpPr/>
          <p:nvPr/>
        </p:nvSpPr>
        <p:spPr>
          <a:xfrm>
            <a:off x="33181511" y="6026132"/>
            <a:ext cx="1701115" cy="537899"/>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latin typeface="Arial" panose="020B0604020202020204" pitchFamily="34" charset="0"/>
                <a:cs typeface="Arial" panose="020B0604020202020204" pitchFamily="34" charset="0"/>
              </a:rPr>
              <a:t>HER2- low (n=233)</a:t>
            </a:r>
          </a:p>
        </p:txBody>
      </p:sp>
      <p:sp>
        <p:nvSpPr>
          <p:cNvPr id="61" name="Rectangle: Rounded Corners 60">
            <a:extLst>
              <a:ext uri="{FF2B5EF4-FFF2-40B4-BE49-F238E27FC236}">
                <a16:creationId xmlns:a16="http://schemas.microsoft.com/office/drawing/2014/main" id="{40866EFF-D708-B4B3-8D48-8A5D20BA4023}"/>
              </a:ext>
            </a:extLst>
          </p:cNvPr>
          <p:cNvSpPr/>
          <p:nvPr/>
        </p:nvSpPr>
        <p:spPr>
          <a:xfrm>
            <a:off x="26984136" y="6047529"/>
            <a:ext cx="1701115" cy="525992"/>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latin typeface="Arial" panose="020B0604020202020204" pitchFamily="34" charset="0"/>
                <a:cs typeface="Arial" panose="020B0604020202020204" pitchFamily="34" charset="0"/>
              </a:rPr>
              <a:t>HER2 negative (n=183 – 185*) </a:t>
            </a:r>
          </a:p>
        </p:txBody>
      </p:sp>
      <p:sp>
        <p:nvSpPr>
          <p:cNvPr id="62" name="Rectangle: Rounded Corners 61">
            <a:extLst>
              <a:ext uri="{FF2B5EF4-FFF2-40B4-BE49-F238E27FC236}">
                <a16:creationId xmlns:a16="http://schemas.microsoft.com/office/drawing/2014/main" id="{FF6A4DC7-C3A6-64FF-7CC6-75730FD111CA}"/>
              </a:ext>
            </a:extLst>
          </p:cNvPr>
          <p:cNvSpPr/>
          <p:nvPr/>
        </p:nvSpPr>
        <p:spPr>
          <a:xfrm>
            <a:off x="26984136" y="7985805"/>
            <a:ext cx="1701115" cy="535562"/>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latin typeface="Arial" panose="020B0604020202020204" pitchFamily="34" charset="0"/>
                <a:cs typeface="Arial" panose="020B0604020202020204" pitchFamily="34" charset="0"/>
              </a:rPr>
              <a:t>HER2 undetailed (n=159 – 164*)</a:t>
            </a:r>
          </a:p>
        </p:txBody>
      </p:sp>
      <p:sp>
        <p:nvSpPr>
          <p:cNvPr id="63" name="Rectangle: Rounded Corners 62">
            <a:extLst>
              <a:ext uri="{FF2B5EF4-FFF2-40B4-BE49-F238E27FC236}">
                <a16:creationId xmlns:a16="http://schemas.microsoft.com/office/drawing/2014/main" id="{108509AD-9BD6-6F54-B8FF-108E6AF8DA34}"/>
              </a:ext>
            </a:extLst>
          </p:cNvPr>
          <p:cNvSpPr/>
          <p:nvPr/>
        </p:nvSpPr>
        <p:spPr>
          <a:xfrm>
            <a:off x="27000178" y="10030064"/>
            <a:ext cx="1701115" cy="535563"/>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latin typeface="Arial" panose="020B0604020202020204" pitchFamily="34" charset="0"/>
                <a:cs typeface="Arial" panose="020B0604020202020204" pitchFamily="34" charset="0"/>
              </a:rPr>
              <a:t>HER2 positive (n=12 – 17*)</a:t>
            </a:r>
          </a:p>
        </p:txBody>
      </p:sp>
      <p:sp>
        <p:nvSpPr>
          <p:cNvPr id="66" name="Rectangle: Rounded Corners 65">
            <a:extLst>
              <a:ext uri="{FF2B5EF4-FFF2-40B4-BE49-F238E27FC236}">
                <a16:creationId xmlns:a16="http://schemas.microsoft.com/office/drawing/2014/main" id="{FF35DB7A-4CFA-3DB8-A312-1A6911EF01F9}"/>
              </a:ext>
            </a:extLst>
          </p:cNvPr>
          <p:cNvSpPr/>
          <p:nvPr/>
        </p:nvSpPr>
        <p:spPr>
          <a:xfrm>
            <a:off x="743091" y="12099401"/>
            <a:ext cx="2554629" cy="1650826"/>
          </a:xfrm>
          <a:prstGeom prst="roundRect">
            <a:avLst/>
          </a:prstGeom>
          <a:solidFill>
            <a:srgbClr val="F26442">
              <a:alpha val="50000"/>
            </a:srgbClr>
          </a:solidFill>
          <a:ln w="38100">
            <a:solidFill>
              <a:srgbClr val="9A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TextBox 71">
            <a:extLst>
              <a:ext uri="{FF2B5EF4-FFF2-40B4-BE49-F238E27FC236}">
                <a16:creationId xmlns:a16="http://schemas.microsoft.com/office/drawing/2014/main" id="{16313223-75C1-CDB6-06F3-2356BE98A4F5}"/>
              </a:ext>
            </a:extLst>
          </p:cNvPr>
          <p:cNvSpPr txBox="1"/>
          <p:nvPr/>
        </p:nvSpPr>
        <p:spPr>
          <a:xfrm>
            <a:off x="986043" y="12096392"/>
            <a:ext cx="2038350" cy="646331"/>
          </a:xfrm>
          <a:prstGeom prst="rect">
            <a:avLst/>
          </a:prstGeom>
          <a:noFill/>
        </p:spPr>
        <p:txBody>
          <a:bodyPr wrap="square" rtlCol="0">
            <a:spAutoFit/>
          </a:bodyPr>
          <a:lstStyle/>
          <a:p>
            <a:pPr algn="ctr"/>
            <a:r>
              <a:rPr lang="en-GB" b="1" dirty="0">
                <a:solidFill>
                  <a:srgbClr val="C00000"/>
                </a:solidFill>
                <a:latin typeface="Arial" panose="020B0604020202020204" pitchFamily="34" charset="0"/>
                <a:cs typeface="Arial" panose="020B0604020202020204" pitchFamily="34" charset="0"/>
              </a:rPr>
              <a:t>Clinical and demographic</a:t>
            </a:r>
          </a:p>
        </p:txBody>
      </p:sp>
      <p:sp>
        <p:nvSpPr>
          <p:cNvPr id="73" name="TextBox 72">
            <a:extLst>
              <a:ext uri="{FF2B5EF4-FFF2-40B4-BE49-F238E27FC236}">
                <a16:creationId xmlns:a16="http://schemas.microsoft.com/office/drawing/2014/main" id="{2F4F9B7F-82A9-91B1-5697-CE6D4BB87D75}"/>
              </a:ext>
            </a:extLst>
          </p:cNvPr>
          <p:cNvSpPr txBox="1"/>
          <p:nvPr/>
        </p:nvSpPr>
        <p:spPr>
          <a:xfrm>
            <a:off x="3664497" y="12087663"/>
            <a:ext cx="2038350" cy="369332"/>
          </a:xfrm>
          <a:prstGeom prst="rect">
            <a:avLst/>
          </a:prstGeom>
          <a:noFill/>
        </p:spPr>
        <p:txBody>
          <a:bodyPr wrap="square" rtlCol="0">
            <a:spAutoFit/>
          </a:bodyPr>
          <a:lstStyle/>
          <a:p>
            <a:pPr algn="ctr"/>
            <a:r>
              <a:rPr lang="en-GB" b="1" dirty="0">
                <a:solidFill>
                  <a:srgbClr val="C00000"/>
                </a:solidFill>
                <a:latin typeface="Arial" panose="020B0604020202020204" pitchFamily="34" charset="0"/>
                <a:cs typeface="Arial" panose="020B0604020202020204" pitchFamily="34" charset="0"/>
              </a:rPr>
              <a:t>Biomarkers</a:t>
            </a:r>
          </a:p>
        </p:txBody>
      </p:sp>
      <p:sp>
        <p:nvSpPr>
          <p:cNvPr id="87" name="Rectangle: Rounded Corners 86">
            <a:extLst>
              <a:ext uri="{FF2B5EF4-FFF2-40B4-BE49-F238E27FC236}">
                <a16:creationId xmlns:a16="http://schemas.microsoft.com/office/drawing/2014/main" id="{9582AC1F-300E-B2B8-7BB3-74287EE99470}"/>
              </a:ext>
            </a:extLst>
          </p:cNvPr>
          <p:cNvSpPr/>
          <p:nvPr/>
        </p:nvSpPr>
        <p:spPr>
          <a:xfrm>
            <a:off x="8501122" y="12071621"/>
            <a:ext cx="2318868" cy="1678605"/>
          </a:xfrm>
          <a:prstGeom prst="roundRect">
            <a:avLst/>
          </a:prstGeom>
          <a:solidFill>
            <a:srgbClr val="F26442">
              <a:alpha val="50000"/>
            </a:srgbClr>
          </a:solidFill>
          <a:ln w="38100">
            <a:solidFill>
              <a:srgbClr val="9A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7" name="TextBox 76">
            <a:extLst>
              <a:ext uri="{FF2B5EF4-FFF2-40B4-BE49-F238E27FC236}">
                <a16:creationId xmlns:a16="http://schemas.microsoft.com/office/drawing/2014/main" id="{15645684-BD98-50F6-3C63-64E815E878F6}"/>
              </a:ext>
            </a:extLst>
          </p:cNvPr>
          <p:cNvSpPr txBox="1"/>
          <p:nvPr/>
        </p:nvSpPr>
        <p:spPr>
          <a:xfrm>
            <a:off x="883785" y="12734061"/>
            <a:ext cx="2437192" cy="1200329"/>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Age at index, sex, primary dx date, time to metastasis, CCI, performance status,</a:t>
            </a:r>
          </a:p>
          <a:p>
            <a:r>
              <a:rPr lang="en-GB" sz="1400" dirty="0">
                <a:latin typeface="Arial" panose="020B0604020202020204" pitchFamily="34" charset="0"/>
                <a:cs typeface="Arial" panose="020B0604020202020204" pitchFamily="34" charset="0"/>
              </a:rPr>
              <a:t>metastasis location</a:t>
            </a:r>
          </a:p>
          <a:p>
            <a:pPr marL="285750" indent="-285750">
              <a:buFont typeface="Arial" panose="020B0604020202020204" pitchFamily="34" charset="0"/>
              <a:buChar char="•"/>
            </a:pPr>
            <a:endParaRPr lang="en-GB" sz="1600" dirty="0">
              <a:solidFill>
                <a:srgbClr val="C00000"/>
              </a:solidFill>
              <a:latin typeface="Arial" panose="020B0604020202020204" pitchFamily="34" charset="0"/>
              <a:cs typeface="Arial" panose="020B0604020202020204" pitchFamily="34" charset="0"/>
            </a:endParaRPr>
          </a:p>
        </p:txBody>
      </p:sp>
      <p:sp>
        <p:nvSpPr>
          <p:cNvPr id="78" name="TextBox 77">
            <a:extLst>
              <a:ext uri="{FF2B5EF4-FFF2-40B4-BE49-F238E27FC236}">
                <a16:creationId xmlns:a16="http://schemas.microsoft.com/office/drawing/2014/main" id="{D0781F85-4CCA-FF67-7FC1-5FB6C1560026}"/>
              </a:ext>
            </a:extLst>
          </p:cNvPr>
          <p:cNvSpPr txBox="1"/>
          <p:nvPr/>
        </p:nvSpPr>
        <p:spPr>
          <a:xfrm>
            <a:off x="3599110" y="12492923"/>
            <a:ext cx="2288210" cy="1384995"/>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Test at metastatic index date for: BRCA1/2, CDH1, PALB2, PTEN, TP53, PIK3CA, AKT, ERBB2, ESR1</a:t>
            </a:r>
          </a:p>
          <a:p>
            <a:pPr marL="285750" indent="-285750">
              <a:buFont typeface="Arial" panose="020B0604020202020204" pitchFamily="34" charset="0"/>
              <a:buChar char="•"/>
            </a:pPr>
            <a:endParaRPr lang="en-GB" sz="1400" dirty="0">
              <a:solidFill>
                <a:srgbClr val="C00000"/>
              </a:solidFill>
              <a:latin typeface="Arial" panose="020B0604020202020204" pitchFamily="34" charset="0"/>
              <a:cs typeface="Arial" panose="020B0604020202020204" pitchFamily="34" charset="0"/>
            </a:endParaRPr>
          </a:p>
        </p:txBody>
      </p:sp>
      <p:sp>
        <p:nvSpPr>
          <p:cNvPr id="86" name="Rectangle: Rounded Corners 85">
            <a:extLst>
              <a:ext uri="{FF2B5EF4-FFF2-40B4-BE49-F238E27FC236}">
                <a16:creationId xmlns:a16="http://schemas.microsoft.com/office/drawing/2014/main" id="{A25A15B7-888A-828A-3460-5C36AF112B41}"/>
              </a:ext>
            </a:extLst>
          </p:cNvPr>
          <p:cNvSpPr/>
          <p:nvPr/>
        </p:nvSpPr>
        <p:spPr>
          <a:xfrm>
            <a:off x="6059757" y="12078231"/>
            <a:ext cx="2318868" cy="1671995"/>
          </a:xfrm>
          <a:prstGeom prst="roundRect">
            <a:avLst/>
          </a:prstGeom>
          <a:solidFill>
            <a:srgbClr val="F26442">
              <a:alpha val="50000"/>
            </a:srgbClr>
          </a:solidFill>
          <a:ln w="38100">
            <a:solidFill>
              <a:srgbClr val="9A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 name="TextBox 79">
            <a:extLst>
              <a:ext uri="{FF2B5EF4-FFF2-40B4-BE49-F238E27FC236}">
                <a16:creationId xmlns:a16="http://schemas.microsoft.com/office/drawing/2014/main" id="{06C781E4-E2CD-0454-243D-AE477C1AD6E6}"/>
              </a:ext>
            </a:extLst>
          </p:cNvPr>
          <p:cNvSpPr txBox="1"/>
          <p:nvPr/>
        </p:nvSpPr>
        <p:spPr>
          <a:xfrm>
            <a:off x="6115364" y="12511150"/>
            <a:ext cx="2285532" cy="954107"/>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HER2 status at metastatic dx, HER2 status at early BC dx</a:t>
            </a:r>
          </a:p>
          <a:p>
            <a:pPr marL="285750" indent="-285750">
              <a:buFont typeface="Arial" panose="020B0604020202020204" pitchFamily="34" charset="0"/>
              <a:buChar char="•"/>
            </a:pPr>
            <a:endParaRPr lang="en-GB" sz="1400" dirty="0">
              <a:solidFill>
                <a:srgbClr val="C00000"/>
              </a:solidFill>
              <a:latin typeface="Arial" panose="020B0604020202020204" pitchFamily="34" charset="0"/>
              <a:cs typeface="Arial" panose="020B0604020202020204" pitchFamily="34" charset="0"/>
            </a:endParaRPr>
          </a:p>
        </p:txBody>
      </p:sp>
      <p:sp>
        <p:nvSpPr>
          <p:cNvPr id="82" name="TextBox 81">
            <a:extLst>
              <a:ext uri="{FF2B5EF4-FFF2-40B4-BE49-F238E27FC236}">
                <a16:creationId xmlns:a16="http://schemas.microsoft.com/office/drawing/2014/main" id="{7ACB016F-968E-D822-02E6-BCAA18961832}"/>
              </a:ext>
            </a:extLst>
          </p:cNvPr>
          <p:cNvSpPr txBox="1"/>
          <p:nvPr/>
        </p:nvSpPr>
        <p:spPr>
          <a:xfrm>
            <a:off x="6225276" y="12084200"/>
            <a:ext cx="2038350" cy="369332"/>
          </a:xfrm>
          <a:prstGeom prst="rect">
            <a:avLst/>
          </a:prstGeom>
          <a:noFill/>
        </p:spPr>
        <p:txBody>
          <a:bodyPr wrap="square" rtlCol="0">
            <a:spAutoFit/>
          </a:bodyPr>
          <a:lstStyle/>
          <a:p>
            <a:pPr algn="ctr"/>
            <a:r>
              <a:rPr lang="en-GB" b="1" dirty="0">
                <a:solidFill>
                  <a:srgbClr val="C00000"/>
                </a:solidFill>
                <a:latin typeface="Arial" panose="020B0604020202020204" pitchFamily="34" charset="0"/>
                <a:cs typeface="Arial" panose="020B0604020202020204" pitchFamily="34" charset="0"/>
              </a:rPr>
              <a:t>HER2 status</a:t>
            </a:r>
          </a:p>
        </p:txBody>
      </p:sp>
      <p:sp>
        <p:nvSpPr>
          <p:cNvPr id="83" name="TextBox 82">
            <a:extLst>
              <a:ext uri="{FF2B5EF4-FFF2-40B4-BE49-F238E27FC236}">
                <a16:creationId xmlns:a16="http://schemas.microsoft.com/office/drawing/2014/main" id="{1BC1E3C1-846F-D3FC-118A-543D7DA46F10}"/>
              </a:ext>
            </a:extLst>
          </p:cNvPr>
          <p:cNvSpPr txBox="1"/>
          <p:nvPr/>
        </p:nvSpPr>
        <p:spPr>
          <a:xfrm>
            <a:off x="8601669" y="12462983"/>
            <a:ext cx="2194673" cy="1384995"/>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Rebiopsy at metastatic dx, rebiopsy timepoint, ER/PR status at metastatic and early BC dx</a:t>
            </a:r>
          </a:p>
          <a:p>
            <a:pPr marL="285750" indent="-285750">
              <a:buFont typeface="Arial" panose="020B0604020202020204" pitchFamily="34" charset="0"/>
              <a:buChar char="•"/>
            </a:pPr>
            <a:endParaRPr lang="en-GB" sz="1400" dirty="0">
              <a:solidFill>
                <a:srgbClr val="C00000"/>
              </a:solidFill>
              <a:latin typeface="Arial" panose="020B0604020202020204" pitchFamily="34" charset="0"/>
              <a:cs typeface="Arial" panose="020B0604020202020204" pitchFamily="34" charset="0"/>
            </a:endParaRPr>
          </a:p>
        </p:txBody>
      </p:sp>
      <p:sp>
        <p:nvSpPr>
          <p:cNvPr id="88" name="Rectangle: Rounded Corners 87">
            <a:extLst>
              <a:ext uri="{FF2B5EF4-FFF2-40B4-BE49-F238E27FC236}">
                <a16:creationId xmlns:a16="http://schemas.microsoft.com/office/drawing/2014/main" id="{9DCAA509-5A0B-1117-6095-FDBA63099201}"/>
              </a:ext>
            </a:extLst>
          </p:cNvPr>
          <p:cNvSpPr/>
          <p:nvPr/>
        </p:nvSpPr>
        <p:spPr>
          <a:xfrm>
            <a:off x="10952251" y="12031001"/>
            <a:ext cx="2318868" cy="1678605"/>
          </a:xfrm>
          <a:prstGeom prst="roundRect">
            <a:avLst/>
          </a:prstGeom>
          <a:solidFill>
            <a:srgbClr val="F26442">
              <a:alpha val="50000"/>
            </a:srgbClr>
          </a:solidFill>
          <a:ln w="38100">
            <a:solidFill>
              <a:srgbClr val="9A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TextBox 83">
            <a:extLst>
              <a:ext uri="{FF2B5EF4-FFF2-40B4-BE49-F238E27FC236}">
                <a16:creationId xmlns:a16="http://schemas.microsoft.com/office/drawing/2014/main" id="{44C3072D-F37A-D077-28B4-DC80C4B6C67F}"/>
              </a:ext>
            </a:extLst>
          </p:cNvPr>
          <p:cNvSpPr txBox="1"/>
          <p:nvPr/>
        </p:nvSpPr>
        <p:spPr>
          <a:xfrm>
            <a:off x="11044206" y="12432474"/>
            <a:ext cx="2194673" cy="1815882"/>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Treatment type (CDK4/6i, targeted, endocrine therapy), chemotherapy, radiotherapy, surgery, time to treatment</a:t>
            </a:r>
          </a:p>
          <a:p>
            <a:endParaRPr lang="en-GB" sz="1400" dirty="0">
              <a:solidFill>
                <a:srgbClr val="C000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1400" dirty="0">
              <a:solidFill>
                <a:srgbClr val="C000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1400" dirty="0">
              <a:solidFill>
                <a:srgbClr val="C00000"/>
              </a:solidFill>
              <a:latin typeface="Arial" panose="020B0604020202020204" pitchFamily="34" charset="0"/>
              <a:cs typeface="Arial" panose="020B0604020202020204" pitchFamily="34" charset="0"/>
            </a:endParaRPr>
          </a:p>
        </p:txBody>
      </p:sp>
      <p:sp>
        <p:nvSpPr>
          <p:cNvPr id="75" name="TextBox 74">
            <a:extLst>
              <a:ext uri="{FF2B5EF4-FFF2-40B4-BE49-F238E27FC236}">
                <a16:creationId xmlns:a16="http://schemas.microsoft.com/office/drawing/2014/main" id="{D846FC23-F232-8E1D-AF66-65C47BD7DC44}"/>
              </a:ext>
            </a:extLst>
          </p:cNvPr>
          <p:cNvSpPr txBox="1"/>
          <p:nvPr/>
        </p:nvSpPr>
        <p:spPr>
          <a:xfrm>
            <a:off x="8645677" y="12059532"/>
            <a:ext cx="2038350" cy="369332"/>
          </a:xfrm>
          <a:prstGeom prst="rect">
            <a:avLst/>
          </a:prstGeom>
          <a:noFill/>
        </p:spPr>
        <p:txBody>
          <a:bodyPr wrap="square" rtlCol="0">
            <a:spAutoFit/>
          </a:bodyPr>
          <a:lstStyle/>
          <a:p>
            <a:pPr algn="ctr"/>
            <a:r>
              <a:rPr lang="en-GB" b="1" dirty="0">
                <a:solidFill>
                  <a:srgbClr val="C00000"/>
                </a:solidFill>
                <a:latin typeface="Arial" panose="020B0604020202020204" pitchFamily="34" charset="0"/>
                <a:cs typeface="Arial" panose="020B0604020202020204" pitchFamily="34" charset="0"/>
              </a:rPr>
              <a:t>Re-biopsy</a:t>
            </a:r>
          </a:p>
        </p:txBody>
      </p:sp>
      <p:sp>
        <p:nvSpPr>
          <p:cNvPr id="76" name="TextBox 75">
            <a:extLst>
              <a:ext uri="{FF2B5EF4-FFF2-40B4-BE49-F238E27FC236}">
                <a16:creationId xmlns:a16="http://schemas.microsoft.com/office/drawing/2014/main" id="{8E5585ED-CAD2-138E-059F-C1B74B914594}"/>
              </a:ext>
            </a:extLst>
          </p:cNvPr>
          <p:cNvSpPr txBox="1"/>
          <p:nvPr/>
        </p:nvSpPr>
        <p:spPr>
          <a:xfrm>
            <a:off x="11122367" y="12048228"/>
            <a:ext cx="2038350" cy="369332"/>
          </a:xfrm>
          <a:prstGeom prst="rect">
            <a:avLst/>
          </a:prstGeom>
          <a:noFill/>
        </p:spPr>
        <p:txBody>
          <a:bodyPr wrap="square" rtlCol="0">
            <a:spAutoFit/>
          </a:bodyPr>
          <a:lstStyle/>
          <a:p>
            <a:pPr algn="ctr"/>
            <a:r>
              <a:rPr lang="en-GB" b="1" dirty="0">
                <a:solidFill>
                  <a:srgbClr val="C00000"/>
                </a:solidFill>
                <a:latin typeface="Arial" panose="020B0604020202020204" pitchFamily="34" charset="0"/>
                <a:cs typeface="Arial" panose="020B0604020202020204" pitchFamily="34" charset="0"/>
              </a:rPr>
              <a:t>Care quality</a:t>
            </a:r>
          </a:p>
        </p:txBody>
      </p:sp>
      <p:sp>
        <p:nvSpPr>
          <p:cNvPr id="90" name="TextBox 89">
            <a:extLst>
              <a:ext uri="{FF2B5EF4-FFF2-40B4-BE49-F238E27FC236}">
                <a16:creationId xmlns:a16="http://schemas.microsoft.com/office/drawing/2014/main" id="{0FFDCA8A-4F67-AA4B-8793-C45EE5B3881A}"/>
              </a:ext>
            </a:extLst>
          </p:cNvPr>
          <p:cNvSpPr txBox="1"/>
          <p:nvPr/>
        </p:nvSpPr>
        <p:spPr>
          <a:xfrm>
            <a:off x="14201295" y="13709899"/>
            <a:ext cx="10424544" cy="923330"/>
          </a:xfrm>
          <a:prstGeom prst="rect">
            <a:avLst/>
          </a:prstGeom>
          <a:noFill/>
        </p:spPr>
        <p:txBody>
          <a:bodyPr wrap="square">
            <a:spAutoFit/>
          </a:bodyPr>
          <a:lstStyle/>
          <a:p>
            <a:pPr marL="533262" indent="-533262" algn="just">
              <a:spcBef>
                <a:spcPts val="1407"/>
              </a:spcBef>
              <a:buClr>
                <a:srgbClr val="DE0000"/>
              </a:buClr>
              <a:buFont typeface="Courier New" panose="02070309020205020404" pitchFamily="49" charset="0"/>
              <a:buChar char="o"/>
            </a:pPr>
            <a:r>
              <a:rPr lang="en-GB" dirty="0">
                <a:solidFill>
                  <a:srgbClr val="000000"/>
                </a:solidFill>
                <a:latin typeface="Arial"/>
                <a:cs typeface="Arial"/>
              </a:rPr>
              <a:t>For patients who underwent genomic testing, </a:t>
            </a:r>
            <a:r>
              <a:rPr lang="en-GB" b="1" dirty="0">
                <a:solidFill>
                  <a:srgbClr val="9A0000"/>
                </a:solidFill>
                <a:latin typeface="Arial"/>
                <a:cs typeface="Arial"/>
              </a:rPr>
              <a:t>16.8%</a:t>
            </a:r>
            <a:r>
              <a:rPr lang="en-GB" dirty="0">
                <a:solidFill>
                  <a:srgbClr val="000000"/>
                </a:solidFill>
                <a:latin typeface="Arial"/>
                <a:cs typeface="Arial"/>
              </a:rPr>
              <a:t> carried a </a:t>
            </a:r>
            <a:r>
              <a:rPr lang="en-GB" b="1" dirty="0">
                <a:solidFill>
                  <a:srgbClr val="9A0000"/>
                </a:solidFill>
                <a:latin typeface="Arial"/>
                <a:cs typeface="Arial"/>
              </a:rPr>
              <a:t>germline BRCA1 or BRCA2</a:t>
            </a:r>
            <a:r>
              <a:rPr lang="en-GB" dirty="0">
                <a:solidFill>
                  <a:srgbClr val="000000"/>
                </a:solidFill>
                <a:latin typeface="Arial"/>
                <a:cs typeface="Arial"/>
              </a:rPr>
              <a:t>, </a:t>
            </a:r>
            <a:r>
              <a:rPr lang="en-GB" b="1" dirty="0">
                <a:solidFill>
                  <a:srgbClr val="9A0000"/>
                </a:solidFill>
                <a:latin typeface="Arial"/>
                <a:cs typeface="Arial"/>
              </a:rPr>
              <a:t>50%</a:t>
            </a:r>
            <a:r>
              <a:rPr lang="en-GB" dirty="0">
                <a:solidFill>
                  <a:srgbClr val="000000"/>
                </a:solidFill>
                <a:latin typeface="Arial"/>
                <a:cs typeface="Arial"/>
              </a:rPr>
              <a:t> carried a somatic</a:t>
            </a:r>
            <a:r>
              <a:rPr lang="en-GB" b="1" dirty="0">
                <a:solidFill>
                  <a:srgbClr val="9A0000"/>
                </a:solidFill>
                <a:latin typeface="Arial"/>
                <a:cs typeface="Arial"/>
              </a:rPr>
              <a:t> PIK3CA</a:t>
            </a:r>
            <a:r>
              <a:rPr lang="en-GB" dirty="0">
                <a:solidFill>
                  <a:srgbClr val="000000"/>
                </a:solidFill>
                <a:latin typeface="Arial"/>
                <a:cs typeface="Arial"/>
              </a:rPr>
              <a:t>, </a:t>
            </a:r>
            <a:r>
              <a:rPr lang="en-GB" b="1" dirty="0">
                <a:solidFill>
                  <a:srgbClr val="9A0000"/>
                </a:solidFill>
                <a:latin typeface="Arial"/>
                <a:cs typeface="Arial"/>
              </a:rPr>
              <a:t>4%</a:t>
            </a:r>
            <a:r>
              <a:rPr lang="en-GB" dirty="0">
                <a:solidFill>
                  <a:srgbClr val="000000"/>
                </a:solidFill>
                <a:latin typeface="Arial"/>
                <a:cs typeface="Arial"/>
              </a:rPr>
              <a:t> carried a somatic </a:t>
            </a:r>
            <a:r>
              <a:rPr lang="en-GB" b="1" dirty="0">
                <a:solidFill>
                  <a:srgbClr val="9A0000"/>
                </a:solidFill>
                <a:latin typeface="Arial"/>
                <a:cs typeface="Arial"/>
              </a:rPr>
              <a:t>AKT1 </a:t>
            </a:r>
            <a:r>
              <a:rPr lang="en-GB" dirty="0">
                <a:solidFill>
                  <a:srgbClr val="000000"/>
                </a:solidFill>
                <a:latin typeface="Arial"/>
                <a:cs typeface="Arial"/>
              </a:rPr>
              <a:t>and </a:t>
            </a:r>
            <a:r>
              <a:rPr lang="en-GB" b="1" dirty="0">
                <a:solidFill>
                  <a:srgbClr val="9A0000"/>
                </a:solidFill>
                <a:latin typeface="Arial"/>
                <a:cs typeface="Arial"/>
              </a:rPr>
              <a:t>4%</a:t>
            </a:r>
            <a:r>
              <a:rPr lang="en-GB" dirty="0">
                <a:solidFill>
                  <a:srgbClr val="000000"/>
                </a:solidFill>
                <a:latin typeface="Arial"/>
                <a:cs typeface="Arial"/>
              </a:rPr>
              <a:t> carried a somatic </a:t>
            </a:r>
            <a:r>
              <a:rPr lang="en-GB" b="1" dirty="0">
                <a:solidFill>
                  <a:srgbClr val="9A0000"/>
                </a:solidFill>
                <a:latin typeface="Arial"/>
                <a:cs typeface="Arial"/>
              </a:rPr>
              <a:t>ERBB2 mutation</a:t>
            </a:r>
            <a:r>
              <a:rPr lang="en-GB" dirty="0">
                <a:solidFill>
                  <a:srgbClr val="000000"/>
                </a:solidFill>
                <a:latin typeface="Arial"/>
                <a:cs typeface="Arial"/>
              </a:rPr>
              <a:t>. </a:t>
            </a:r>
          </a:p>
        </p:txBody>
      </p:sp>
      <p:sp>
        <p:nvSpPr>
          <p:cNvPr id="91" name="Rectangle 90">
            <a:extLst>
              <a:ext uri="{FF2B5EF4-FFF2-40B4-BE49-F238E27FC236}">
                <a16:creationId xmlns:a16="http://schemas.microsoft.com/office/drawing/2014/main" id="{57E3406E-C53F-1047-46F2-5D84CBA31A91}"/>
              </a:ext>
            </a:extLst>
          </p:cNvPr>
          <p:cNvSpPr/>
          <p:nvPr/>
        </p:nvSpPr>
        <p:spPr>
          <a:xfrm>
            <a:off x="17060686" y="5424149"/>
            <a:ext cx="5271650" cy="616127"/>
          </a:xfrm>
          <a:prstGeom prst="rect">
            <a:avLst/>
          </a:prstGeom>
          <a:solidFill>
            <a:schemeClr val="bg1"/>
          </a:solid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b="1" dirty="0">
                <a:solidFill>
                  <a:srgbClr val="9A0000"/>
                </a:solidFill>
                <a:latin typeface="Arial" panose="020B0604020202020204" pitchFamily="34" charset="0"/>
                <a:cs typeface="Arial" panose="020B0604020202020204" pitchFamily="34" charset="0"/>
              </a:rPr>
              <a:t>HR+ HER2 negative mBC patients (n=551)</a:t>
            </a:r>
          </a:p>
        </p:txBody>
      </p:sp>
      <p:sp>
        <p:nvSpPr>
          <p:cNvPr id="98" name="Rectangle 97">
            <a:extLst>
              <a:ext uri="{FF2B5EF4-FFF2-40B4-BE49-F238E27FC236}">
                <a16:creationId xmlns:a16="http://schemas.microsoft.com/office/drawing/2014/main" id="{F5434CB5-0FD5-1BB1-A0CB-A2C87BF42AD8}"/>
              </a:ext>
            </a:extLst>
          </p:cNvPr>
          <p:cNvSpPr/>
          <p:nvPr/>
        </p:nvSpPr>
        <p:spPr>
          <a:xfrm>
            <a:off x="15856717" y="6218625"/>
            <a:ext cx="3102544" cy="136281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b="1" dirty="0">
                <a:solidFill>
                  <a:schemeClr val="tx1"/>
                </a:solidFill>
                <a:latin typeface="Arial" panose="020B0604020202020204" pitchFamily="34" charset="0"/>
                <a:cs typeface="Arial" panose="020B0604020202020204" pitchFamily="34" charset="0"/>
              </a:rPr>
              <a:t>De novo metastasis (n=183)</a:t>
            </a:r>
          </a:p>
          <a:p>
            <a:pPr algn="ctr"/>
            <a:r>
              <a:rPr lang="en-GB" sz="1600" dirty="0">
                <a:solidFill>
                  <a:schemeClr val="bg2">
                    <a:lumMod val="50000"/>
                  </a:schemeClr>
                </a:solidFill>
                <a:latin typeface="Arial" panose="020B0604020202020204" pitchFamily="34" charset="0"/>
                <a:cs typeface="Arial" panose="020B0604020202020204" pitchFamily="34" charset="0"/>
              </a:rPr>
              <a:t>Metastasis concurrent with primary BC</a:t>
            </a:r>
          </a:p>
        </p:txBody>
      </p:sp>
      <p:sp>
        <p:nvSpPr>
          <p:cNvPr id="99" name="Rectangle 98">
            <a:extLst>
              <a:ext uri="{FF2B5EF4-FFF2-40B4-BE49-F238E27FC236}">
                <a16:creationId xmlns:a16="http://schemas.microsoft.com/office/drawing/2014/main" id="{6E3F40C3-4819-F58B-D7EE-827C121E4451}"/>
              </a:ext>
            </a:extLst>
          </p:cNvPr>
          <p:cNvSpPr/>
          <p:nvPr/>
        </p:nvSpPr>
        <p:spPr>
          <a:xfrm>
            <a:off x="20514007" y="6368683"/>
            <a:ext cx="3102543" cy="9391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b="1" dirty="0">
                <a:solidFill>
                  <a:schemeClr val="tx1"/>
                </a:solidFill>
                <a:latin typeface="Arial" panose="020B0604020202020204" pitchFamily="34" charset="0"/>
                <a:cs typeface="Arial" panose="020B0604020202020204" pitchFamily="34" charset="0"/>
              </a:rPr>
              <a:t>Recurrent metastasis (n=368)</a:t>
            </a:r>
          </a:p>
          <a:p>
            <a:pPr algn="ctr"/>
            <a:r>
              <a:rPr lang="en-GB" sz="1600" dirty="0">
                <a:solidFill>
                  <a:schemeClr val="bg2">
                    <a:lumMod val="50000"/>
                  </a:schemeClr>
                </a:solidFill>
                <a:latin typeface="Arial" panose="020B0604020202020204" pitchFamily="34" charset="0"/>
                <a:cs typeface="Arial" panose="020B0604020202020204" pitchFamily="34" charset="0"/>
              </a:rPr>
              <a:t>Relapse from early BC</a:t>
            </a:r>
          </a:p>
        </p:txBody>
      </p:sp>
      <p:sp>
        <p:nvSpPr>
          <p:cNvPr id="107" name="Rectangle 106">
            <a:extLst>
              <a:ext uri="{FF2B5EF4-FFF2-40B4-BE49-F238E27FC236}">
                <a16:creationId xmlns:a16="http://schemas.microsoft.com/office/drawing/2014/main" id="{2273653A-B849-5CA4-4206-75D8E129F095}"/>
              </a:ext>
            </a:extLst>
          </p:cNvPr>
          <p:cNvSpPr/>
          <p:nvPr/>
        </p:nvSpPr>
        <p:spPr>
          <a:xfrm>
            <a:off x="14775402" y="7875328"/>
            <a:ext cx="1330556" cy="883340"/>
          </a:xfrm>
          <a:prstGeom prst="rect">
            <a:avLst/>
          </a:prstGeom>
          <a:no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b="1" dirty="0">
                <a:solidFill>
                  <a:srgbClr val="9A0000"/>
                </a:solidFill>
                <a:latin typeface="Arial" panose="020B0604020202020204" pitchFamily="34" charset="0"/>
                <a:cs typeface="Arial" panose="020B0604020202020204" pitchFamily="34" charset="0"/>
              </a:rPr>
              <a:t>HER2- low (n=63)</a:t>
            </a:r>
            <a:endParaRPr lang="en-GB" sz="1600" dirty="0">
              <a:solidFill>
                <a:srgbClr val="9A0000"/>
              </a:solidFill>
              <a:latin typeface="Arial" panose="020B0604020202020204" pitchFamily="34" charset="0"/>
              <a:cs typeface="Arial" panose="020B0604020202020204" pitchFamily="34" charset="0"/>
            </a:endParaRPr>
          </a:p>
        </p:txBody>
      </p:sp>
      <p:sp>
        <p:nvSpPr>
          <p:cNvPr id="108" name="Rectangle 107">
            <a:extLst>
              <a:ext uri="{FF2B5EF4-FFF2-40B4-BE49-F238E27FC236}">
                <a16:creationId xmlns:a16="http://schemas.microsoft.com/office/drawing/2014/main" id="{8A06D126-DC32-E29F-BDDD-98C008812FAE}"/>
              </a:ext>
            </a:extLst>
          </p:cNvPr>
          <p:cNvSpPr/>
          <p:nvPr/>
        </p:nvSpPr>
        <p:spPr>
          <a:xfrm>
            <a:off x="16292704" y="7875328"/>
            <a:ext cx="1330556" cy="883340"/>
          </a:xfrm>
          <a:prstGeom prst="rect">
            <a:avLst/>
          </a:prstGeom>
          <a:no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b="1" dirty="0">
                <a:solidFill>
                  <a:srgbClr val="9A0000"/>
                </a:solidFill>
                <a:latin typeface="Arial" panose="020B0604020202020204" pitchFamily="34" charset="0"/>
                <a:cs typeface="Arial" panose="020B0604020202020204" pitchFamily="34" charset="0"/>
              </a:rPr>
              <a:t>HER2- zero (n=108)</a:t>
            </a:r>
            <a:endParaRPr lang="en-GB" sz="1600" dirty="0">
              <a:solidFill>
                <a:srgbClr val="9A0000"/>
              </a:solidFill>
              <a:latin typeface="Arial" panose="020B0604020202020204" pitchFamily="34" charset="0"/>
              <a:cs typeface="Arial" panose="020B0604020202020204" pitchFamily="34" charset="0"/>
            </a:endParaRPr>
          </a:p>
        </p:txBody>
      </p:sp>
      <p:sp>
        <p:nvSpPr>
          <p:cNvPr id="109" name="Rectangle 108">
            <a:extLst>
              <a:ext uri="{FF2B5EF4-FFF2-40B4-BE49-F238E27FC236}">
                <a16:creationId xmlns:a16="http://schemas.microsoft.com/office/drawing/2014/main" id="{F4CE5103-1A7F-4FEE-D3D3-13D73A8D9A84}"/>
              </a:ext>
            </a:extLst>
          </p:cNvPr>
          <p:cNvSpPr/>
          <p:nvPr/>
        </p:nvSpPr>
        <p:spPr>
          <a:xfrm>
            <a:off x="17837274" y="7875328"/>
            <a:ext cx="1330556" cy="883340"/>
          </a:xfrm>
          <a:prstGeom prst="rect">
            <a:avLst/>
          </a:prstGeom>
          <a:no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b="1" dirty="0">
                <a:solidFill>
                  <a:srgbClr val="9A0000"/>
                </a:solidFill>
                <a:latin typeface="Arial" panose="020B0604020202020204" pitchFamily="34" charset="0"/>
                <a:cs typeface="Arial" panose="020B0604020202020204" pitchFamily="34" charset="0"/>
              </a:rPr>
              <a:t>HER2- undetailed (n=12)</a:t>
            </a:r>
            <a:endParaRPr lang="en-GB" sz="1600" dirty="0">
              <a:solidFill>
                <a:srgbClr val="9A0000"/>
              </a:solidFill>
              <a:latin typeface="Arial" panose="020B0604020202020204" pitchFamily="34" charset="0"/>
              <a:cs typeface="Arial" panose="020B0604020202020204" pitchFamily="34" charset="0"/>
            </a:endParaRPr>
          </a:p>
        </p:txBody>
      </p:sp>
      <p:sp>
        <p:nvSpPr>
          <p:cNvPr id="110" name="Rectangle 109">
            <a:extLst>
              <a:ext uri="{FF2B5EF4-FFF2-40B4-BE49-F238E27FC236}">
                <a16:creationId xmlns:a16="http://schemas.microsoft.com/office/drawing/2014/main" id="{A77A034C-235B-2D88-9396-FACB1441FEA6}"/>
              </a:ext>
            </a:extLst>
          </p:cNvPr>
          <p:cNvSpPr/>
          <p:nvPr/>
        </p:nvSpPr>
        <p:spPr>
          <a:xfrm>
            <a:off x="20182457" y="7847675"/>
            <a:ext cx="1330556" cy="910993"/>
          </a:xfrm>
          <a:prstGeom prst="rect">
            <a:avLst/>
          </a:prstGeom>
          <a:no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b="1" dirty="0">
                <a:solidFill>
                  <a:srgbClr val="9A0000"/>
                </a:solidFill>
                <a:latin typeface="Arial" panose="020B0604020202020204" pitchFamily="34" charset="0"/>
                <a:cs typeface="Arial" panose="020B0604020202020204" pitchFamily="34" charset="0"/>
              </a:rPr>
              <a:t>HER2- low (n=233)</a:t>
            </a:r>
            <a:endParaRPr lang="en-GB" sz="1600" dirty="0">
              <a:solidFill>
                <a:srgbClr val="9A0000"/>
              </a:solidFill>
              <a:latin typeface="Arial" panose="020B0604020202020204" pitchFamily="34" charset="0"/>
              <a:cs typeface="Arial" panose="020B0604020202020204" pitchFamily="34" charset="0"/>
            </a:endParaRPr>
          </a:p>
        </p:txBody>
      </p:sp>
      <p:sp>
        <p:nvSpPr>
          <p:cNvPr id="111" name="Rectangle 110">
            <a:extLst>
              <a:ext uri="{FF2B5EF4-FFF2-40B4-BE49-F238E27FC236}">
                <a16:creationId xmlns:a16="http://schemas.microsoft.com/office/drawing/2014/main" id="{3C48477E-EA86-7FF2-107F-2E3B15C4176F}"/>
              </a:ext>
            </a:extLst>
          </p:cNvPr>
          <p:cNvSpPr/>
          <p:nvPr/>
        </p:nvSpPr>
        <p:spPr>
          <a:xfrm>
            <a:off x="21718809" y="7847675"/>
            <a:ext cx="1330556" cy="910993"/>
          </a:xfrm>
          <a:prstGeom prst="rect">
            <a:avLst/>
          </a:prstGeom>
          <a:no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b="1" dirty="0">
                <a:solidFill>
                  <a:srgbClr val="9A0000"/>
                </a:solidFill>
                <a:latin typeface="Arial" panose="020B0604020202020204" pitchFamily="34" charset="0"/>
                <a:cs typeface="Arial" panose="020B0604020202020204" pitchFamily="34" charset="0"/>
              </a:rPr>
              <a:t>HER2- zero (n=131)</a:t>
            </a:r>
            <a:endParaRPr lang="en-GB" sz="1600" dirty="0">
              <a:solidFill>
                <a:srgbClr val="9A0000"/>
              </a:solidFill>
              <a:latin typeface="Arial" panose="020B0604020202020204" pitchFamily="34" charset="0"/>
              <a:cs typeface="Arial" panose="020B0604020202020204" pitchFamily="34" charset="0"/>
            </a:endParaRPr>
          </a:p>
        </p:txBody>
      </p:sp>
      <p:sp>
        <p:nvSpPr>
          <p:cNvPr id="112" name="Rectangle 111">
            <a:extLst>
              <a:ext uri="{FF2B5EF4-FFF2-40B4-BE49-F238E27FC236}">
                <a16:creationId xmlns:a16="http://schemas.microsoft.com/office/drawing/2014/main" id="{D6FE4316-4639-4676-4350-EA7830FEA69C}"/>
              </a:ext>
            </a:extLst>
          </p:cNvPr>
          <p:cNvSpPr/>
          <p:nvPr/>
        </p:nvSpPr>
        <p:spPr>
          <a:xfrm>
            <a:off x="23263379" y="7847675"/>
            <a:ext cx="1330556" cy="910993"/>
          </a:xfrm>
          <a:prstGeom prst="rect">
            <a:avLst/>
          </a:prstGeom>
          <a:no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b="1" dirty="0">
                <a:solidFill>
                  <a:srgbClr val="9A0000"/>
                </a:solidFill>
                <a:latin typeface="Arial" panose="020B0604020202020204" pitchFamily="34" charset="0"/>
                <a:cs typeface="Arial" panose="020B0604020202020204" pitchFamily="34" charset="0"/>
              </a:rPr>
              <a:t>HER2- undetailed (n=4)</a:t>
            </a:r>
            <a:endParaRPr lang="en-GB" sz="1600" dirty="0">
              <a:solidFill>
                <a:srgbClr val="9A0000"/>
              </a:solidFill>
              <a:latin typeface="Arial" panose="020B0604020202020204" pitchFamily="34" charset="0"/>
              <a:cs typeface="Arial" panose="020B0604020202020204" pitchFamily="34" charset="0"/>
            </a:endParaRPr>
          </a:p>
        </p:txBody>
      </p:sp>
      <p:sp>
        <p:nvSpPr>
          <p:cNvPr id="113" name="TextBox 112">
            <a:extLst>
              <a:ext uri="{FF2B5EF4-FFF2-40B4-BE49-F238E27FC236}">
                <a16:creationId xmlns:a16="http://schemas.microsoft.com/office/drawing/2014/main" id="{BA706584-72B4-82C7-2D3E-CD9E95A888F8}"/>
              </a:ext>
            </a:extLst>
          </p:cNvPr>
          <p:cNvSpPr txBox="1"/>
          <p:nvPr/>
        </p:nvSpPr>
        <p:spPr>
          <a:xfrm rot="16200000">
            <a:off x="25066644" y="7335010"/>
            <a:ext cx="2719958" cy="338554"/>
          </a:xfrm>
          <a:prstGeom prst="rect">
            <a:avLst/>
          </a:prstGeom>
          <a:noFill/>
        </p:spPr>
        <p:txBody>
          <a:bodyPr wrap="square" lIns="91440" tIns="45720" rIns="91440" bIns="45720" anchor="t">
            <a:spAutoFit/>
          </a:bodyPr>
          <a:lstStyle/>
          <a:p>
            <a:pPr algn="just"/>
            <a:r>
              <a:rPr lang="en-US" sz="1600" b="1" dirty="0">
                <a:solidFill>
                  <a:srgbClr val="000000"/>
                </a:solidFill>
                <a:latin typeface="Arial"/>
                <a:ea typeface="Calibri" panose="020F0502020204030204"/>
                <a:cs typeface="Arial"/>
              </a:rPr>
              <a:t>HER2 status at early BC</a:t>
            </a:r>
            <a:endParaRPr lang="en-US" sz="1600" b="1" dirty="0">
              <a:latin typeface="Calibri" panose="020F0502020204030204"/>
              <a:ea typeface="Calibri" panose="020F0502020204030204"/>
              <a:cs typeface="Calibri" panose="020F0502020204030204"/>
            </a:endParaRPr>
          </a:p>
        </p:txBody>
      </p:sp>
      <p:sp>
        <p:nvSpPr>
          <p:cNvPr id="114" name="TextBox 113">
            <a:extLst>
              <a:ext uri="{FF2B5EF4-FFF2-40B4-BE49-F238E27FC236}">
                <a16:creationId xmlns:a16="http://schemas.microsoft.com/office/drawing/2014/main" id="{24B7E284-B673-899E-0B7B-5AA3E39E2FAA}"/>
              </a:ext>
            </a:extLst>
          </p:cNvPr>
          <p:cNvSpPr txBox="1"/>
          <p:nvPr/>
        </p:nvSpPr>
        <p:spPr>
          <a:xfrm rot="5400000">
            <a:off x="33945425" y="7717172"/>
            <a:ext cx="2969370" cy="338554"/>
          </a:xfrm>
          <a:prstGeom prst="rect">
            <a:avLst/>
          </a:prstGeom>
          <a:noFill/>
        </p:spPr>
        <p:txBody>
          <a:bodyPr wrap="square" lIns="91440" tIns="45720" rIns="91440" bIns="45720" anchor="t">
            <a:spAutoFit/>
          </a:bodyPr>
          <a:lstStyle/>
          <a:p>
            <a:pPr algn="just"/>
            <a:r>
              <a:rPr lang="en-US" sz="1600" b="1" dirty="0">
                <a:solidFill>
                  <a:srgbClr val="000000"/>
                </a:solidFill>
                <a:latin typeface="Arial"/>
                <a:ea typeface="Calibri" panose="020F0502020204030204"/>
                <a:cs typeface="Arial"/>
              </a:rPr>
              <a:t>HER2 status at mBC</a:t>
            </a:r>
            <a:endParaRPr lang="en-US" sz="1600" b="1" dirty="0">
              <a:latin typeface="Calibri" panose="020F0502020204030204"/>
              <a:ea typeface="Calibri" panose="020F0502020204030204"/>
              <a:cs typeface="Calibri" panose="020F0502020204030204"/>
            </a:endParaRPr>
          </a:p>
        </p:txBody>
      </p:sp>
      <p:cxnSp>
        <p:nvCxnSpPr>
          <p:cNvPr id="120" name="Straight Connector 119">
            <a:extLst>
              <a:ext uri="{FF2B5EF4-FFF2-40B4-BE49-F238E27FC236}">
                <a16:creationId xmlns:a16="http://schemas.microsoft.com/office/drawing/2014/main" id="{E24178F3-C86C-C3F5-24E1-953780C45008}"/>
              </a:ext>
            </a:extLst>
          </p:cNvPr>
          <p:cNvCxnSpPr/>
          <p:nvPr/>
        </p:nvCxnSpPr>
        <p:spPr>
          <a:xfrm>
            <a:off x="17412038" y="7358664"/>
            <a:ext cx="0" cy="15441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BD1B4C9E-C455-BC67-B9A1-60E89B7905CA}"/>
              </a:ext>
            </a:extLst>
          </p:cNvPr>
          <p:cNvCxnSpPr/>
          <p:nvPr/>
        </p:nvCxnSpPr>
        <p:spPr>
          <a:xfrm>
            <a:off x="15440680" y="7513075"/>
            <a:ext cx="3061872"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A2091876-E520-DA08-E1BF-1C3EA42FF930}"/>
              </a:ext>
            </a:extLst>
          </p:cNvPr>
          <p:cNvCxnSpPr/>
          <p:nvPr/>
        </p:nvCxnSpPr>
        <p:spPr>
          <a:xfrm>
            <a:off x="22051337" y="7347432"/>
            <a:ext cx="0" cy="15441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92BCA019-C1C3-3138-3C28-82154E5045DF}"/>
              </a:ext>
            </a:extLst>
          </p:cNvPr>
          <p:cNvCxnSpPr/>
          <p:nvPr/>
        </p:nvCxnSpPr>
        <p:spPr>
          <a:xfrm>
            <a:off x="20866785" y="7501843"/>
            <a:ext cx="3061872"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6" name="Straight Arrow Connector 125">
            <a:extLst>
              <a:ext uri="{FF2B5EF4-FFF2-40B4-BE49-F238E27FC236}">
                <a16:creationId xmlns:a16="http://schemas.microsoft.com/office/drawing/2014/main" id="{BDA16751-4306-371F-54DB-299C590D20C3}"/>
              </a:ext>
            </a:extLst>
          </p:cNvPr>
          <p:cNvCxnSpPr>
            <a:cxnSpLocks/>
          </p:cNvCxnSpPr>
          <p:nvPr/>
        </p:nvCxnSpPr>
        <p:spPr>
          <a:xfrm>
            <a:off x="15461946" y="7513075"/>
            <a:ext cx="0" cy="362253"/>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7" name="Straight Arrow Connector 126">
            <a:extLst>
              <a:ext uri="{FF2B5EF4-FFF2-40B4-BE49-F238E27FC236}">
                <a16:creationId xmlns:a16="http://schemas.microsoft.com/office/drawing/2014/main" id="{EAA665F8-FDF0-FEF0-7F28-2620150E078C}"/>
              </a:ext>
            </a:extLst>
          </p:cNvPr>
          <p:cNvCxnSpPr>
            <a:cxnSpLocks/>
          </p:cNvCxnSpPr>
          <p:nvPr/>
        </p:nvCxnSpPr>
        <p:spPr>
          <a:xfrm>
            <a:off x="16932779" y="7516616"/>
            <a:ext cx="0" cy="362253"/>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24" name="Straight Arrow Connector 1023">
            <a:extLst>
              <a:ext uri="{FF2B5EF4-FFF2-40B4-BE49-F238E27FC236}">
                <a16:creationId xmlns:a16="http://schemas.microsoft.com/office/drawing/2014/main" id="{A88F686A-1782-C383-BA15-A2D51ABB0CF8}"/>
              </a:ext>
            </a:extLst>
          </p:cNvPr>
          <p:cNvCxnSpPr>
            <a:cxnSpLocks/>
          </p:cNvCxnSpPr>
          <p:nvPr/>
        </p:nvCxnSpPr>
        <p:spPr>
          <a:xfrm>
            <a:off x="18488206" y="7520158"/>
            <a:ext cx="0" cy="362253"/>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25" name="Straight Arrow Connector 1024">
            <a:extLst>
              <a:ext uri="{FF2B5EF4-FFF2-40B4-BE49-F238E27FC236}">
                <a16:creationId xmlns:a16="http://schemas.microsoft.com/office/drawing/2014/main" id="{FB53053E-5F58-7967-7B95-94C7E3D0241D}"/>
              </a:ext>
            </a:extLst>
          </p:cNvPr>
          <p:cNvCxnSpPr>
            <a:cxnSpLocks/>
          </p:cNvCxnSpPr>
          <p:nvPr/>
        </p:nvCxnSpPr>
        <p:spPr>
          <a:xfrm>
            <a:off x="20888112" y="7505983"/>
            <a:ext cx="0" cy="362253"/>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27" name="Straight Arrow Connector 1026">
            <a:extLst>
              <a:ext uri="{FF2B5EF4-FFF2-40B4-BE49-F238E27FC236}">
                <a16:creationId xmlns:a16="http://schemas.microsoft.com/office/drawing/2014/main" id="{20D765DD-0415-99A6-CCCB-DDB311F5046A}"/>
              </a:ext>
            </a:extLst>
          </p:cNvPr>
          <p:cNvCxnSpPr>
            <a:cxnSpLocks/>
          </p:cNvCxnSpPr>
          <p:nvPr/>
        </p:nvCxnSpPr>
        <p:spPr>
          <a:xfrm>
            <a:off x="22369578" y="7509524"/>
            <a:ext cx="0" cy="362253"/>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28" name="Straight Arrow Connector 1027">
            <a:extLst>
              <a:ext uri="{FF2B5EF4-FFF2-40B4-BE49-F238E27FC236}">
                <a16:creationId xmlns:a16="http://schemas.microsoft.com/office/drawing/2014/main" id="{E2B5872F-0F35-0B21-C55C-FE5C6008BB89}"/>
              </a:ext>
            </a:extLst>
          </p:cNvPr>
          <p:cNvCxnSpPr>
            <a:cxnSpLocks/>
          </p:cNvCxnSpPr>
          <p:nvPr/>
        </p:nvCxnSpPr>
        <p:spPr>
          <a:xfrm>
            <a:off x="23914845" y="7486603"/>
            <a:ext cx="0" cy="37347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29" name="TextBox 1028">
            <a:extLst>
              <a:ext uri="{FF2B5EF4-FFF2-40B4-BE49-F238E27FC236}">
                <a16:creationId xmlns:a16="http://schemas.microsoft.com/office/drawing/2014/main" id="{509EC9F2-0F41-7DBD-B16E-DEB2D1D757DA}"/>
              </a:ext>
            </a:extLst>
          </p:cNvPr>
          <p:cNvSpPr txBox="1"/>
          <p:nvPr/>
        </p:nvSpPr>
        <p:spPr>
          <a:xfrm>
            <a:off x="26595900" y="4586897"/>
            <a:ext cx="8540894" cy="1087475"/>
          </a:xfrm>
          <a:prstGeom prst="rect">
            <a:avLst/>
          </a:prstGeom>
          <a:noFill/>
          <a:ln>
            <a:noFill/>
          </a:ln>
        </p:spPr>
        <p:txBody>
          <a:bodyPr wrap="square" lIns="106670" tIns="53339" rIns="106670" bIns="53339" rtlCol="0" anchor="t">
            <a:spAutoFit/>
          </a:bodyPr>
          <a:lstStyle/>
          <a:p>
            <a:pPr marL="533262" indent="-533262" algn="just">
              <a:spcBef>
                <a:spcPts val="1407"/>
              </a:spcBef>
              <a:buClr>
                <a:srgbClr val="DE0000"/>
              </a:buClr>
              <a:buFont typeface="Courier New" panose="02070309020205020404" pitchFamily="49" charset="0"/>
              <a:buChar char="o"/>
            </a:pPr>
            <a:r>
              <a:rPr lang="en-GB" dirty="0">
                <a:solidFill>
                  <a:srgbClr val="000000"/>
                </a:solidFill>
                <a:latin typeface="Arial"/>
                <a:cs typeface="Arial"/>
              </a:rPr>
              <a:t>Of HER2 negative recurrent patients, </a:t>
            </a:r>
            <a:r>
              <a:rPr lang="en-GB" b="1" dirty="0">
                <a:solidFill>
                  <a:srgbClr val="9A0000"/>
                </a:solidFill>
                <a:latin typeface="Arial"/>
                <a:cs typeface="Arial"/>
              </a:rPr>
              <a:t>5.6% were HER2 positive </a:t>
            </a:r>
            <a:r>
              <a:rPr lang="en-GB" dirty="0">
                <a:solidFill>
                  <a:srgbClr val="000000"/>
                </a:solidFill>
                <a:latin typeface="Arial"/>
                <a:cs typeface="Arial"/>
              </a:rPr>
              <a:t>at early stage BC</a:t>
            </a:r>
            <a:endParaRPr lang="en-US" dirty="0">
              <a:solidFill>
                <a:srgbClr val="000000"/>
              </a:solidFill>
              <a:latin typeface="Arial"/>
              <a:cs typeface="Arial"/>
            </a:endParaRPr>
          </a:p>
          <a:p>
            <a:pPr marL="533262" indent="-533262" algn="just">
              <a:spcBef>
                <a:spcPts val="1407"/>
              </a:spcBef>
              <a:buClr>
                <a:srgbClr val="DE0000"/>
              </a:buClr>
              <a:buFont typeface="Courier New" panose="02070309020205020404" pitchFamily="49" charset="0"/>
              <a:buChar char="o"/>
            </a:pPr>
            <a:endParaRPr lang="en-US" sz="1600" dirty="0">
              <a:solidFill>
                <a:srgbClr val="000000"/>
              </a:solidFill>
              <a:latin typeface="Arial"/>
              <a:cs typeface="Arial"/>
            </a:endParaRPr>
          </a:p>
        </p:txBody>
      </p:sp>
      <p:sp>
        <p:nvSpPr>
          <p:cNvPr id="1031" name="TextBox 1030">
            <a:extLst>
              <a:ext uri="{FF2B5EF4-FFF2-40B4-BE49-F238E27FC236}">
                <a16:creationId xmlns:a16="http://schemas.microsoft.com/office/drawing/2014/main" id="{7015FF7B-B402-2D57-14BA-842F645B80DE}"/>
              </a:ext>
            </a:extLst>
          </p:cNvPr>
          <p:cNvSpPr txBox="1"/>
          <p:nvPr/>
        </p:nvSpPr>
        <p:spPr>
          <a:xfrm>
            <a:off x="697090" y="13998659"/>
            <a:ext cx="12805294" cy="646331"/>
          </a:xfrm>
          <a:prstGeom prst="rect">
            <a:avLst/>
          </a:prstGeom>
          <a:noFill/>
        </p:spPr>
        <p:txBody>
          <a:bodyPr wrap="square">
            <a:spAutoFit/>
          </a:bodyPr>
          <a:lstStyle/>
          <a:p>
            <a:pPr marL="532765" indent="-532765" algn="just">
              <a:spcBef>
                <a:spcPts val="1407"/>
              </a:spcBef>
              <a:buClr>
                <a:srgbClr val="DE0000"/>
              </a:buClr>
              <a:buFont typeface="Courier New" panose="02070309020205020404" pitchFamily="49" charset="0"/>
              <a:buChar char="o"/>
            </a:pPr>
            <a:r>
              <a:rPr lang="en-GB" dirty="0">
                <a:solidFill>
                  <a:srgbClr val="000000"/>
                </a:solidFill>
                <a:latin typeface="Arial"/>
                <a:cs typeface="Arial"/>
              </a:rPr>
              <a:t>Data extracts were analysed using the </a:t>
            </a:r>
            <a:r>
              <a:rPr lang="en-GB" b="1" dirty="0">
                <a:solidFill>
                  <a:srgbClr val="000000"/>
                </a:solidFill>
                <a:latin typeface="Arial"/>
                <a:cs typeface="Arial"/>
              </a:rPr>
              <a:t>Vantage6 federated learning platform</a:t>
            </a:r>
            <a:r>
              <a:rPr lang="en-GB" dirty="0">
                <a:solidFill>
                  <a:srgbClr val="000000"/>
                </a:solidFill>
                <a:latin typeface="Arial"/>
                <a:cs typeface="Arial"/>
              </a:rPr>
              <a:t>. Through federated learning, no individual level patient data were shared across centres, returning aggregated summary statistics.</a:t>
            </a:r>
          </a:p>
        </p:txBody>
      </p:sp>
      <p:pic>
        <p:nvPicPr>
          <p:cNvPr id="1067" name="Graphic 1066" descr="Microscope outline">
            <a:extLst>
              <a:ext uri="{FF2B5EF4-FFF2-40B4-BE49-F238E27FC236}">
                <a16:creationId xmlns:a16="http://schemas.microsoft.com/office/drawing/2014/main" id="{DF4BF2DC-2212-C853-3ADA-1D78114886AE}"/>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9899175" y="8177125"/>
            <a:ext cx="897167" cy="897167"/>
          </a:xfrm>
          <a:prstGeom prst="rect">
            <a:avLst/>
          </a:prstGeom>
        </p:spPr>
      </p:pic>
      <p:grpSp>
        <p:nvGrpSpPr>
          <p:cNvPr id="1077" name="Group 1076">
            <a:extLst>
              <a:ext uri="{FF2B5EF4-FFF2-40B4-BE49-F238E27FC236}">
                <a16:creationId xmlns:a16="http://schemas.microsoft.com/office/drawing/2014/main" id="{5854785B-DAE2-4899-4C46-7F156E3016C0}"/>
              </a:ext>
            </a:extLst>
          </p:cNvPr>
          <p:cNvGrpSpPr/>
          <p:nvPr/>
        </p:nvGrpSpPr>
        <p:grpSpPr>
          <a:xfrm>
            <a:off x="411324" y="7868061"/>
            <a:ext cx="12951326" cy="3109709"/>
            <a:chOff x="444179" y="8343415"/>
            <a:chExt cx="12951326" cy="3109709"/>
          </a:xfrm>
        </p:grpSpPr>
        <p:pic>
          <p:nvPicPr>
            <p:cNvPr id="1033" name="Graphic 1032" descr="Man outline">
              <a:extLst>
                <a:ext uri="{FF2B5EF4-FFF2-40B4-BE49-F238E27FC236}">
                  <a16:creationId xmlns:a16="http://schemas.microsoft.com/office/drawing/2014/main" id="{CBAE11BA-FC05-C026-C6A9-7CC71999EF50}"/>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072785" y="9003689"/>
              <a:ext cx="1410042" cy="1410042"/>
            </a:xfrm>
            <a:prstGeom prst="rect">
              <a:avLst/>
            </a:prstGeom>
          </p:spPr>
        </p:pic>
        <p:sp>
          <p:nvSpPr>
            <p:cNvPr id="1034" name="Rectangle 1033">
              <a:extLst>
                <a:ext uri="{FF2B5EF4-FFF2-40B4-BE49-F238E27FC236}">
                  <a16:creationId xmlns:a16="http://schemas.microsoft.com/office/drawing/2014/main" id="{D1776D7C-03A6-80E8-DBD8-A915BA937960}"/>
                </a:ext>
              </a:extLst>
            </p:cNvPr>
            <p:cNvSpPr/>
            <p:nvPr/>
          </p:nvSpPr>
          <p:spPr>
            <a:xfrm>
              <a:off x="444179" y="10090313"/>
              <a:ext cx="2700002" cy="136281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b="1" dirty="0">
                  <a:solidFill>
                    <a:srgbClr val="C00000"/>
                  </a:solidFill>
                  <a:latin typeface="Arial" panose="020B0604020202020204" pitchFamily="34" charset="0"/>
                  <a:cs typeface="Arial" panose="020B0604020202020204" pitchFamily="34" charset="0"/>
                </a:rPr>
                <a:t>Metastatic BC presentation (HR+ / HER2-)</a:t>
              </a:r>
              <a:endParaRPr lang="en-GB" sz="1600" dirty="0">
                <a:solidFill>
                  <a:srgbClr val="C00000"/>
                </a:solidFill>
                <a:latin typeface="Arial" panose="020B0604020202020204" pitchFamily="34" charset="0"/>
                <a:cs typeface="Arial" panose="020B0604020202020204" pitchFamily="34" charset="0"/>
              </a:endParaRPr>
            </a:p>
          </p:txBody>
        </p:sp>
        <p:cxnSp>
          <p:nvCxnSpPr>
            <p:cNvPr id="1038" name="Straight Connector 1037">
              <a:extLst>
                <a:ext uri="{FF2B5EF4-FFF2-40B4-BE49-F238E27FC236}">
                  <a16:creationId xmlns:a16="http://schemas.microsoft.com/office/drawing/2014/main" id="{D4E238C2-3536-86B6-16A4-5E55D192D049}"/>
                </a:ext>
              </a:extLst>
            </p:cNvPr>
            <p:cNvCxnSpPr/>
            <p:nvPr/>
          </p:nvCxnSpPr>
          <p:spPr>
            <a:xfrm>
              <a:off x="2482827" y="9792865"/>
              <a:ext cx="814893" cy="0"/>
            </a:xfrm>
            <a:prstGeom prst="line">
              <a:avLst/>
            </a:prstGeom>
            <a:ln w="38100">
              <a:solidFill>
                <a:srgbClr val="9A0000"/>
              </a:solidFill>
            </a:ln>
          </p:spPr>
          <p:style>
            <a:lnRef idx="1">
              <a:schemeClr val="accent1"/>
            </a:lnRef>
            <a:fillRef idx="0">
              <a:schemeClr val="accent1"/>
            </a:fillRef>
            <a:effectRef idx="0">
              <a:schemeClr val="accent1"/>
            </a:effectRef>
            <a:fontRef idx="minor">
              <a:schemeClr val="tx1"/>
            </a:fontRef>
          </p:style>
        </p:cxnSp>
        <p:cxnSp>
          <p:nvCxnSpPr>
            <p:cNvPr id="1040" name="Straight Connector 1039">
              <a:extLst>
                <a:ext uri="{FF2B5EF4-FFF2-40B4-BE49-F238E27FC236}">
                  <a16:creationId xmlns:a16="http://schemas.microsoft.com/office/drawing/2014/main" id="{9A04D240-7530-E28C-78CB-2168DFCCA241}"/>
                </a:ext>
              </a:extLst>
            </p:cNvPr>
            <p:cNvCxnSpPr>
              <a:cxnSpLocks/>
            </p:cNvCxnSpPr>
            <p:nvPr/>
          </p:nvCxnSpPr>
          <p:spPr>
            <a:xfrm>
              <a:off x="3297720" y="9225931"/>
              <a:ext cx="0" cy="1066982"/>
            </a:xfrm>
            <a:prstGeom prst="line">
              <a:avLst/>
            </a:prstGeom>
            <a:ln w="38100">
              <a:solidFill>
                <a:srgbClr val="9A0000"/>
              </a:solidFill>
            </a:ln>
          </p:spPr>
          <p:style>
            <a:lnRef idx="1">
              <a:schemeClr val="accent1"/>
            </a:lnRef>
            <a:fillRef idx="0">
              <a:schemeClr val="accent1"/>
            </a:fillRef>
            <a:effectRef idx="0">
              <a:schemeClr val="accent1"/>
            </a:effectRef>
            <a:fontRef idx="minor">
              <a:schemeClr val="tx1"/>
            </a:fontRef>
          </p:style>
        </p:cxnSp>
        <p:cxnSp>
          <p:nvCxnSpPr>
            <p:cNvPr id="1045" name="Straight Arrow Connector 1044">
              <a:extLst>
                <a:ext uri="{FF2B5EF4-FFF2-40B4-BE49-F238E27FC236}">
                  <a16:creationId xmlns:a16="http://schemas.microsoft.com/office/drawing/2014/main" id="{452B9205-53A9-EE3E-F622-795B89CB9AC1}"/>
                </a:ext>
              </a:extLst>
            </p:cNvPr>
            <p:cNvCxnSpPr>
              <a:cxnSpLocks/>
            </p:cNvCxnSpPr>
            <p:nvPr/>
          </p:nvCxnSpPr>
          <p:spPr>
            <a:xfrm>
              <a:off x="3297720" y="9240451"/>
              <a:ext cx="1380686" cy="0"/>
            </a:xfrm>
            <a:prstGeom prst="straightConnector1">
              <a:avLst/>
            </a:prstGeom>
            <a:ln w="38100">
              <a:solidFill>
                <a:srgbClr val="9A0000"/>
              </a:solidFill>
              <a:tailEnd type="triangle"/>
            </a:ln>
          </p:spPr>
          <p:style>
            <a:lnRef idx="1">
              <a:schemeClr val="accent1"/>
            </a:lnRef>
            <a:fillRef idx="0">
              <a:schemeClr val="accent1"/>
            </a:fillRef>
            <a:effectRef idx="0">
              <a:schemeClr val="accent1"/>
            </a:effectRef>
            <a:fontRef idx="minor">
              <a:schemeClr val="tx1"/>
            </a:fontRef>
          </p:style>
        </p:cxnSp>
        <p:cxnSp>
          <p:nvCxnSpPr>
            <p:cNvPr id="1046" name="Straight Arrow Connector 1045">
              <a:extLst>
                <a:ext uri="{FF2B5EF4-FFF2-40B4-BE49-F238E27FC236}">
                  <a16:creationId xmlns:a16="http://schemas.microsoft.com/office/drawing/2014/main" id="{9408D4CB-C2DE-477B-3B69-456ABBCDA515}"/>
                </a:ext>
              </a:extLst>
            </p:cNvPr>
            <p:cNvCxnSpPr>
              <a:cxnSpLocks/>
            </p:cNvCxnSpPr>
            <p:nvPr/>
          </p:nvCxnSpPr>
          <p:spPr>
            <a:xfrm>
              <a:off x="3280517" y="10292913"/>
              <a:ext cx="1397889" cy="0"/>
            </a:xfrm>
            <a:prstGeom prst="straightConnector1">
              <a:avLst/>
            </a:prstGeom>
            <a:ln w="38100">
              <a:solidFill>
                <a:srgbClr val="9A0000"/>
              </a:solidFill>
              <a:tailEnd type="triangle"/>
            </a:ln>
          </p:spPr>
          <p:style>
            <a:lnRef idx="1">
              <a:schemeClr val="accent1"/>
            </a:lnRef>
            <a:fillRef idx="0">
              <a:schemeClr val="accent1"/>
            </a:fillRef>
            <a:effectRef idx="0">
              <a:schemeClr val="accent1"/>
            </a:effectRef>
            <a:fontRef idx="minor">
              <a:schemeClr val="tx1"/>
            </a:fontRef>
          </p:style>
        </p:cxnSp>
        <p:pic>
          <p:nvPicPr>
            <p:cNvPr id="1048" name="Graphic 1047" descr="Document with solid fill">
              <a:extLst>
                <a:ext uri="{FF2B5EF4-FFF2-40B4-BE49-F238E27FC236}">
                  <a16:creationId xmlns:a16="http://schemas.microsoft.com/office/drawing/2014/main" id="{497275F6-41B9-2E21-A081-6598F689B689}"/>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4668666" y="8945965"/>
              <a:ext cx="762484" cy="762484"/>
            </a:xfrm>
            <a:prstGeom prst="rect">
              <a:avLst/>
            </a:prstGeom>
          </p:spPr>
        </p:pic>
        <p:pic>
          <p:nvPicPr>
            <p:cNvPr id="1050" name="Graphic 1049" descr="Document with solid fill">
              <a:extLst>
                <a:ext uri="{FF2B5EF4-FFF2-40B4-BE49-F238E27FC236}">
                  <a16:creationId xmlns:a16="http://schemas.microsoft.com/office/drawing/2014/main" id="{A061D06A-FEF2-FFE4-ED24-C8A3DF313E0D}"/>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4688655" y="9918203"/>
              <a:ext cx="762484" cy="762484"/>
            </a:xfrm>
            <a:prstGeom prst="rect">
              <a:avLst/>
            </a:prstGeom>
          </p:spPr>
        </p:pic>
        <p:sp>
          <p:nvSpPr>
            <p:cNvPr id="1052" name="Rectangle 1051">
              <a:extLst>
                <a:ext uri="{FF2B5EF4-FFF2-40B4-BE49-F238E27FC236}">
                  <a16:creationId xmlns:a16="http://schemas.microsoft.com/office/drawing/2014/main" id="{8C2D95B2-1A92-F72C-90CC-66ADF505A78E}"/>
                </a:ext>
              </a:extLst>
            </p:cNvPr>
            <p:cNvSpPr/>
            <p:nvPr/>
          </p:nvSpPr>
          <p:spPr>
            <a:xfrm>
              <a:off x="5378490" y="8627368"/>
              <a:ext cx="2415148" cy="136281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b="1" dirty="0">
                  <a:solidFill>
                    <a:srgbClr val="C00000"/>
                  </a:solidFill>
                  <a:latin typeface="Arial" panose="020B0604020202020204" pitchFamily="34" charset="0"/>
                  <a:cs typeface="Arial" panose="020B0604020202020204" pitchFamily="34" charset="0"/>
                </a:rPr>
                <a:t>De novo metastasis</a:t>
              </a:r>
            </a:p>
            <a:p>
              <a:pPr algn="ctr"/>
              <a:r>
                <a:rPr lang="en-GB" sz="1400" dirty="0">
                  <a:solidFill>
                    <a:srgbClr val="C00000"/>
                  </a:solidFill>
                  <a:latin typeface="Arial" panose="020B0604020202020204" pitchFamily="34" charset="0"/>
                  <a:cs typeface="Arial" panose="020B0604020202020204" pitchFamily="34" charset="0"/>
                </a:rPr>
                <a:t>Metastasis is concurrent with primary BC</a:t>
              </a:r>
            </a:p>
          </p:txBody>
        </p:sp>
        <p:sp>
          <p:nvSpPr>
            <p:cNvPr id="1053" name="Rectangle 1052">
              <a:extLst>
                <a:ext uri="{FF2B5EF4-FFF2-40B4-BE49-F238E27FC236}">
                  <a16:creationId xmlns:a16="http://schemas.microsoft.com/office/drawing/2014/main" id="{704D630A-26D4-78A6-60DF-888E96F32F2D}"/>
                </a:ext>
              </a:extLst>
            </p:cNvPr>
            <p:cNvSpPr/>
            <p:nvPr/>
          </p:nvSpPr>
          <p:spPr>
            <a:xfrm>
              <a:off x="5291540" y="9671546"/>
              <a:ext cx="2626933" cy="136281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b="1" dirty="0">
                  <a:solidFill>
                    <a:srgbClr val="C00000"/>
                  </a:solidFill>
                  <a:latin typeface="Arial" panose="020B0604020202020204" pitchFamily="34" charset="0"/>
                  <a:cs typeface="Arial" panose="020B0604020202020204" pitchFamily="34" charset="0"/>
                </a:rPr>
                <a:t>Recurrent metastasis</a:t>
              </a:r>
            </a:p>
            <a:p>
              <a:pPr algn="ctr"/>
              <a:r>
                <a:rPr lang="en-GB" sz="1400" dirty="0">
                  <a:solidFill>
                    <a:srgbClr val="C00000"/>
                  </a:solidFill>
                  <a:latin typeface="Arial" panose="020B0604020202020204" pitchFamily="34" charset="0"/>
                  <a:cs typeface="Arial" panose="020B0604020202020204" pitchFamily="34" charset="0"/>
                </a:rPr>
                <a:t>Patient had prior non metastatic early BC</a:t>
              </a:r>
            </a:p>
          </p:txBody>
        </p:sp>
        <p:sp>
          <p:nvSpPr>
            <p:cNvPr id="1058" name="Rectangle 1057">
              <a:extLst>
                <a:ext uri="{FF2B5EF4-FFF2-40B4-BE49-F238E27FC236}">
                  <a16:creationId xmlns:a16="http://schemas.microsoft.com/office/drawing/2014/main" id="{BE4FCB9B-D3FB-5C93-6F91-CC475C860CDE}"/>
                </a:ext>
              </a:extLst>
            </p:cNvPr>
            <p:cNvSpPr/>
            <p:nvPr/>
          </p:nvSpPr>
          <p:spPr>
            <a:xfrm>
              <a:off x="10695503" y="8343415"/>
              <a:ext cx="2700002" cy="136281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b="1" dirty="0">
                  <a:solidFill>
                    <a:srgbClr val="C00000"/>
                  </a:solidFill>
                  <a:latin typeface="Arial" panose="020B0604020202020204" pitchFamily="34" charset="0"/>
                  <a:cs typeface="Arial" panose="020B0604020202020204" pitchFamily="34" charset="0"/>
                </a:rPr>
                <a:t>HER2- low</a:t>
              </a:r>
            </a:p>
            <a:p>
              <a:pPr algn="ctr"/>
              <a:r>
                <a:rPr lang="en-GB" sz="1400" dirty="0">
                  <a:solidFill>
                    <a:srgbClr val="C00000"/>
                  </a:solidFill>
                  <a:latin typeface="Arial" panose="020B0604020202020204" pitchFamily="34" charset="0"/>
                  <a:cs typeface="Arial" panose="020B0604020202020204" pitchFamily="34" charset="0"/>
                </a:rPr>
                <a:t>IHC 1/2+ / ISH not amplified </a:t>
              </a:r>
            </a:p>
          </p:txBody>
        </p:sp>
        <p:cxnSp>
          <p:nvCxnSpPr>
            <p:cNvPr id="1061" name="Straight Connector 1060">
              <a:extLst>
                <a:ext uri="{FF2B5EF4-FFF2-40B4-BE49-F238E27FC236}">
                  <a16:creationId xmlns:a16="http://schemas.microsoft.com/office/drawing/2014/main" id="{AA34BBB8-E8E8-7906-E465-AA94E07DDE97}"/>
                </a:ext>
              </a:extLst>
            </p:cNvPr>
            <p:cNvCxnSpPr/>
            <p:nvPr/>
          </p:nvCxnSpPr>
          <p:spPr>
            <a:xfrm>
              <a:off x="7679542" y="9749844"/>
              <a:ext cx="814893" cy="0"/>
            </a:xfrm>
            <a:prstGeom prst="line">
              <a:avLst/>
            </a:prstGeom>
            <a:ln w="38100">
              <a:solidFill>
                <a:srgbClr val="9A0000"/>
              </a:solidFill>
            </a:ln>
          </p:spPr>
          <p:style>
            <a:lnRef idx="1">
              <a:schemeClr val="accent1"/>
            </a:lnRef>
            <a:fillRef idx="0">
              <a:schemeClr val="accent1"/>
            </a:fillRef>
            <a:effectRef idx="0">
              <a:schemeClr val="accent1"/>
            </a:effectRef>
            <a:fontRef idx="minor">
              <a:schemeClr val="tx1"/>
            </a:fontRef>
          </p:style>
        </p:cxnSp>
        <p:cxnSp>
          <p:nvCxnSpPr>
            <p:cNvPr id="1062" name="Straight Connector 1061">
              <a:extLst>
                <a:ext uri="{FF2B5EF4-FFF2-40B4-BE49-F238E27FC236}">
                  <a16:creationId xmlns:a16="http://schemas.microsoft.com/office/drawing/2014/main" id="{C6426B2B-CD2B-4B0B-72CF-1B33E719EB14}"/>
                </a:ext>
              </a:extLst>
            </p:cNvPr>
            <p:cNvCxnSpPr>
              <a:cxnSpLocks/>
            </p:cNvCxnSpPr>
            <p:nvPr/>
          </p:nvCxnSpPr>
          <p:spPr>
            <a:xfrm>
              <a:off x="8494435" y="9182910"/>
              <a:ext cx="0" cy="1066982"/>
            </a:xfrm>
            <a:prstGeom prst="line">
              <a:avLst/>
            </a:prstGeom>
            <a:ln w="38100">
              <a:solidFill>
                <a:srgbClr val="9A0000"/>
              </a:solidFill>
            </a:ln>
          </p:spPr>
          <p:style>
            <a:lnRef idx="1">
              <a:schemeClr val="accent1"/>
            </a:lnRef>
            <a:fillRef idx="0">
              <a:schemeClr val="accent1"/>
            </a:fillRef>
            <a:effectRef idx="0">
              <a:schemeClr val="accent1"/>
            </a:effectRef>
            <a:fontRef idx="minor">
              <a:schemeClr val="tx1"/>
            </a:fontRef>
          </p:style>
        </p:cxnSp>
        <p:cxnSp>
          <p:nvCxnSpPr>
            <p:cNvPr id="1063" name="Straight Arrow Connector 1062">
              <a:extLst>
                <a:ext uri="{FF2B5EF4-FFF2-40B4-BE49-F238E27FC236}">
                  <a16:creationId xmlns:a16="http://schemas.microsoft.com/office/drawing/2014/main" id="{391CD3E7-B73D-9B93-8DCF-583CE32B2AED}"/>
                </a:ext>
              </a:extLst>
            </p:cNvPr>
            <p:cNvCxnSpPr>
              <a:cxnSpLocks/>
            </p:cNvCxnSpPr>
            <p:nvPr/>
          </p:nvCxnSpPr>
          <p:spPr>
            <a:xfrm>
              <a:off x="8494435" y="9197430"/>
              <a:ext cx="1380686" cy="0"/>
            </a:xfrm>
            <a:prstGeom prst="straightConnector1">
              <a:avLst/>
            </a:prstGeom>
            <a:ln w="38100">
              <a:solidFill>
                <a:srgbClr val="9A0000"/>
              </a:solidFill>
              <a:tailEnd type="triangle"/>
            </a:ln>
          </p:spPr>
          <p:style>
            <a:lnRef idx="1">
              <a:schemeClr val="accent1"/>
            </a:lnRef>
            <a:fillRef idx="0">
              <a:schemeClr val="accent1"/>
            </a:fillRef>
            <a:effectRef idx="0">
              <a:schemeClr val="accent1"/>
            </a:effectRef>
            <a:fontRef idx="minor">
              <a:schemeClr val="tx1"/>
            </a:fontRef>
          </p:style>
        </p:cxnSp>
        <p:cxnSp>
          <p:nvCxnSpPr>
            <p:cNvPr id="1064" name="Straight Arrow Connector 1063">
              <a:extLst>
                <a:ext uri="{FF2B5EF4-FFF2-40B4-BE49-F238E27FC236}">
                  <a16:creationId xmlns:a16="http://schemas.microsoft.com/office/drawing/2014/main" id="{F04E215C-2692-D869-96F7-8534380ED876}"/>
                </a:ext>
              </a:extLst>
            </p:cNvPr>
            <p:cNvCxnSpPr>
              <a:cxnSpLocks/>
            </p:cNvCxnSpPr>
            <p:nvPr/>
          </p:nvCxnSpPr>
          <p:spPr>
            <a:xfrm>
              <a:off x="8477232" y="10249892"/>
              <a:ext cx="1397889" cy="0"/>
            </a:xfrm>
            <a:prstGeom prst="straightConnector1">
              <a:avLst/>
            </a:prstGeom>
            <a:ln w="38100">
              <a:solidFill>
                <a:srgbClr val="9A0000"/>
              </a:solidFill>
              <a:tailEnd type="triangle"/>
            </a:ln>
          </p:spPr>
          <p:style>
            <a:lnRef idx="1">
              <a:schemeClr val="accent1"/>
            </a:lnRef>
            <a:fillRef idx="0">
              <a:schemeClr val="accent1"/>
            </a:fillRef>
            <a:effectRef idx="0">
              <a:schemeClr val="accent1"/>
            </a:effectRef>
            <a:fontRef idx="minor">
              <a:schemeClr val="tx1"/>
            </a:fontRef>
          </p:style>
        </p:cxnSp>
        <p:sp>
          <p:nvSpPr>
            <p:cNvPr id="1065" name="Rectangle 1064">
              <a:extLst>
                <a:ext uri="{FF2B5EF4-FFF2-40B4-BE49-F238E27FC236}">
                  <a16:creationId xmlns:a16="http://schemas.microsoft.com/office/drawing/2014/main" id="{47060724-D9FC-C225-1009-1D088E21F90A}"/>
                </a:ext>
              </a:extLst>
            </p:cNvPr>
            <p:cNvSpPr/>
            <p:nvPr/>
          </p:nvSpPr>
          <p:spPr>
            <a:xfrm>
              <a:off x="10642636" y="9687212"/>
              <a:ext cx="2700002" cy="136281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b="1" dirty="0">
                  <a:solidFill>
                    <a:srgbClr val="C00000"/>
                  </a:solidFill>
                  <a:latin typeface="Arial" panose="020B0604020202020204" pitchFamily="34" charset="0"/>
                  <a:cs typeface="Arial" panose="020B0604020202020204" pitchFamily="34" charset="0"/>
                </a:rPr>
                <a:t>HER2- zero</a:t>
              </a:r>
            </a:p>
            <a:p>
              <a:pPr algn="ctr"/>
              <a:r>
                <a:rPr lang="en-GB" sz="1400" dirty="0">
                  <a:solidFill>
                    <a:srgbClr val="C00000"/>
                  </a:solidFill>
                  <a:latin typeface="Arial" panose="020B0604020202020204" pitchFamily="34" charset="0"/>
                  <a:cs typeface="Arial" panose="020B0604020202020204" pitchFamily="34" charset="0"/>
                </a:rPr>
                <a:t>IHC = 0 on and prior to metastatic index</a:t>
              </a:r>
            </a:p>
          </p:txBody>
        </p:sp>
        <p:pic>
          <p:nvPicPr>
            <p:cNvPr id="1076" name="Graphic 1075" descr="Microscope outline">
              <a:extLst>
                <a:ext uri="{FF2B5EF4-FFF2-40B4-BE49-F238E27FC236}">
                  <a16:creationId xmlns:a16="http://schemas.microsoft.com/office/drawing/2014/main" id="{B0A58802-7FAA-70AF-096D-A61BC02D7355}"/>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9922823" y="9835563"/>
              <a:ext cx="897167" cy="897167"/>
            </a:xfrm>
            <a:prstGeom prst="rect">
              <a:avLst/>
            </a:prstGeom>
          </p:spPr>
        </p:pic>
      </p:grpSp>
      <p:cxnSp>
        <p:nvCxnSpPr>
          <p:cNvPr id="101" name="Straight Connector 100">
            <a:extLst>
              <a:ext uri="{FF2B5EF4-FFF2-40B4-BE49-F238E27FC236}">
                <a16:creationId xmlns:a16="http://schemas.microsoft.com/office/drawing/2014/main" id="{C39B6EC2-967D-435A-BF1C-875FA65DB60C}"/>
              </a:ext>
            </a:extLst>
          </p:cNvPr>
          <p:cNvCxnSpPr>
            <a:cxnSpLocks/>
          </p:cNvCxnSpPr>
          <p:nvPr/>
        </p:nvCxnSpPr>
        <p:spPr>
          <a:xfrm>
            <a:off x="19834345" y="6066553"/>
            <a:ext cx="0" cy="21304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9B328E5E-E377-4A16-A861-D5DCAB0ACE3A}"/>
              </a:ext>
            </a:extLst>
          </p:cNvPr>
          <p:cNvCxnSpPr>
            <a:cxnSpLocks/>
          </p:cNvCxnSpPr>
          <p:nvPr/>
        </p:nvCxnSpPr>
        <p:spPr>
          <a:xfrm>
            <a:off x="17739360" y="6279596"/>
            <a:ext cx="392684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5" name="Straight Arrow Connector 114">
            <a:extLst>
              <a:ext uri="{FF2B5EF4-FFF2-40B4-BE49-F238E27FC236}">
                <a16:creationId xmlns:a16="http://schemas.microsoft.com/office/drawing/2014/main" id="{11F461D7-5DFE-4EDC-88A9-0358C8395613}"/>
              </a:ext>
            </a:extLst>
          </p:cNvPr>
          <p:cNvCxnSpPr>
            <a:cxnSpLocks/>
          </p:cNvCxnSpPr>
          <p:nvPr/>
        </p:nvCxnSpPr>
        <p:spPr>
          <a:xfrm>
            <a:off x="17760819" y="6263071"/>
            <a:ext cx="0" cy="300614"/>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6" name="Straight Arrow Connector 115">
            <a:extLst>
              <a:ext uri="{FF2B5EF4-FFF2-40B4-BE49-F238E27FC236}">
                <a16:creationId xmlns:a16="http://schemas.microsoft.com/office/drawing/2014/main" id="{8C82942F-6D2E-4581-A182-7B2620F1EDDE}"/>
              </a:ext>
            </a:extLst>
          </p:cNvPr>
          <p:cNvCxnSpPr>
            <a:cxnSpLocks/>
          </p:cNvCxnSpPr>
          <p:nvPr/>
        </p:nvCxnSpPr>
        <p:spPr>
          <a:xfrm>
            <a:off x="21672419" y="6263852"/>
            <a:ext cx="0" cy="299833"/>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3021750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7a8c25e-ac0d-4fb1-99e4-fb225ec1a643">
      <Terms xmlns="http://schemas.microsoft.com/office/infopath/2007/PartnerControls"/>
    </lcf76f155ced4ddcb4097134ff3c332f>
    <TaxCatchAll xmlns="c674afde-b807-4a32-b897-fb5311b637df"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8761C7B89F2934EBD4116FE6CABBDAF" ma:contentTypeVersion="15" ma:contentTypeDescription="Create a new document." ma:contentTypeScope="" ma:versionID="19ea5621e63e3400b6be2b2950fa9bd1">
  <xsd:schema xmlns:xsd="http://www.w3.org/2001/XMLSchema" xmlns:xs="http://www.w3.org/2001/XMLSchema" xmlns:p="http://schemas.microsoft.com/office/2006/metadata/properties" xmlns:ns2="57a8c25e-ac0d-4fb1-99e4-fb225ec1a643" xmlns:ns3="c674afde-b807-4a32-b897-fb5311b637df" targetNamespace="http://schemas.microsoft.com/office/2006/metadata/properties" ma:root="true" ma:fieldsID="388bf470d11145705156b080bd7eaa39" ns2:_="" ns3:_="">
    <xsd:import namespace="57a8c25e-ac0d-4fb1-99e4-fb225ec1a643"/>
    <xsd:import namespace="c674afde-b807-4a32-b897-fb5311b637d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OCR" minOccurs="0"/>
                <xsd:element ref="ns2:MediaServiceGenerationTime" minOccurs="0"/>
                <xsd:element ref="ns2:MediaServiceEventHashCode"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7a8c25e-ac0d-4fb1-99e4-fb225ec1a64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b68784c8-5187-4d12-af89-ac967a81122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674afde-b807-4a32-b897-fb5311b637df"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8057fa5a-3a2a-4fad-b9ed-05ebe844ad73}" ma:internalName="TaxCatchAll" ma:showField="CatchAllData" ma:web="c674afde-b807-4a32-b897-fb5311b637d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350EC1B-B32D-450C-9894-5B1255AA288E}">
  <ds:schemaRefs>
    <ds:schemaRef ds:uri="http://schemas.microsoft.com/sharepoint/v3/contenttype/forms"/>
  </ds:schemaRefs>
</ds:datastoreItem>
</file>

<file path=customXml/itemProps2.xml><?xml version="1.0" encoding="utf-8"?>
<ds:datastoreItem xmlns:ds="http://schemas.openxmlformats.org/officeDocument/2006/customXml" ds:itemID="{6F8A0A35-2269-42D5-A85B-3EB810FBDE0C}">
  <ds:schemaRefs>
    <ds:schemaRef ds:uri="http://purl.org/dc/elements/1.1/"/>
    <ds:schemaRef ds:uri="http://purl.org/dc/terms/"/>
    <ds:schemaRef ds:uri="http://purl.org/dc/dcmitype/"/>
    <ds:schemaRef ds:uri="57a8c25e-ac0d-4fb1-99e4-fb225ec1a643"/>
    <ds:schemaRef ds:uri="http://schemas.microsoft.com/office/infopath/2007/PartnerControls"/>
    <ds:schemaRef ds:uri="http://schemas.microsoft.com/office/2006/documentManagement/types"/>
    <ds:schemaRef ds:uri="http://www.w3.org/XML/1998/namespace"/>
    <ds:schemaRef ds:uri="http://schemas.openxmlformats.org/package/2006/metadata/core-properties"/>
    <ds:schemaRef ds:uri="c674afde-b807-4a32-b897-fb5311b637df"/>
    <ds:schemaRef ds:uri="http://schemas.microsoft.com/office/2006/metadata/properties"/>
  </ds:schemaRefs>
</ds:datastoreItem>
</file>

<file path=customXml/itemProps3.xml><?xml version="1.0" encoding="utf-8"?>
<ds:datastoreItem xmlns:ds="http://schemas.openxmlformats.org/officeDocument/2006/customXml" ds:itemID="{8C9233CE-9D69-4CFF-BBD0-7E512771EB47}">
  <ds:schemaRefs>
    <ds:schemaRef ds:uri="57a8c25e-ac0d-4fb1-99e4-fb225ec1a643"/>
    <ds:schemaRef ds:uri="c674afde-b807-4a32-b897-fb5311b637d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5989ece0-f90e-40bf-9c79-1a7beccdb861}" enabled="0" method="" siteId="{5989ece0-f90e-40bf-9c79-1a7beccdb861}" removed="1"/>
</clbl:labelList>
</file>

<file path=docProps/app.xml><?xml version="1.0" encoding="utf-8"?>
<Properties xmlns="http://schemas.openxmlformats.org/officeDocument/2006/extended-properties" xmlns:vt="http://schemas.openxmlformats.org/officeDocument/2006/docPropsVTypes">
  <Template>Office 2013 - 2022 Theme</Template>
  <TotalTime>20</TotalTime>
  <Words>1354</Words>
  <Application>Microsoft Office PowerPoint</Application>
  <PresentationFormat>Custom</PresentationFormat>
  <Paragraphs>107</Paragraphs>
  <Slides>1</Slides>
  <Notes>1</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1</vt:i4>
      </vt:variant>
    </vt:vector>
  </HeadingPairs>
  <TitlesOfParts>
    <vt:vector size="8" baseType="lpstr">
      <vt:lpstr>Arial</vt:lpstr>
      <vt:lpstr>Calibri</vt:lpstr>
      <vt:lpstr>Calibri Light</vt:lpstr>
      <vt:lpstr>Courier New</vt:lpstr>
      <vt:lpstr>Times New Roman</vt:lpstr>
      <vt:lpstr>Office 2013 - 2022 Theme</vt:lpstr>
      <vt:lpstr>think-cell Slide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Yeap, Jie</dc:creator>
  <cp:lastModifiedBy>van MARCKE de LUMMEN Cédric</cp:lastModifiedBy>
  <cp:revision>5</cp:revision>
  <dcterms:created xsi:type="dcterms:W3CDTF">2024-09-13T10:15:05Z</dcterms:created>
  <dcterms:modified xsi:type="dcterms:W3CDTF">2025-11-11T22:27:51Z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0x01010008761C7B89F2934EBD4116FE6CABBDAF</vt:lpwstr>
  </property>
  <property fmtid="{D5CDD505-2E9C-101B-9397-08002B2CF9AE}" pid="3" name="MediaServiceImageTags">
    <vt:lpwstr/>
  </property>
</Properties>
</file>