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6" r:id="rId3"/>
    <p:sldId id="278" r:id="rId4"/>
    <p:sldId id="290" r:id="rId5"/>
    <p:sldId id="257" r:id="rId6"/>
    <p:sldId id="272" r:id="rId7"/>
    <p:sldId id="281" r:id="rId8"/>
    <p:sldId id="291" r:id="rId9"/>
    <p:sldId id="285" r:id="rId10"/>
    <p:sldId id="282" r:id="rId11"/>
    <p:sldId id="280" r:id="rId12"/>
    <p:sldId id="283" r:id="rId13"/>
    <p:sldId id="262" r:id="rId14"/>
    <p:sldId id="266" r:id="rId15"/>
    <p:sldId id="277"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p:txBody>
          <a:bodyPr/>
          <a:lstStyle/>
          <a:p>
            <a:fld id="{DD149808-CB7F-4BD1-991F-3C0717C7ADA7}" type="datetimeFigureOut">
              <a:rPr lang="fr-BE" smtClean="0"/>
              <a:t>29/10/2014</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52F4774-56AA-4304-BC3D-DEA134A84C7E}" type="slidenum">
              <a:rPr lang="fr-BE" smtClean="0"/>
              <a:t>‹N°›</a:t>
            </a:fld>
            <a:endParaRPr lang="fr-BE"/>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D149808-CB7F-4BD1-991F-3C0717C7ADA7}" type="datetimeFigureOut">
              <a:rPr lang="fr-BE" smtClean="0"/>
              <a:t>29/10/2014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352F4774-56AA-4304-BC3D-DEA134A84C7E}" type="slidenum">
              <a:rPr lang="fr-BE" smtClean="0"/>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352F4774-56AA-4304-BC3D-DEA134A84C7E}" type="slidenum">
              <a:rPr lang="fr-BE" smtClean="0"/>
              <a:t>‹N°›</a:t>
            </a:fld>
            <a:endParaRPr lang="fr-BE"/>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D149808-CB7F-4BD1-991F-3C0717C7ADA7}" type="datetimeFigureOut">
              <a:rPr lang="fr-BE" smtClean="0"/>
              <a:t>29/10/2014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2" name="Titre vertical 1"/>
          <p:cNvSpPr>
            <a:spLocks noGrp="1"/>
          </p:cNvSpPr>
          <p:nvPr>
            <p:ph type="title" orient="vert"/>
          </p:nvPr>
        </p:nvSpPr>
        <p:spPr>
          <a:xfrm>
            <a:off x="7391400" y="304801"/>
            <a:ext cx="1447800" cy="5851525"/>
          </a:xfrm>
        </p:spPr>
        <p:txBody>
          <a:bodyPr vert="eaVert"/>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smtClean="0"/>
              <a:t>Modifiez le style du titre</a:t>
            </a:r>
            <a:endParaRPr kumimoji="0" lang="en-US"/>
          </a:p>
        </p:txBody>
      </p:sp>
      <p:sp>
        <p:nvSpPr>
          <p:cNvPr id="4" name="Espace réservé de la date 3"/>
          <p:cNvSpPr>
            <a:spLocks noGrp="1"/>
          </p:cNvSpPr>
          <p:nvPr>
            <p:ph type="dt" sz="half" idx="10"/>
          </p:nvPr>
        </p:nvSpPr>
        <p:spPr/>
        <p:txBody>
          <a:bodyPr/>
          <a:lstStyle/>
          <a:p>
            <a:fld id="{DD149808-CB7F-4BD1-991F-3C0717C7ADA7}" type="datetimeFigureOut">
              <a:rPr lang="fr-BE" smtClean="0"/>
              <a:t>29/10/2014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a:xfrm>
            <a:off x="4361688" y="1026372"/>
            <a:ext cx="457200" cy="441325"/>
          </a:xfrm>
        </p:spPr>
        <p:txBody>
          <a:bodyPr/>
          <a:lstStyle/>
          <a:p>
            <a:fld id="{352F4774-56AA-4304-BC3D-DEA134A84C7E}" type="slidenum">
              <a:rPr lang="fr-BE" smtClean="0"/>
              <a:t>‹N°›</a:t>
            </a:fld>
            <a:endParaRPr lang="fr-BE"/>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BE"/>
          </a:p>
        </p:txBody>
      </p:sp>
      <p:sp>
        <p:nvSpPr>
          <p:cNvPr id="4" name="Espace réservé de la date 3"/>
          <p:cNvSpPr>
            <a:spLocks noGrp="1"/>
          </p:cNvSpPr>
          <p:nvPr>
            <p:ph type="dt" sz="half" idx="10"/>
          </p:nvPr>
        </p:nvSpPr>
        <p:spPr/>
        <p:txBody>
          <a:bodyPr/>
          <a:lstStyle/>
          <a:p>
            <a:fld id="{DD149808-CB7F-4BD1-991F-3C0717C7ADA7}" type="datetimeFigureOut">
              <a:rPr lang="fr-BE" smtClean="0"/>
              <a:t>29/10/2014</a:t>
            </a:fld>
            <a:endParaRPr lang="fr-BE"/>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52F4774-56AA-4304-BC3D-DEA134A84C7E}" type="slidenum">
              <a:rPr lang="fr-BE" smtClean="0"/>
              <a:t>‹N°›</a:t>
            </a:fld>
            <a:endParaRPr lang="fr-BE"/>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DD149808-CB7F-4BD1-991F-3C0717C7ADA7}" type="datetimeFigureOut">
              <a:rPr lang="fr-BE" smtClean="0"/>
              <a:t>29/10/2014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352F4774-56AA-4304-BC3D-DEA134A84C7E}" type="slidenum">
              <a:rPr lang="fr-BE" smtClean="0"/>
              <a:t>‹N°›</a:t>
            </a:fld>
            <a:endParaRPr lang="fr-BE"/>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7" name="Espace réservé de la date 6"/>
          <p:cNvSpPr>
            <a:spLocks noGrp="1"/>
          </p:cNvSpPr>
          <p:nvPr>
            <p:ph type="dt" sz="half" idx="10"/>
          </p:nvPr>
        </p:nvSpPr>
        <p:spPr/>
        <p:txBody>
          <a:bodyPr/>
          <a:lstStyle/>
          <a:p>
            <a:fld id="{DD149808-CB7F-4BD1-991F-3C0717C7ADA7}" type="datetimeFigureOut">
              <a:rPr lang="fr-BE" smtClean="0"/>
              <a:t>29/10/2014</a:t>
            </a:fld>
            <a:endParaRPr lang="fr-BE"/>
          </a:p>
        </p:txBody>
      </p:sp>
      <p:sp>
        <p:nvSpPr>
          <p:cNvPr id="8" name="Espace réservé du pied de page 7"/>
          <p:cNvSpPr>
            <a:spLocks noGrp="1"/>
          </p:cNvSpPr>
          <p:nvPr>
            <p:ph type="ftr" sz="quarter" idx="11"/>
          </p:nvPr>
        </p:nvSpPr>
        <p:spPr>
          <a:xfrm>
            <a:off x="304800" y="6409944"/>
            <a:ext cx="3581400" cy="365760"/>
          </a:xfrm>
        </p:spPr>
        <p:txBody>
          <a:bodyPr/>
          <a:lstStyle/>
          <a:p>
            <a:endParaRPr lang="fr-BE"/>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352F4774-56AA-4304-BC3D-DEA134A84C7E}" type="slidenum">
              <a:rPr lang="fr-BE" smtClean="0"/>
              <a:t>‹N°›</a:t>
            </a:fld>
            <a:endParaRPr lang="fr-BE"/>
          </a:p>
        </p:txBody>
      </p:sp>
      <p:sp>
        <p:nvSpPr>
          <p:cNvPr id="23" name="Titre 22"/>
          <p:cNvSpPr>
            <a:spLocks noGrp="1"/>
          </p:cNvSpPr>
          <p:nvPr>
            <p:ph type="title"/>
          </p:nvPr>
        </p:nvSpPr>
        <p:spPr/>
        <p:txBody>
          <a:bodyPr rtlCol="0" anchor="b" anchorCtr="0"/>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DD149808-CB7F-4BD1-991F-3C0717C7ADA7}" type="datetimeFigureOut">
              <a:rPr lang="fr-BE" smtClean="0"/>
              <a:t>29/10/2014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a:xfrm>
            <a:off x="4343400" y="1036020"/>
            <a:ext cx="457200" cy="441325"/>
          </a:xfrm>
        </p:spPr>
        <p:txBody>
          <a:bodyPr/>
          <a:lstStyle/>
          <a:p>
            <a:fld id="{352F4774-56AA-4304-BC3D-DEA134A84C7E}"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DD149808-CB7F-4BD1-991F-3C0717C7ADA7}" type="datetimeFigureOut">
              <a:rPr lang="fr-BE" smtClean="0"/>
              <a:t>29/10/2014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352F4774-56AA-4304-BC3D-DEA134A84C7E}"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52F4774-56AA-4304-BC3D-DEA134A84C7E}" type="slidenum">
              <a:rPr lang="fr-BE" smtClean="0"/>
              <a:t>‹N°›</a:t>
            </a:fld>
            <a:endParaRPr lang="fr-BE"/>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DD149808-CB7F-4BD1-991F-3C0717C7ADA7}" type="datetimeFigureOut">
              <a:rPr lang="fr-BE" smtClean="0"/>
              <a:t>29/10/2014</a:t>
            </a:fld>
            <a:endParaRPr lang="fr-BE"/>
          </a:p>
        </p:txBody>
      </p:sp>
      <p:sp>
        <p:nvSpPr>
          <p:cNvPr id="6" name="Espace réservé du pied de page 5"/>
          <p:cNvSpPr>
            <a:spLocks noGrp="1"/>
          </p:cNvSpPr>
          <p:nvPr>
            <p:ph type="ftr" sz="quarter" idx="11"/>
          </p:nvPr>
        </p:nvSpPr>
        <p:spPr>
          <a:xfrm>
            <a:off x="301752" y="6410848"/>
            <a:ext cx="3383280" cy="365760"/>
          </a:xfrm>
        </p:spPr>
        <p:txBody>
          <a:bodyPr/>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352F4774-56AA-4304-BC3D-DEA134A84C7E}" type="slidenum">
              <a:rPr lang="fr-BE" smtClean="0"/>
              <a:t>‹N°›</a:t>
            </a:fld>
            <a:endParaRPr lang="fr-BE"/>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DD149808-CB7F-4BD1-991F-3C0717C7ADA7}" type="datetimeFigureOut">
              <a:rPr lang="fr-BE" smtClean="0"/>
              <a:t>29/10/2014</a:t>
            </a:fld>
            <a:endParaRPr lang="fr-BE"/>
          </a:p>
        </p:txBody>
      </p:sp>
      <p:sp>
        <p:nvSpPr>
          <p:cNvPr id="6" name="Espace réservé du pied de page 5"/>
          <p:cNvSpPr>
            <a:spLocks noGrp="1"/>
          </p:cNvSpPr>
          <p:nvPr>
            <p:ph type="ftr" sz="quarter" idx="11"/>
          </p:nvPr>
        </p:nvSpPr>
        <p:spPr>
          <a:xfrm>
            <a:off x="301752" y="6410848"/>
            <a:ext cx="3584448" cy="365760"/>
          </a:xfrm>
        </p:spPr>
        <p:txBody>
          <a:bodyPr/>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DD149808-CB7F-4BD1-991F-3C0717C7ADA7}" type="datetimeFigureOut">
              <a:rPr lang="fr-BE" smtClean="0"/>
              <a:t>29/10/2014</a:t>
            </a:fld>
            <a:endParaRPr lang="fr-BE"/>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BE"/>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52F4774-56AA-4304-BC3D-DEA134A84C7E}" type="slidenum">
              <a:rPr lang="fr-BE" smtClean="0"/>
              <a:t>‹N°›</a:t>
            </a:fld>
            <a:endParaRPr lang="fr-BE"/>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normAutofit/>
          </a:bodyPr>
          <a:lstStyle/>
          <a:p>
            <a:r>
              <a:rPr lang="fr-BE" dirty="0"/>
              <a:t/>
            </a:r>
            <a:br>
              <a:rPr lang="fr-BE" dirty="0"/>
            </a:br>
            <a:r>
              <a:rPr lang="de-DE" cap="none" dirty="0" smtClean="0"/>
              <a:t>Eine </a:t>
            </a:r>
            <a:r>
              <a:rPr lang="de-DE" cap="none" dirty="0"/>
              <a:t>anti-jüdische oder eine anti-deutsche Frage? </a:t>
            </a:r>
            <a:endParaRPr lang="fr-BE" cap="none" dirty="0" smtClean="0"/>
          </a:p>
          <a:p>
            <a:endParaRPr lang="fr-BE" dirty="0"/>
          </a:p>
          <a:p>
            <a:pPr algn="r"/>
            <a:r>
              <a:rPr lang="fr-BE" cap="none" dirty="0" smtClean="0"/>
              <a:t>Geneviève </a:t>
            </a:r>
            <a:r>
              <a:rPr lang="fr-BE" cap="none" dirty="0" err="1" smtClean="0"/>
              <a:t>Warland</a:t>
            </a:r>
            <a:r>
              <a:rPr lang="fr-BE" cap="none" dirty="0" smtClean="0"/>
              <a:t> </a:t>
            </a:r>
          </a:p>
          <a:p>
            <a:pPr algn="r"/>
            <a:r>
              <a:rPr lang="fr-BE" cap="none" dirty="0" smtClean="0"/>
              <a:t>(Louvain-la-Neuve, </a:t>
            </a:r>
            <a:r>
              <a:rPr lang="fr-BE" cap="none" dirty="0" err="1" smtClean="0"/>
              <a:t>Belgien</a:t>
            </a:r>
            <a:r>
              <a:rPr lang="fr-BE" cap="none" dirty="0" smtClean="0"/>
              <a:t>)</a:t>
            </a:r>
            <a:endParaRPr lang="fr-BE" cap="none" dirty="0"/>
          </a:p>
        </p:txBody>
      </p:sp>
      <p:sp>
        <p:nvSpPr>
          <p:cNvPr id="2" name="Titre 1"/>
          <p:cNvSpPr>
            <a:spLocks noGrp="1"/>
          </p:cNvSpPr>
          <p:nvPr>
            <p:ph type="ctrTitle"/>
          </p:nvPr>
        </p:nvSpPr>
        <p:spPr>
          <a:xfrm>
            <a:off x="755576" y="260648"/>
            <a:ext cx="7772400" cy="1752600"/>
          </a:xfrm>
        </p:spPr>
        <p:txBody>
          <a:bodyPr>
            <a:noAutofit/>
          </a:bodyPr>
          <a:lstStyle/>
          <a:p>
            <a:r>
              <a:rPr lang="de-DE" sz="2800" b="1" dirty="0"/>
              <a:t>Der Historiker Martin Philippson </a:t>
            </a:r>
            <a:r>
              <a:rPr lang="de-DE" sz="2800" b="1" dirty="0" smtClean="0"/>
              <a:t/>
            </a:r>
            <a:br>
              <a:rPr lang="de-DE" sz="2800" b="1" dirty="0" smtClean="0"/>
            </a:br>
            <a:r>
              <a:rPr lang="de-DE" sz="2800" b="1" dirty="0" smtClean="0"/>
              <a:t>(1846-1916</a:t>
            </a:r>
            <a:r>
              <a:rPr lang="de-DE" sz="2800" b="1" dirty="0"/>
              <a:t>) </a:t>
            </a:r>
            <a:r>
              <a:rPr lang="de-DE" sz="2800" b="1" dirty="0" smtClean="0"/>
              <a:t/>
            </a:r>
            <a:br>
              <a:rPr lang="de-DE" sz="2800" b="1" dirty="0" smtClean="0"/>
            </a:br>
            <a:r>
              <a:rPr lang="de-DE" sz="2800" b="1" dirty="0" smtClean="0"/>
              <a:t>im </a:t>
            </a:r>
            <a:r>
              <a:rPr lang="de-DE" sz="2800" b="1" dirty="0"/>
              <a:t>Kontext der belgischen Geschichtswissenschaft und Gesellschaft</a:t>
            </a:r>
            <a:endParaRPr lang="fr-BE" sz="2800" b="1" dirty="0"/>
          </a:p>
        </p:txBody>
      </p:sp>
    </p:spTree>
    <p:extLst>
      <p:ext uri="{BB962C8B-B14F-4D97-AF65-F5344CB8AC3E}">
        <p14:creationId xmlns:p14="http://schemas.microsoft.com/office/powerpoint/2010/main" val="5456940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b="1" dirty="0" smtClean="0"/>
              <a:t>Breit gefächertes Schrifttum</a:t>
            </a:r>
            <a:endParaRPr lang="de-DE" b="1" dirty="0"/>
          </a:p>
        </p:txBody>
      </p:sp>
      <p:sp>
        <p:nvSpPr>
          <p:cNvPr id="3" name="Espace réservé du contenu 2"/>
          <p:cNvSpPr>
            <a:spLocks noGrp="1"/>
          </p:cNvSpPr>
          <p:nvPr>
            <p:ph sz="quarter" idx="1"/>
          </p:nvPr>
        </p:nvSpPr>
        <p:spPr/>
        <p:txBody>
          <a:bodyPr>
            <a:normAutofit fontScale="62500" lnSpcReduction="20000"/>
          </a:bodyPr>
          <a:lstStyle/>
          <a:p>
            <a:r>
              <a:rPr lang="de-DE" i="1" dirty="0" smtClean="0"/>
              <a:t>Heinrich IV. und Philipp III. Die Begründung des Französischen Übergewichtes in Europa</a:t>
            </a:r>
            <a:r>
              <a:rPr lang="de-DE" dirty="0" smtClean="0"/>
              <a:t> (2 Bd., Berlin, 1871-76)</a:t>
            </a:r>
          </a:p>
          <a:p>
            <a:r>
              <a:rPr lang="de-DE" i="1" dirty="0" smtClean="0"/>
              <a:t>Das Zeitalter Ludwigs XIV</a:t>
            </a:r>
            <a:r>
              <a:rPr lang="de-DE" dirty="0" smtClean="0"/>
              <a:t>. (Berlin, 1888)</a:t>
            </a:r>
          </a:p>
          <a:p>
            <a:r>
              <a:rPr lang="de-DE" i="1" dirty="0" smtClean="0"/>
              <a:t>Geschichte des Preußischen Staatswesens vom Tode Friedrichs des Großen bis zu den Freiheitskriegen </a:t>
            </a:r>
            <a:r>
              <a:rPr lang="de-DE" dirty="0" smtClean="0"/>
              <a:t>(2. Bd., Leipzig, 1880-82)</a:t>
            </a:r>
          </a:p>
          <a:p>
            <a:r>
              <a:rPr lang="de-DE" i="1" dirty="0" smtClean="0"/>
              <a:t>Westeuropa im Zeitalter von Philipp II., Elisabeth, und Heinrich IV. </a:t>
            </a:r>
            <a:r>
              <a:rPr lang="de-DE" dirty="0" smtClean="0"/>
              <a:t>(Berlin, 1883)</a:t>
            </a:r>
          </a:p>
          <a:p>
            <a:r>
              <a:rPr lang="de-DE" i="1" dirty="0" err="1" smtClean="0"/>
              <a:t>Histoire</a:t>
            </a:r>
            <a:r>
              <a:rPr lang="de-DE" i="1" dirty="0" smtClean="0"/>
              <a:t> de la </a:t>
            </a:r>
            <a:r>
              <a:rPr lang="de-DE" i="1" dirty="0" err="1" smtClean="0"/>
              <a:t>Contre-Réforme</a:t>
            </a:r>
            <a:r>
              <a:rPr lang="de-DE" i="1" dirty="0" smtClean="0"/>
              <a:t> </a:t>
            </a:r>
            <a:r>
              <a:rPr lang="de-DE" i="1" dirty="0" err="1" smtClean="0"/>
              <a:t>religieuse</a:t>
            </a:r>
            <a:r>
              <a:rPr lang="de-DE" i="1" dirty="0" smtClean="0"/>
              <a:t> </a:t>
            </a:r>
            <a:r>
              <a:rPr lang="de-DE" dirty="0" smtClean="0"/>
              <a:t>(Brüssel, 1884)</a:t>
            </a:r>
          </a:p>
          <a:p>
            <a:r>
              <a:rPr lang="de-DE" i="1" dirty="0" smtClean="0"/>
              <a:t>Geschichte der Neueren Zeit </a:t>
            </a:r>
            <a:r>
              <a:rPr lang="de-DE" dirty="0" smtClean="0"/>
              <a:t>(Berlin, 1886-89)</a:t>
            </a:r>
          </a:p>
          <a:p>
            <a:r>
              <a:rPr lang="de-DE" i="1" dirty="0" err="1" smtClean="0"/>
              <a:t>Histoire</a:t>
            </a:r>
            <a:r>
              <a:rPr lang="de-DE" i="1" dirty="0" smtClean="0"/>
              <a:t> du </a:t>
            </a:r>
            <a:r>
              <a:rPr lang="de-DE" i="1" dirty="0" err="1" smtClean="0"/>
              <a:t>règne</a:t>
            </a:r>
            <a:r>
              <a:rPr lang="de-DE" i="1" dirty="0" smtClean="0"/>
              <a:t> de Marie Stuart </a:t>
            </a:r>
            <a:r>
              <a:rPr lang="de-DE" dirty="0" smtClean="0"/>
              <a:t>(Paris, 1891-92)</a:t>
            </a:r>
          </a:p>
          <a:p>
            <a:r>
              <a:rPr lang="de-DE" i="1" dirty="0" smtClean="0"/>
              <a:t>Friedrich III. als Kronprinz und Kaiser </a:t>
            </a:r>
            <a:r>
              <a:rPr lang="de-DE" dirty="0" smtClean="0"/>
              <a:t>(Berlin, 1894) (überarbeitete Fassung: </a:t>
            </a:r>
            <a:r>
              <a:rPr lang="de-DE" i="1" dirty="0" smtClean="0"/>
              <a:t>Kaiser Friedrich III.</a:t>
            </a:r>
            <a:r>
              <a:rPr lang="de-DE" dirty="0" smtClean="0"/>
              <a:t>, Berlin, 1900).</a:t>
            </a:r>
          </a:p>
          <a:p>
            <a:r>
              <a:rPr lang="de-DE" i="1" dirty="0" smtClean="0"/>
              <a:t>Ein Ministerium unter Philipp II.: Kardinal </a:t>
            </a:r>
            <a:r>
              <a:rPr lang="de-DE" i="1" dirty="0" err="1" smtClean="0"/>
              <a:t>Granvella</a:t>
            </a:r>
            <a:r>
              <a:rPr lang="de-DE" i="1" dirty="0" smtClean="0"/>
              <a:t> am Spanischen Hofe </a:t>
            </a:r>
            <a:r>
              <a:rPr lang="de-DE" dirty="0" smtClean="0"/>
              <a:t>(Berlin, 1895) </a:t>
            </a:r>
          </a:p>
          <a:p>
            <a:r>
              <a:rPr lang="de-DE" i="1" dirty="0" smtClean="0"/>
              <a:t>Max von </a:t>
            </a:r>
            <a:r>
              <a:rPr lang="de-DE" i="1" dirty="0" err="1" smtClean="0"/>
              <a:t>Forckenbeck</a:t>
            </a:r>
            <a:r>
              <a:rPr lang="de-DE" i="1" dirty="0" smtClean="0"/>
              <a:t>: Ein Lebensbild </a:t>
            </a:r>
            <a:r>
              <a:rPr lang="de-DE" dirty="0" smtClean="0"/>
              <a:t>(Dresden und Leipzig, 1898) </a:t>
            </a:r>
          </a:p>
          <a:p>
            <a:r>
              <a:rPr lang="de-DE" i="1" dirty="0" smtClean="0"/>
              <a:t>Der Große Kurfürst Friedrich Wilhelm von Brandenburg</a:t>
            </a:r>
            <a:r>
              <a:rPr lang="de-DE" dirty="0" smtClean="0"/>
              <a:t> (3. Bd., Berlin, 1897 – 1903)</a:t>
            </a:r>
          </a:p>
          <a:p>
            <a:r>
              <a:rPr lang="de-DE" i="1" dirty="0" smtClean="0"/>
              <a:t>Neueste Geschichte des jüdischen Volkes</a:t>
            </a:r>
            <a:r>
              <a:rPr lang="de-DE" dirty="0" smtClean="0"/>
              <a:t> (3. Bd. Berlin, 1907-11).</a:t>
            </a:r>
          </a:p>
          <a:p>
            <a:endParaRPr lang="de-DE" dirty="0"/>
          </a:p>
        </p:txBody>
      </p:sp>
    </p:spTree>
    <p:extLst>
      <p:ext uri="{BB962C8B-B14F-4D97-AF65-F5344CB8AC3E}">
        <p14:creationId xmlns:p14="http://schemas.microsoft.com/office/powerpoint/2010/main" val="13700145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b="1" dirty="0" smtClean="0"/>
              <a:t>Ein unermüdlicher Publizist</a:t>
            </a:r>
            <a:endParaRPr lang="de-DE" b="1" dirty="0"/>
          </a:p>
        </p:txBody>
      </p:sp>
      <p:sp>
        <p:nvSpPr>
          <p:cNvPr id="3" name="Espace réservé du contenu 2"/>
          <p:cNvSpPr>
            <a:spLocks noGrp="1"/>
          </p:cNvSpPr>
          <p:nvPr>
            <p:ph sz="quarter" idx="1"/>
          </p:nvPr>
        </p:nvSpPr>
        <p:spPr/>
        <p:txBody>
          <a:bodyPr>
            <a:normAutofit fontScale="62500" lnSpcReduction="20000"/>
          </a:bodyPr>
          <a:lstStyle/>
          <a:p>
            <a:r>
              <a:rPr lang="de-DE" sz="3200" dirty="0"/>
              <a:t>Philippsons </a:t>
            </a:r>
            <a:r>
              <a:rPr lang="de-DE" sz="3200" dirty="0" smtClean="0"/>
              <a:t>publizistische Tätigkeiten:</a:t>
            </a:r>
            <a:endParaRPr lang="de-DE" sz="3200" dirty="0"/>
          </a:p>
          <a:p>
            <a:r>
              <a:rPr lang="de-DE" sz="3200" dirty="0" smtClean="0"/>
              <a:t>In </a:t>
            </a:r>
            <a:r>
              <a:rPr lang="de-DE" sz="3200" b="1" dirty="0" smtClean="0"/>
              <a:t>deutsch-jüdischen</a:t>
            </a:r>
            <a:r>
              <a:rPr lang="de-DE" sz="3200" dirty="0" smtClean="0"/>
              <a:t> </a:t>
            </a:r>
            <a:r>
              <a:rPr lang="de-DE" sz="3200" dirty="0" smtClean="0"/>
              <a:t>Zeitschriften/Zeitungen </a:t>
            </a:r>
            <a:r>
              <a:rPr lang="de-DE" sz="3200" dirty="0" smtClean="0"/>
              <a:t>: </a:t>
            </a:r>
            <a:r>
              <a:rPr lang="de-DE" sz="3200" i="1" dirty="0" smtClean="0"/>
              <a:t>Allg. Zeitung des Judentums</a:t>
            </a:r>
            <a:r>
              <a:rPr lang="de-DE" sz="3200" dirty="0" smtClean="0"/>
              <a:t>, </a:t>
            </a:r>
            <a:r>
              <a:rPr lang="de-DE" sz="3200" i="1" dirty="0" smtClean="0"/>
              <a:t>Jahrbuch </a:t>
            </a:r>
            <a:r>
              <a:rPr lang="de-DE" sz="3200" i="1" dirty="0"/>
              <a:t>für jüdische Geschichte und </a:t>
            </a:r>
            <a:r>
              <a:rPr lang="de-DE" sz="3200" i="1" dirty="0" smtClean="0"/>
              <a:t>Literatur</a:t>
            </a:r>
            <a:r>
              <a:rPr lang="de-DE" sz="3200" dirty="0" smtClean="0"/>
              <a:t>, </a:t>
            </a:r>
            <a:r>
              <a:rPr lang="de-DE" sz="3200" i="1" dirty="0"/>
              <a:t>Monatsschrift für Geschichte und Wissenschaft des </a:t>
            </a:r>
            <a:r>
              <a:rPr lang="de-DE" sz="3200" i="1" dirty="0" smtClean="0"/>
              <a:t>Judentums</a:t>
            </a:r>
            <a:r>
              <a:rPr lang="de-DE" sz="3200" dirty="0" smtClean="0"/>
              <a:t>, </a:t>
            </a:r>
            <a:r>
              <a:rPr lang="de-DE" sz="3200" i="1" dirty="0" smtClean="0"/>
              <a:t>Ost </a:t>
            </a:r>
            <a:r>
              <a:rPr lang="de-DE" sz="3200" i="1" dirty="0"/>
              <a:t>und </a:t>
            </a:r>
            <a:r>
              <a:rPr lang="de-DE" sz="3200" i="1" dirty="0" smtClean="0"/>
              <a:t>West, ….</a:t>
            </a:r>
          </a:p>
          <a:p>
            <a:r>
              <a:rPr lang="de-DE" sz="3200" dirty="0" smtClean="0"/>
              <a:t>In </a:t>
            </a:r>
            <a:r>
              <a:rPr lang="de-DE" sz="3200" b="1" dirty="0" smtClean="0"/>
              <a:t>deutschen</a:t>
            </a:r>
            <a:r>
              <a:rPr lang="de-DE" sz="3200" dirty="0" smtClean="0"/>
              <a:t> </a:t>
            </a:r>
            <a:r>
              <a:rPr lang="de-DE" sz="3200" dirty="0" smtClean="0"/>
              <a:t>Zeitschriften/Zeitungen: </a:t>
            </a:r>
            <a:r>
              <a:rPr lang="en-US" sz="3200" i="1" dirty="0" err="1"/>
              <a:t>Historische</a:t>
            </a:r>
            <a:r>
              <a:rPr lang="en-US" sz="3200" i="1" dirty="0"/>
              <a:t> </a:t>
            </a:r>
            <a:r>
              <a:rPr lang="en-US" sz="3200" i="1" dirty="0" err="1" smtClean="0"/>
              <a:t>Zeitschrift</a:t>
            </a:r>
            <a:r>
              <a:rPr lang="en-US" sz="3200" i="1" dirty="0" smtClean="0"/>
              <a:t>, </a:t>
            </a:r>
            <a:r>
              <a:rPr lang="en-US" sz="3200" i="1" dirty="0" err="1" smtClean="0"/>
              <a:t>Mitteilungen</a:t>
            </a:r>
            <a:r>
              <a:rPr lang="en-US" sz="3200" i="1" dirty="0" smtClean="0"/>
              <a:t> </a:t>
            </a:r>
            <a:r>
              <a:rPr lang="en-US" sz="3200" i="1" dirty="0" err="1" smtClean="0"/>
              <a:t>aus</a:t>
            </a:r>
            <a:r>
              <a:rPr lang="en-US" sz="3200" i="1" dirty="0" smtClean="0"/>
              <a:t> der </a:t>
            </a:r>
            <a:r>
              <a:rPr lang="en-US" sz="3200" i="1" dirty="0" err="1" smtClean="0"/>
              <a:t>Literatur</a:t>
            </a:r>
            <a:r>
              <a:rPr lang="en-US" sz="3200" i="1" dirty="0" smtClean="0"/>
              <a:t> des </a:t>
            </a:r>
            <a:r>
              <a:rPr lang="en-US" sz="3200" i="1" dirty="0" err="1" smtClean="0"/>
              <a:t>Auslands</a:t>
            </a:r>
            <a:r>
              <a:rPr lang="en-US" sz="3200" i="1" dirty="0" smtClean="0"/>
              <a:t>, </a:t>
            </a:r>
            <a:r>
              <a:rPr lang="en-US" sz="3200" i="1" dirty="0" err="1" smtClean="0"/>
              <a:t>Jenaer</a:t>
            </a:r>
            <a:r>
              <a:rPr lang="en-US" sz="3200" i="1" dirty="0" smtClean="0"/>
              <a:t> </a:t>
            </a:r>
            <a:r>
              <a:rPr lang="en-US" sz="3200" i="1" dirty="0" err="1" smtClean="0"/>
              <a:t>Literaturzeitung</a:t>
            </a:r>
            <a:r>
              <a:rPr lang="en-US" sz="3200" i="1" dirty="0" smtClean="0"/>
              <a:t>, deutsche </a:t>
            </a:r>
            <a:r>
              <a:rPr lang="en-US" sz="3200" i="1" dirty="0" err="1" smtClean="0"/>
              <a:t>Literaturzeitung</a:t>
            </a:r>
            <a:r>
              <a:rPr lang="en-US" sz="3200" i="1" dirty="0" smtClean="0"/>
              <a:t> (Berlin), …  </a:t>
            </a:r>
            <a:endParaRPr lang="de-DE" sz="3200" dirty="0" smtClean="0"/>
          </a:p>
          <a:p>
            <a:r>
              <a:rPr lang="de-DE" sz="3200" dirty="0" smtClean="0"/>
              <a:t>In </a:t>
            </a:r>
            <a:r>
              <a:rPr lang="de-DE" sz="3200" b="1" dirty="0" smtClean="0"/>
              <a:t>belgischen</a:t>
            </a:r>
            <a:r>
              <a:rPr lang="de-DE" sz="3200" dirty="0" smtClean="0"/>
              <a:t> Zeitschriften: </a:t>
            </a:r>
            <a:r>
              <a:rPr lang="fr-BE" sz="3200" i="1" dirty="0" smtClean="0"/>
              <a:t>Revue de Belgique</a:t>
            </a:r>
            <a:r>
              <a:rPr lang="fr-BE" sz="3200" dirty="0" smtClean="0"/>
              <a:t>, </a:t>
            </a:r>
            <a:r>
              <a:rPr lang="fr-BE" sz="3200" i="1" dirty="0" smtClean="0"/>
              <a:t>Revue de l’Université de Bruxelles</a:t>
            </a:r>
            <a:r>
              <a:rPr lang="fr-BE" sz="3200" dirty="0" smtClean="0"/>
              <a:t>, </a:t>
            </a:r>
            <a:r>
              <a:rPr lang="fr-BE" sz="3200" i="1" dirty="0" smtClean="0"/>
              <a:t>Jeune revue littéraire</a:t>
            </a:r>
            <a:r>
              <a:rPr lang="fr-BE" sz="3200" dirty="0" smtClean="0"/>
              <a:t>,…. </a:t>
            </a:r>
          </a:p>
          <a:p>
            <a:r>
              <a:rPr lang="de-DE" sz="3200" dirty="0" smtClean="0"/>
              <a:t>In </a:t>
            </a:r>
            <a:r>
              <a:rPr lang="de-DE" sz="3200" b="1" dirty="0" smtClean="0"/>
              <a:t>französischen</a:t>
            </a:r>
            <a:r>
              <a:rPr lang="de-DE" sz="3200" dirty="0" smtClean="0"/>
              <a:t> Zeitschriften: </a:t>
            </a:r>
            <a:r>
              <a:rPr lang="de-DE" sz="3200" i="1" dirty="0" smtClean="0"/>
              <a:t>Revue </a:t>
            </a:r>
            <a:r>
              <a:rPr lang="de-DE" sz="3200" i="1" dirty="0" err="1" smtClean="0"/>
              <a:t>Historique</a:t>
            </a:r>
            <a:r>
              <a:rPr lang="de-DE" sz="3200" dirty="0" smtClean="0"/>
              <a:t>, …</a:t>
            </a:r>
          </a:p>
          <a:p>
            <a:r>
              <a:rPr lang="de-DE" sz="3200" dirty="0" smtClean="0"/>
              <a:t>Ähnliche Themen in Fachzeitschriften und in allgemeinen Zeitschriften: Geschichte der (internationale</a:t>
            </a:r>
            <a:r>
              <a:rPr lang="de-DE" sz="3200" dirty="0"/>
              <a:t>) Politik und </a:t>
            </a:r>
            <a:r>
              <a:rPr lang="de-DE" sz="3200" dirty="0" smtClean="0"/>
              <a:t>der Religionen </a:t>
            </a:r>
            <a:r>
              <a:rPr lang="de-DE" sz="3200" dirty="0"/>
              <a:t>in den 16.-17. </a:t>
            </a:r>
            <a:r>
              <a:rPr lang="de-DE" sz="3200" dirty="0" smtClean="0"/>
              <a:t>Jahrhunderten; Geschichte des Judentums in den jüdischen Zeitschriften und </a:t>
            </a:r>
            <a:r>
              <a:rPr lang="de-DE" sz="3200" dirty="0" smtClean="0"/>
              <a:t>Zeitungen</a:t>
            </a:r>
          </a:p>
          <a:p>
            <a:r>
              <a:rPr lang="de-DE" sz="3200" dirty="0" smtClean="0"/>
              <a:t>Verbindung Themen und Vermittlerrolle Philippsons</a:t>
            </a:r>
            <a:endParaRPr lang="de-DE" sz="3200" dirty="0" smtClean="0"/>
          </a:p>
          <a:p>
            <a:endParaRPr lang="de-DE" sz="3200" dirty="0" smtClean="0"/>
          </a:p>
          <a:p>
            <a:endParaRPr lang="de-DE" sz="3200" dirty="0"/>
          </a:p>
          <a:p>
            <a:endParaRPr lang="de-DE" dirty="0" smtClean="0"/>
          </a:p>
          <a:p>
            <a:endParaRPr lang="de-DE" dirty="0" smtClean="0"/>
          </a:p>
        </p:txBody>
      </p:sp>
    </p:spTree>
    <p:extLst>
      <p:ext uri="{BB962C8B-B14F-4D97-AF65-F5344CB8AC3E}">
        <p14:creationId xmlns:p14="http://schemas.microsoft.com/office/powerpoint/2010/main" val="34126503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de-DE" b="1" dirty="0"/>
              <a:t>Kontext der belgischen Gesellschaft</a:t>
            </a:r>
          </a:p>
        </p:txBody>
      </p:sp>
      <p:sp>
        <p:nvSpPr>
          <p:cNvPr id="3" name="Espace réservé du contenu 2"/>
          <p:cNvSpPr>
            <a:spLocks noGrp="1"/>
          </p:cNvSpPr>
          <p:nvPr>
            <p:ph sz="quarter" idx="1"/>
          </p:nvPr>
        </p:nvSpPr>
        <p:spPr/>
        <p:txBody>
          <a:bodyPr>
            <a:noAutofit/>
          </a:bodyPr>
          <a:lstStyle/>
          <a:p>
            <a:r>
              <a:rPr lang="de-DE" sz="2400" dirty="0"/>
              <a:t>Rechtslage und soziale </a:t>
            </a:r>
            <a:r>
              <a:rPr lang="de-DE" sz="2400" dirty="0" smtClean="0"/>
              <a:t>Lage der </a:t>
            </a:r>
            <a:r>
              <a:rPr lang="de-DE" sz="2400" dirty="0"/>
              <a:t>Juden</a:t>
            </a:r>
            <a:r>
              <a:rPr lang="de-DE" sz="2400" dirty="0" smtClean="0"/>
              <a:t> </a:t>
            </a:r>
            <a:r>
              <a:rPr lang="de-DE" sz="2400" dirty="0"/>
              <a:t>in der </a:t>
            </a:r>
            <a:r>
              <a:rPr lang="de-DE" sz="2400" dirty="0" smtClean="0"/>
              <a:t>belgischen </a:t>
            </a:r>
            <a:r>
              <a:rPr lang="de-DE" sz="2400" dirty="0"/>
              <a:t>Gesellschaft: Gewissensfreiheit und </a:t>
            </a:r>
            <a:r>
              <a:rPr lang="de-DE" sz="2400" dirty="0" smtClean="0"/>
              <a:t>Integration; Antisemitismus als Randerscheinung</a:t>
            </a:r>
            <a:endParaRPr lang="de-DE" sz="2400" dirty="0"/>
          </a:p>
          <a:p>
            <a:r>
              <a:rPr lang="de-DE" sz="2400" dirty="0" smtClean="0"/>
              <a:t>Martin Philippson als Mitglied der </a:t>
            </a:r>
            <a:r>
              <a:rPr lang="de-DE" sz="2400" i="1" dirty="0" err="1" smtClean="0"/>
              <a:t>communauté</a:t>
            </a:r>
            <a:r>
              <a:rPr lang="de-DE" sz="2400" i="1" dirty="0" smtClean="0"/>
              <a:t> </a:t>
            </a:r>
            <a:r>
              <a:rPr lang="de-DE" sz="2400" i="1" dirty="0" err="1" smtClean="0"/>
              <a:t>israélite</a:t>
            </a:r>
            <a:r>
              <a:rPr lang="de-DE" sz="2400" i="1" dirty="0" smtClean="0"/>
              <a:t> de Bruxelles</a:t>
            </a:r>
            <a:r>
              <a:rPr lang="de-DE" sz="2400" dirty="0" smtClean="0"/>
              <a:t> (sein Bruder Franz war Präsident dieser Gemeinde von 1884 bis 1921); auch Mitglied der </a:t>
            </a:r>
            <a:r>
              <a:rPr lang="de-DE" sz="2400" i="1" dirty="0" err="1" smtClean="0"/>
              <a:t>Consistoire</a:t>
            </a:r>
            <a:r>
              <a:rPr lang="de-DE" sz="2400" i="1" dirty="0" smtClean="0"/>
              <a:t> </a:t>
            </a:r>
            <a:r>
              <a:rPr lang="de-DE" sz="2400" i="1" dirty="0" err="1" smtClean="0"/>
              <a:t>central</a:t>
            </a:r>
            <a:r>
              <a:rPr lang="de-DE" sz="2400" i="1" dirty="0" smtClean="0"/>
              <a:t> </a:t>
            </a:r>
            <a:r>
              <a:rPr lang="de-DE" sz="2400" i="1" dirty="0" err="1" smtClean="0"/>
              <a:t>israélite</a:t>
            </a:r>
            <a:r>
              <a:rPr lang="de-DE" sz="2400" i="1" dirty="0" smtClean="0"/>
              <a:t> de </a:t>
            </a:r>
            <a:r>
              <a:rPr lang="de-DE" sz="2400" i="1" dirty="0" err="1" smtClean="0"/>
              <a:t>Belgique</a:t>
            </a:r>
            <a:r>
              <a:rPr lang="de-DE" sz="2400" dirty="0" smtClean="0"/>
              <a:t> von 1886 bis 1891. </a:t>
            </a:r>
          </a:p>
          <a:p>
            <a:r>
              <a:rPr lang="de-DE" sz="2400" dirty="0" smtClean="0"/>
              <a:t>Philippsons </a:t>
            </a:r>
            <a:r>
              <a:rPr lang="de-DE" sz="2400" dirty="0"/>
              <a:t>Erfahrung als Grenzgänger: </a:t>
            </a:r>
            <a:r>
              <a:rPr lang="de-DE" sz="2400" dirty="0" smtClean="0"/>
              <a:t>„(…) </a:t>
            </a:r>
            <a:r>
              <a:rPr lang="de-DE" sz="2400" dirty="0"/>
              <a:t>ein doppeltes Martyrium zu tragen, das des Deutschen im Auslande und das des Juden im Vaterlande?“ </a:t>
            </a:r>
            <a:r>
              <a:rPr lang="en-US" sz="2400" dirty="0"/>
              <a:t>(S. </a:t>
            </a:r>
            <a:r>
              <a:rPr lang="en-US" sz="2400" dirty="0" err="1"/>
              <a:t>Kalischer</a:t>
            </a:r>
            <a:r>
              <a:rPr lang="en-US" sz="2400" dirty="0"/>
              <a:t>, </a:t>
            </a:r>
            <a:r>
              <a:rPr lang="en-US" sz="2400" dirty="0" err="1"/>
              <a:t>zitiert</a:t>
            </a:r>
            <a:r>
              <a:rPr lang="en-US" sz="2400" dirty="0"/>
              <a:t> in I. Schmidt, </a:t>
            </a:r>
            <a:r>
              <a:rPr lang="de-DE" sz="2400" i="1" dirty="0"/>
              <a:t>Martin Philippson – biographische Studien zur deutsch-jüdischen Geschichte im 19. </a:t>
            </a:r>
            <a:r>
              <a:rPr lang="en-US" sz="2400" i="1" dirty="0"/>
              <a:t>und </a:t>
            </a:r>
            <a:r>
              <a:rPr lang="en-US" sz="2400" i="1" dirty="0" err="1"/>
              <a:t>frühen</a:t>
            </a:r>
            <a:r>
              <a:rPr lang="en-US" sz="2400" i="1" dirty="0"/>
              <a:t> 20. </a:t>
            </a:r>
            <a:r>
              <a:rPr lang="en-US" sz="2400" i="1" dirty="0" err="1"/>
              <a:t>Jahrhundert</a:t>
            </a:r>
            <a:r>
              <a:rPr lang="en-US" sz="2400" dirty="0"/>
              <a:t>, </a:t>
            </a:r>
            <a:r>
              <a:rPr lang="en-US" sz="2400" dirty="0" err="1"/>
              <a:t>Magisterarbeit</a:t>
            </a:r>
            <a:r>
              <a:rPr lang="en-US" sz="2400" dirty="0"/>
              <a:t>, TU Berlin, 1988, </a:t>
            </a:r>
            <a:r>
              <a:rPr lang="en-US" sz="2400" dirty="0" smtClean="0"/>
              <a:t>S</a:t>
            </a:r>
            <a:r>
              <a:rPr lang="en-US" sz="2400" dirty="0"/>
              <a:t>. 59</a:t>
            </a:r>
            <a:r>
              <a:rPr lang="en-US" sz="2400" dirty="0" smtClean="0"/>
              <a:t>).</a:t>
            </a:r>
            <a:endParaRPr lang="de-DE" sz="2400" dirty="0"/>
          </a:p>
        </p:txBody>
      </p:sp>
    </p:spTree>
    <p:extLst>
      <p:ext uri="{BB962C8B-B14F-4D97-AF65-F5344CB8AC3E}">
        <p14:creationId xmlns:p14="http://schemas.microsoft.com/office/powerpoint/2010/main" val="14234028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de-DE" sz="2800" b="1" dirty="0"/>
              <a:t>Die Brüsseler Erfahrung und das Unbehagen </a:t>
            </a:r>
            <a:br>
              <a:rPr lang="de-DE" sz="2800" b="1" dirty="0"/>
            </a:br>
            <a:r>
              <a:rPr lang="de-DE" sz="2800" b="1" dirty="0"/>
              <a:t>einer doppelten Identität </a:t>
            </a:r>
          </a:p>
        </p:txBody>
      </p:sp>
      <p:sp>
        <p:nvSpPr>
          <p:cNvPr id="3" name="Espace réservé du contenu 2"/>
          <p:cNvSpPr>
            <a:spLocks noGrp="1"/>
          </p:cNvSpPr>
          <p:nvPr>
            <p:ph sz="quarter" idx="1"/>
          </p:nvPr>
        </p:nvSpPr>
        <p:spPr/>
        <p:txBody>
          <a:bodyPr>
            <a:noAutofit/>
          </a:bodyPr>
          <a:lstStyle/>
          <a:p>
            <a:r>
              <a:rPr lang="de-DE" sz="2000" dirty="0" smtClean="0"/>
              <a:t>Konflikt zw. Emotionen und Vernunft: „Indes es gibt einen Umstand, der dies alles wieder aufwiegt: das ist der, in der Fremde zu leben, unter anders denkenden u. redenden, zum größten Theile französisch, ja anti-deutschen gesinnten Menschen. Ich bin meinem für mich freilich wenig entgegenkommenden Vaterlande treu genug, um mich wieder nach demselben zurückzusehnen (…)“ (Martin </a:t>
            </a:r>
            <a:r>
              <a:rPr lang="de-DE" sz="2000" dirty="0" err="1" smtClean="0"/>
              <a:t>Philippson</a:t>
            </a:r>
            <a:r>
              <a:rPr lang="de-DE" sz="2000" dirty="0" smtClean="0"/>
              <a:t> an Hermann </a:t>
            </a:r>
            <a:r>
              <a:rPr lang="de-DE" sz="2000" dirty="0" err="1" smtClean="0"/>
              <a:t>Usener</a:t>
            </a:r>
            <a:r>
              <a:rPr lang="de-DE" sz="2000" dirty="0" smtClean="0"/>
              <a:t>, Brüssel, 7. Juni 1882, zit. nach I. Schmidt, S. 48). </a:t>
            </a:r>
          </a:p>
          <a:p>
            <a:r>
              <a:rPr lang="de-DE" sz="2000" dirty="0" smtClean="0"/>
              <a:t>Aus Brüssel </a:t>
            </a:r>
            <a:r>
              <a:rPr lang="de-DE" sz="2000" dirty="0"/>
              <a:t>verfolgt </a:t>
            </a:r>
            <a:r>
              <a:rPr lang="de-DE" sz="2000" dirty="0" err="1"/>
              <a:t>Philippson</a:t>
            </a:r>
            <a:r>
              <a:rPr lang="de-DE" sz="2000" dirty="0"/>
              <a:t> den </a:t>
            </a:r>
            <a:r>
              <a:rPr lang="de-DE" sz="2000" dirty="0" smtClean="0"/>
              <a:t>Berliner Antisemitismusstreit und nimmt Stellung dazu: „Ein </a:t>
            </a:r>
            <a:r>
              <a:rPr lang="de-DE" sz="2000" dirty="0"/>
              <a:t>nun zweijähriger Aufenthalt im Ausland lässt mich ein einfacheres Mittel zur Angleichung dieser Schwierigkeiten vorschlagen. Wie wäre es, wenn man überhaupt nicht mehr die Menschen nach dem äußerlichen Bekenntnis füge, ebenso wenig, wie nach ihren wahren religionsphilosophischen Anschauungen? Wenn man das Individuum nur nach seinen eigenen Leistungen </a:t>
            </a:r>
            <a:r>
              <a:rPr lang="de-DE" sz="2000" dirty="0" err="1"/>
              <a:t>beurtheilte</a:t>
            </a:r>
            <a:r>
              <a:rPr lang="de-DE" sz="2000" dirty="0"/>
              <a:t> u. klassifizierte?“ (Martin </a:t>
            </a:r>
            <a:r>
              <a:rPr lang="de-DE" sz="2000" dirty="0" err="1"/>
              <a:t>Philippson</a:t>
            </a:r>
            <a:r>
              <a:rPr lang="de-DE" sz="2000" dirty="0"/>
              <a:t> an Theodor Mommsen, Brüssel, </a:t>
            </a:r>
            <a:r>
              <a:rPr lang="de-DE" sz="2000" dirty="0" smtClean="0"/>
              <a:t>14. </a:t>
            </a:r>
            <a:r>
              <a:rPr lang="de-DE" sz="2000" dirty="0"/>
              <a:t>Dezember 1880, </a:t>
            </a:r>
            <a:r>
              <a:rPr lang="de-DE" sz="2000" dirty="0" smtClean="0"/>
              <a:t>zit. </a:t>
            </a:r>
            <a:r>
              <a:rPr lang="de-DE" sz="2000" dirty="0"/>
              <a:t>nach </a:t>
            </a:r>
            <a:r>
              <a:rPr lang="de-DE" sz="2000" dirty="0" smtClean="0"/>
              <a:t>I. </a:t>
            </a:r>
            <a:r>
              <a:rPr lang="de-DE" sz="2000" dirty="0"/>
              <a:t>Schmidt, </a:t>
            </a:r>
            <a:r>
              <a:rPr lang="de-DE" sz="2000" dirty="0" smtClean="0"/>
              <a:t>S. </a:t>
            </a:r>
            <a:r>
              <a:rPr lang="de-DE" sz="2000" dirty="0"/>
              <a:t>50). </a:t>
            </a:r>
            <a:endParaRPr lang="fr-BE" sz="2000" dirty="0"/>
          </a:p>
          <a:p>
            <a:pPr marL="0" indent="0">
              <a:buNone/>
            </a:pPr>
            <a:endParaRPr lang="de-DE" sz="2000" dirty="0" smtClean="0"/>
          </a:p>
        </p:txBody>
      </p:sp>
    </p:spTree>
    <p:extLst>
      <p:ext uri="{BB962C8B-B14F-4D97-AF65-F5344CB8AC3E}">
        <p14:creationId xmlns:p14="http://schemas.microsoft.com/office/powerpoint/2010/main" val="29817679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b="1" dirty="0" smtClean="0"/>
              <a:t>Schlussfolgerung</a:t>
            </a:r>
            <a:endParaRPr lang="de-DE" b="1" dirty="0"/>
          </a:p>
        </p:txBody>
      </p:sp>
      <p:sp>
        <p:nvSpPr>
          <p:cNvPr id="3" name="Espace réservé du contenu 2"/>
          <p:cNvSpPr>
            <a:spLocks noGrp="1"/>
          </p:cNvSpPr>
          <p:nvPr>
            <p:ph sz="quarter" idx="1"/>
          </p:nvPr>
        </p:nvSpPr>
        <p:spPr/>
        <p:txBody>
          <a:bodyPr>
            <a:normAutofit fontScale="85000" lnSpcReduction="20000"/>
          </a:bodyPr>
          <a:lstStyle/>
          <a:p>
            <a:r>
              <a:rPr lang="de-DE" dirty="0" smtClean="0"/>
              <a:t>Martin Philippson </a:t>
            </a:r>
            <a:r>
              <a:rPr lang="de-DE" dirty="0" smtClean="0"/>
              <a:t>als anerkanntes Mitglied der belgischen Historikergemeinschaft auf dem Streben nach Wissenschaftlichkeit</a:t>
            </a:r>
          </a:p>
          <a:p>
            <a:r>
              <a:rPr lang="de-DE" dirty="0" smtClean="0"/>
              <a:t>Philippsons aktive Rolle als Vermittler zwischen Deutschland, Belgien und Frankreich in der Geschichtswissenschaft und in der Publizistik</a:t>
            </a:r>
          </a:p>
          <a:p>
            <a:r>
              <a:rPr lang="de-DE" dirty="0" smtClean="0"/>
              <a:t> Philippsons Erfahrung als Jude in Belgien dient seiner Stellungnahme in dem Antisemitismusstreit (um 1880), aber auch seiner Position in den Diskussionen um die Gründung des </a:t>
            </a:r>
            <a:r>
              <a:rPr lang="de-DE" i="1" dirty="0"/>
              <a:t>Verbandes der deutschen </a:t>
            </a:r>
            <a:r>
              <a:rPr lang="de-DE" i="1" dirty="0" smtClean="0"/>
              <a:t>Juden </a:t>
            </a:r>
            <a:r>
              <a:rPr lang="de-DE" dirty="0" smtClean="0"/>
              <a:t>(um 1900-04)</a:t>
            </a:r>
          </a:p>
          <a:p>
            <a:r>
              <a:rPr lang="de-DE" dirty="0" smtClean="0"/>
              <a:t>Fließende </a:t>
            </a:r>
            <a:r>
              <a:rPr lang="de-DE" dirty="0"/>
              <a:t>Grenzen zw. </a:t>
            </a:r>
            <a:r>
              <a:rPr lang="de-DE" dirty="0" smtClean="0"/>
              <a:t>der </a:t>
            </a:r>
            <a:r>
              <a:rPr lang="de-DE" dirty="0"/>
              <a:t>beruflichen und </a:t>
            </a:r>
            <a:r>
              <a:rPr lang="de-DE" dirty="0" smtClean="0"/>
              <a:t>der </a:t>
            </a:r>
            <a:r>
              <a:rPr lang="de-DE" dirty="0"/>
              <a:t>persönlichen </a:t>
            </a:r>
            <a:r>
              <a:rPr lang="de-DE" dirty="0" smtClean="0"/>
              <a:t>Identität fällt in den auf </a:t>
            </a:r>
            <a:r>
              <a:rPr lang="de-DE" dirty="0" err="1" smtClean="0"/>
              <a:t>Philippsons</a:t>
            </a:r>
            <a:r>
              <a:rPr lang="de-DE" dirty="0" smtClean="0"/>
              <a:t> Antrieb gegründeten jüdischen wissenschaftlichen Institutionen besonders auf:  </a:t>
            </a:r>
            <a:r>
              <a:rPr lang="en-US" i="1" dirty="0" err="1" smtClean="0"/>
              <a:t>Gesellschaft</a:t>
            </a:r>
            <a:r>
              <a:rPr lang="en-US" i="1" dirty="0" smtClean="0"/>
              <a:t> </a:t>
            </a:r>
            <a:r>
              <a:rPr lang="en-US" i="1" dirty="0" err="1"/>
              <a:t>zur</a:t>
            </a:r>
            <a:r>
              <a:rPr lang="en-US" i="1" dirty="0"/>
              <a:t> </a:t>
            </a:r>
            <a:r>
              <a:rPr lang="en-US" i="1" dirty="0" err="1"/>
              <a:t>Förderung</a:t>
            </a:r>
            <a:r>
              <a:rPr lang="en-US" i="1" dirty="0"/>
              <a:t> der </a:t>
            </a:r>
            <a:r>
              <a:rPr lang="en-US" i="1" dirty="0" err="1"/>
              <a:t>Wissenschaft</a:t>
            </a:r>
            <a:r>
              <a:rPr lang="en-US" i="1" dirty="0"/>
              <a:t> des </a:t>
            </a:r>
            <a:r>
              <a:rPr lang="en-US" i="1" dirty="0" err="1"/>
              <a:t>Judentums</a:t>
            </a:r>
            <a:r>
              <a:rPr lang="en-US" i="1" dirty="0"/>
              <a:t> </a:t>
            </a:r>
            <a:r>
              <a:rPr lang="en-US" dirty="0"/>
              <a:t>(1902</a:t>
            </a:r>
            <a:r>
              <a:rPr lang="en-US" dirty="0" smtClean="0"/>
              <a:t>); </a:t>
            </a:r>
            <a:r>
              <a:rPr lang="en-US" i="1" dirty="0" err="1"/>
              <a:t>Gesamtarchiv</a:t>
            </a:r>
            <a:r>
              <a:rPr lang="en-US" i="1" dirty="0"/>
              <a:t> der </a:t>
            </a:r>
            <a:r>
              <a:rPr lang="en-US" i="1" dirty="0" err="1"/>
              <a:t>deutschen</a:t>
            </a:r>
            <a:r>
              <a:rPr lang="en-US" i="1" dirty="0"/>
              <a:t> </a:t>
            </a:r>
            <a:r>
              <a:rPr lang="en-US" i="1" dirty="0" err="1"/>
              <a:t>Juden</a:t>
            </a:r>
            <a:r>
              <a:rPr lang="en-US" i="1" dirty="0"/>
              <a:t> </a:t>
            </a:r>
            <a:r>
              <a:rPr lang="en-US" dirty="0"/>
              <a:t>(1905</a:t>
            </a:r>
            <a:r>
              <a:rPr lang="en-US" dirty="0" smtClean="0"/>
              <a:t>). </a:t>
            </a:r>
            <a:endParaRPr lang="de-DE" dirty="0"/>
          </a:p>
        </p:txBody>
      </p:sp>
    </p:spTree>
    <p:extLst>
      <p:ext uri="{BB962C8B-B14F-4D97-AF65-F5344CB8AC3E}">
        <p14:creationId xmlns:p14="http://schemas.microsoft.com/office/powerpoint/2010/main" val="12318745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de-DE"/>
          </a:p>
        </p:txBody>
      </p:sp>
      <p:sp>
        <p:nvSpPr>
          <p:cNvPr id="3" name="Espace réservé pour une image  2"/>
          <p:cNvSpPr>
            <a:spLocks noGrp="1"/>
          </p:cNvSpPr>
          <p:nvPr>
            <p:ph type="pic" idx="1"/>
          </p:nvPr>
        </p:nvSpPr>
        <p:spPr>
          <a:xfrm>
            <a:off x="3010720" y="751409"/>
            <a:ext cx="5867400" cy="4267200"/>
          </a:xfrm>
        </p:spPr>
      </p:sp>
      <p:sp>
        <p:nvSpPr>
          <p:cNvPr id="4" name="Espace réservé du texte 3"/>
          <p:cNvSpPr>
            <a:spLocks noGrp="1"/>
          </p:cNvSpPr>
          <p:nvPr>
            <p:ph type="body" sz="half" idx="2"/>
          </p:nvPr>
        </p:nvSpPr>
        <p:spPr/>
        <p:txBody>
          <a:bodyPr/>
          <a:lstStyle/>
          <a:p>
            <a:r>
              <a:rPr lang="de-DE" dirty="0" smtClean="0"/>
              <a:t>Philippsons letzte Ruhe</a:t>
            </a:r>
          </a:p>
          <a:p>
            <a:r>
              <a:rPr lang="de-DE" dirty="0" smtClean="0"/>
              <a:t>Jüdischer Friedhof Weißensee, </a:t>
            </a:r>
          </a:p>
          <a:p>
            <a:r>
              <a:rPr lang="de-DE" dirty="0" smtClean="0"/>
              <a:t>Ehrenreihe</a:t>
            </a:r>
          </a:p>
          <a:p>
            <a:r>
              <a:rPr lang="de-DE" dirty="0" smtClean="0"/>
              <a:t>Feld G1</a:t>
            </a:r>
            <a:endParaRPr lang="de-DE" dirty="0"/>
          </a:p>
        </p:txBody>
      </p:sp>
      <p:pic>
        <p:nvPicPr>
          <p:cNvPr id="1026" name="Picture 2" descr="C:\Users\Geneviève\Pictures\2014-01-12 décembre-janvier 2013-14\décembre-janvier 2013-14 0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1920" y="764704"/>
            <a:ext cx="4185000" cy="55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05787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b="1" dirty="0" smtClean="0"/>
              <a:t>Fragestellung und Struktur</a:t>
            </a:r>
            <a:endParaRPr lang="de-DE" b="1" dirty="0"/>
          </a:p>
        </p:txBody>
      </p:sp>
      <p:sp>
        <p:nvSpPr>
          <p:cNvPr id="3" name="Espace réservé du contenu 2"/>
          <p:cNvSpPr>
            <a:spLocks noGrp="1"/>
          </p:cNvSpPr>
          <p:nvPr>
            <p:ph sz="quarter" idx="1"/>
          </p:nvPr>
        </p:nvSpPr>
        <p:spPr/>
        <p:txBody>
          <a:bodyPr/>
          <a:lstStyle/>
          <a:p>
            <a:r>
              <a:rPr lang="de-DE" dirty="0" smtClean="0"/>
              <a:t>Forschungs- und Quellenlage</a:t>
            </a:r>
          </a:p>
          <a:p>
            <a:r>
              <a:rPr lang="de-DE" dirty="0" smtClean="0"/>
              <a:t>Die Karriere Martin </a:t>
            </a:r>
            <a:r>
              <a:rPr lang="de-DE" dirty="0" err="1" smtClean="0"/>
              <a:t>Philippsons</a:t>
            </a:r>
            <a:r>
              <a:rPr lang="de-DE" dirty="0" smtClean="0"/>
              <a:t> als Hochschullehrer (Deutschland, Frankreich, Belgien) </a:t>
            </a:r>
          </a:p>
          <a:p>
            <a:r>
              <a:rPr lang="de-DE" dirty="0" smtClean="0"/>
              <a:t> Der Kontext der belgischen Universität und Geschichtswissenschaft</a:t>
            </a:r>
          </a:p>
          <a:p>
            <a:r>
              <a:rPr lang="de-DE" dirty="0" smtClean="0"/>
              <a:t>Der Kontext der belgischen Gesellschaft: Gewissensfreiheit und Assimilierung</a:t>
            </a:r>
          </a:p>
          <a:p>
            <a:r>
              <a:rPr lang="de-DE" dirty="0" smtClean="0"/>
              <a:t>Philippson als </a:t>
            </a:r>
            <a:r>
              <a:rPr lang="de-DE" dirty="0"/>
              <a:t>Grenzgänger und </a:t>
            </a:r>
            <a:r>
              <a:rPr lang="de-DE" dirty="0" smtClean="0"/>
              <a:t>Vermittler </a:t>
            </a:r>
            <a:r>
              <a:rPr lang="de-DE" dirty="0" smtClean="0"/>
              <a:t>zwischen </a:t>
            </a:r>
            <a:r>
              <a:rPr lang="de-DE" dirty="0" smtClean="0"/>
              <a:t>Deutschland, Belgien und Frankreich</a:t>
            </a:r>
          </a:p>
          <a:p>
            <a:endParaRPr lang="de-DE" dirty="0" smtClean="0"/>
          </a:p>
          <a:p>
            <a:endParaRPr lang="de-DE" dirty="0"/>
          </a:p>
        </p:txBody>
      </p:sp>
    </p:spTree>
    <p:extLst>
      <p:ext uri="{BB962C8B-B14F-4D97-AF65-F5344CB8AC3E}">
        <p14:creationId xmlns:p14="http://schemas.microsoft.com/office/powerpoint/2010/main" val="8051730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de-DE" b="1" dirty="0"/>
              <a:t>Forschungs- und </a:t>
            </a:r>
            <a:r>
              <a:rPr lang="de-DE" b="1" dirty="0" smtClean="0"/>
              <a:t>Quellenlage</a:t>
            </a:r>
            <a:endParaRPr lang="fr-BE" b="1" dirty="0"/>
          </a:p>
        </p:txBody>
      </p:sp>
      <p:sp>
        <p:nvSpPr>
          <p:cNvPr id="3" name="Espace réservé du contenu 2"/>
          <p:cNvSpPr>
            <a:spLocks noGrp="1"/>
          </p:cNvSpPr>
          <p:nvPr>
            <p:ph idx="1"/>
          </p:nvPr>
        </p:nvSpPr>
        <p:spPr/>
        <p:txBody>
          <a:bodyPr>
            <a:normAutofit fontScale="92500" lnSpcReduction="20000"/>
          </a:bodyPr>
          <a:lstStyle/>
          <a:p>
            <a:r>
              <a:rPr lang="de-DE" dirty="0" smtClean="0"/>
              <a:t>Kein Nachlass; </a:t>
            </a:r>
            <a:r>
              <a:rPr lang="de-DE" dirty="0" smtClean="0"/>
              <a:t>Puzzle-Tätigkeit</a:t>
            </a:r>
          </a:p>
          <a:p>
            <a:r>
              <a:rPr lang="de-DE" dirty="0" smtClean="0"/>
              <a:t>Sekundärliteratur: jüdische Geschichtsschreibung; jüdische Institutionen (LBIYB), aber nichts in der allg. Historiographiegeschichte: vergessener Akteur der </a:t>
            </a:r>
            <a:r>
              <a:rPr lang="de-DE" dirty="0" err="1" smtClean="0"/>
              <a:t>Profesionnalization</a:t>
            </a:r>
            <a:r>
              <a:rPr lang="de-DE" dirty="0" smtClean="0"/>
              <a:t> der Geschichtswissenschaft</a:t>
            </a:r>
            <a:endParaRPr lang="de-DE" dirty="0" smtClean="0"/>
          </a:p>
          <a:p>
            <a:r>
              <a:rPr lang="de-DE" dirty="0" smtClean="0"/>
              <a:t>Viele Unstimmigkeiten in den biographischen Notizen : Forschungskontextabhängig (B, D)</a:t>
            </a:r>
          </a:p>
          <a:p>
            <a:pPr marL="0" indent="0">
              <a:buNone/>
            </a:pPr>
            <a:r>
              <a:rPr lang="de-DE" dirty="0" smtClean="0"/>
              <a:t>Beispiel: „</a:t>
            </a:r>
            <a:r>
              <a:rPr lang="de-DE" dirty="0" err="1" smtClean="0"/>
              <a:t>il</a:t>
            </a:r>
            <a:r>
              <a:rPr lang="de-DE" dirty="0" smtClean="0"/>
              <a:t> </a:t>
            </a:r>
            <a:r>
              <a:rPr lang="de-DE" dirty="0" err="1" smtClean="0"/>
              <a:t>dirigea</a:t>
            </a:r>
            <a:r>
              <a:rPr lang="de-DE" dirty="0" smtClean="0"/>
              <a:t> </a:t>
            </a:r>
            <a:r>
              <a:rPr lang="de-DE" dirty="0" err="1" smtClean="0"/>
              <a:t>également</a:t>
            </a:r>
            <a:r>
              <a:rPr lang="de-DE" dirty="0" smtClean="0"/>
              <a:t> la Lehranstalt für die Wissenschaft des Judentums, </a:t>
            </a:r>
            <a:r>
              <a:rPr lang="de-DE" dirty="0" err="1" smtClean="0"/>
              <a:t>sous</a:t>
            </a:r>
            <a:r>
              <a:rPr lang="de-DE" dirty="0" smtClean="0"/>
              <a:t> le </a:t>
            </a:r>
            <a:r>
              <a:rPr lang="de-DE" dirty="0" err="1" smtClean="0"/>
              <a:t>patronage</a:t>
            </a:r>
            <a:r>
              <a:rPr lang="de-DE" dirty="0" smtClean="0"/>
              <a:t> de </a:t>
            </a:r>
            <a:r>
              <a:rPr lang="de-DE" dirty="0" err="1" smtClean="0"/>
              <a:t>laquelle</a:t>
            </a:r>
            <a:r>
              <a:rPr lang="de-DE" dirty="0" smtClean="0"/>
              <a:t> </a:t>
            </a:r>
            <a:r>
              <a:rPr lang="de-DE" dirty="0" err="1" smtClean="0"/>
              <a:t>il</a:t>
            </a:r>
            <a:r>
              <a:rPr lang="de-DE" dirty="0" smtClean="0"/>
              <a:t> </a:t>
            </a:r>
            <a:r>
              <a:rPr lang="de-DE" dirty="0" err="1" smtClean="0"/>
              <a:t>publia</a:t>
            </a:r>
            <a:r>
              <a:rPr lang="de-DE" dirty="0" smtClean="0"/>
              <a:t> </a:t>
            </a:r>
            <a:r>
              <a:rPr lang="de-DE" dirty="0" err="1" smtClean="0"/>
              <a:t>sa</a:t>
            </a:r>
            <a:r>
              <a:rPr lang="de-DE" dirty="0" smtClean="0"/>
              <a:t> </a:t>
            </a:r>
            <a:r>
              <a:rPr lang="de-DE" i="1" dirty="0" smtClean="0"/>
              <a:t>Neueste Geschichte des jüdischen Volkes</a:t>
            </a:r>
            <a:r>
              <a:rPr lang="de-DE" dirty="0" smtClean="0"/>
              <a:t> (Leipzig, 1907-1911)“ (J.-P. Schreiber, </a:t>
            </a:r>
            <a:r>
              <a:rPr lang="de-DE" i="1" dirty="0" err="1" smtClean="0"/>
              <a:t>Dictionnaire</a:t>
            </a:r>
            <a:r>
              <a:rPr lang="de-DE" i="1" dirty="0" smtClean="0"/>
              <a:t> des </a:t>
            </a:r>
            <a:r>
              <a:rPr lang="de-DE" i="1" dirty="0" err="1" smtClean="0"/>
              <a:t>Juifs</a:t>
            </a:r>
            <a:r>
              <a:rPr lang="de-DE" i="1" dirty="0" smtClean="0"/>
              <a:t> de </a:t>
            </a:r>
            <a:r>
              <a:rPr lang="de-DE" i="1" dirty="0" err="1" smtClean="0"/>
              <a:t>Belgique</a:t>
            </a:r>
            <a:r>
              <a:rPr lang="de-DE" i="1" dirty="0" smtClean="0"/>
              <a:t>. </a:t>
            </a:r>
            <a:r>
              <a:rPr lang="de-DE" i="1" dirty="0" err="1" smtClean="0"/>
              <a:t>Figures</a:t>
            </a:r>
            <a:r>
              <a:rPr lang="de-DE" i="1" dirty="0" smtClean="0"/>
              <a:t> du </a:t>
            </a:r>
            <a:r>
              <a:rPr lang="de-DE" i="1" dirty="0" err="1" smtClean="0"/>
              <a:t>judaïsme</a:t>
            </a:r>
            <a:r>
              <a:rPr lang="de-DE" i="1" dirty="0" smtClean="0"/>
              <a:t> </a:t>
            </a:r>
            <a:r>
              <a:rPr lang="de-DE" i="1" dirty="0" err="1" smtClean="0"/>
              <a:t>belge</a:t>
            </a:r>
            <a:r>
              <a:rPr lang="de-DE" i="1" dirty="0" smtClean="0"/>
              <a:t> </a:t>
            </a:r>
            <a:r>
              <a:rPr lang="de-DE" i="1" dirty="0" err="1" smtClean="0"/>
              <a:t>XIX</a:t>
            </a:r>
            <a:r>
              <a:rPr lang="de-DE" i="1" baseline="30000" dirty="0" err="1" smtClean="0"/>
              <a:t>e</a:t>
            </a:r>
            <a:r>
              <a:rPr lang="de-DE" i="1" dirty="0" err="1" smtClean="0"/>
              <a:t>-XX</a:t>
            </a:r>
            <a:r>
              <a:rPr lang="de-DE" i="1" baseline="30000" dirty="0" err="1" smtClean="0"/>
              <a:t>e</a:t>
            </a:r>
            <a:r>
              <a:rPr lang="de-DE" i="1" dirty="0" smtClean="0"/>
              <a:t> </a:t>
            </a:r>
            <a:r>
              <a:rPr lang="de-DE" i="1" dirty="0" err="1" smtClean="0"/>
              <a:t>siècles</a:t>
            </a:r>
            <a:r>
              <a:rPr lang="de-DE" dirty="0" smtClean="0"/>
              <a:t>, De Boeck, Bruxelles, 2002, S. 281). </a:t>
            </a:r>
          </a:p>
          <a:p>
            <a:endParaRPr lang="de-DE" dirty="0" smtClean="0"/>
          </a:p>
          <a:p>
            <a:endParaRPr lang="fr-BE" dirty="0" smtClean="0"/>
          </a:p>
          <a:p>
            <a:endParaRPr lang="en-US" dirty="0"/>
          </a:p>
        </p:txBody>
      </p:sp>
    </p:spTree>
    <p:extLst>
      <p:ext uri="{BB962C8B-B14F-4D97-AF65-F5344CB8AC3E}">
        <p14:creationId xmlns:p14="http://schemas.microsoft.com/office/powerpoint/2010/main" val="3507299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idx="1"/>
          </p:nvPr>
        </p:nvSpPr>
        <p:spPr/>
        <p:txBody>
          <a:bodyPr/>
          <a:lstStyle/>
          <a:p>
            <a:r>
              <a:rPr lang="de-DE" sz="1800" dirty="0"/>
              <a:t>Martin Philippsons </a:t>
            </a:r>
            <a:r>
              <a:rPr lang="de-DE" sz="1800" dirty="0" smtClean="0"/>
              <a:t>Bildnis, um 1913? (Archiv </a:t>
            </a:r>
            <a:r>
              <a:rPr lang="de-DE" sz="1800" dirty="0"/>
              <a:t>des </a:t>
            </a:r>
            <a:r>
              <a:rPr lang="de-DE" sz="1800" dirty="0" smtClean="0"/>
              <a:t>Centrum </a:t>
            </a:r>
            <a:r>
              <a:rPr lang="de-DE" sz="1800" dirty="0"/>
              <a:t>Judaicum, </a:t>
            </a:r>
            <a:r>
              <a:rPr lang="de-DE" sz="1800" dirty="0" smtClean="0"/>
              <a:t>Berlin)</a:t>
            </a:r>
            <a:endParaRPr lang="de-DE" sz="1800" dirty="0"/>
          </a:p>
        </p:txBody>
      </p:sp>
      <p:sp>
        <p:nvSpPr>
          <p:cNvPr id="3" name="Espace réservé du texte 2"/>
          <p:cNvSpPr>
            <a:spLocks noGrp="1"/>
          </p:cNvSpPr>
          <p:nvPr>
            <p:ph type="body" sz="half" idx="3"/>
          </p:nvPr>
        </p:nvSpPr>
        <p:spPr/>
        <p:txBody>
          <a:bodyPr/>
          <a:lstStyle/>
          <a:p>
            <a:r>
              <a:rPr lang="de-DE" sz="1600" dirty="0"/>
              <a:t>Martin Philippson und sein jüngster Bruder, Alfred (1864-1953</a:t>
            </a:r>
            <a:r>
              <a:rPr lang="de-DE" sz="1600" dirty="0" smtClean="0"/>
              <a:t>), </a:t>
            </a:r>
            <a:r>
              <a:rPr lang="de-DE" sz="1600" dirty="0"/>
              <a:t>um 1870</a:t>
            </a:r>
            <a:br>
              <a:rPr lang="de-DE" sz="1600" dirty="0"/>
            </a:br>
            <a:r>
              <a:rPr lang="de-DE" sz="1600" dirty="0"/>
              <a:t>(Geographisches Institut Bonn, Teilnachlass Alfred Philippson)</a:t>
            </a:r>
            <a:br>
              <a:rPr lang="de-DE" sz="1600" dirty="0"/>
            </a:br>
            <a:endParaRPr lang="de-DE" sz="1600" dirty="0"/>
          </a:p>
        </p:txBody>
      </p:sp>
      <p:sp>
        <p:nvSpPr>
          <p:cNvPr id="6" name="Titre 5"/>
          <p:cNvSpPr>
            <a:spLocks noGrp="1"/>
          </p:cNvSpPr>
          <p:nvPr>
            <p:ph type="title"/>
          </p:nvPr>
        </p:nvSpPr>
        <p:spPr/>
        <p:txBody>
          <a:bodyPr/>
          <a:lstStyle/>
          <a:p>
            <a:r>
              <a:rPr lang="de-DE" b="1" dirty="0" smtClean="0"/>
              <a:t>Die Philippsons Brüder</a:t>
            </a:r>
            <a:endParaRPr lang="de-DE" b="1" dirty="0"/>
          </a:p>
        </p:txBody>
      </p:sp>
      <p:pic>
        <p:nvPicPr>
          <p:cNvPr id="7" name="Picture 2"/>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2276872"/>
            <a:ext cx="2952000" cy="41753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rcRect t="24514" b="24514"/>
          <a:stretch>
            <a:fillRect/>
          </a:stretch>
        </p:blipFill>
        <p:spPr bwMode="auto">
          <a:xfrm>
            <a:off x="4139952" y="2420888"/>
            <a:ext cx="4850965" cy="352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68485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smtClean="0"/>
              <a:t/>
            </a:r>
            <a:br>
              <a:rPr lang="fr-BE" dirty="0" smtClean="0"/>
            </a:br>
            <a:r>
              <a:rPr lang="fr-BE" dirty="0"/>
              <a:t/>
            </a:r>
            <a:br>
              <a:rPr lang="fr-BE" dirty="0"/>
            </a:br>
            <a:r>
              <a:rPr lang="fr-BE" dirty="0" smtClean="0"/>
              <a:t/>
            </a:r>
            <a:br>
              <a:rPr lang="fr-BE" dirty="0" smtClean="0"/>
            </a:br>
            <a:r>
              <a:rPr lang="fr-BE" dirty="0"/>
              <a:t/>
            </a:r>
            <a:br>
              <a:rPr lang="fr-BE" dirty="0"/>
            </a:br>
            <a:r>
              <a:rPr lang="fr-BE" b="1" dirty="0" smtClean="0"/>
              <a:t>Martin Philippson: </a:t>
            </a:r>
            <a:r>
              <a:rPr lang="de-DE" b="1" dirty="0" smtClean="0"/>
              <a:t>Wichtige Lebensdaten</a:t>
            </a:r>
            <a:endParaRPr lang="de-DE" b="1" dirty="0"/>
          </a:p>
        </p:txBody>
      </p:sp>
      <p:sp>
        <p:nvSpPr>
          <p:cNvPr id="3" name="Espace réservé du contenu 2"/>
          <p:cNvSpPr>
            <a:spLocks noGrp="1"/>
          </p:cNvSpPr>
          <p:nvPr>
            <p:ph sz="quarter" idx="1"/>
          </p:nvPr>
        </p:nvSpPr>
        <p:spPr/>
        <p:txBody>
          <a:bodyPr>
            <a:normAutofit fontScale="62500" lnSpcReduction="20000"/>
          </a:bodyPr>
          <a:lstStyle/>
          <a:p>
            <a:r>
              <a:rPr lang="de-DE" dirty="0" smtClean="0"/>
              <a:t>1863-66: Studium der Geschichte in Bonn und in Berlin</a:t>
            </a:r>
          </a:p>
          <a:p>
            <a:r>
              <a:rPr lang="de-DE" dirty="0" smtClean="0"/>
              <a:t>1867-69: Archivforschungen in Paris über das 17.</a:t>
            </a:r>
            <a:r>
              <a:rPr lang="de-DE" baseline="30000" dirty="0" smtClean="0"/>
              <a:t> </a:t>
            </a:r>
            <a:r>
              <a:rPr lang="de-DE" dirty="0" smtClean="0"/>
              <a:t>Jahrhundert</a:t>
            </a:r>
          </a:p>
          <a:p>
            <a:r>
              <a:rPr lang="de-DE" dirty="0" smtClean="0"/>
              <a:t>1870-71: </a:t>
            </a:r>
            <a:r>
              <a:rPr lang="de-DE" i="1" dirty="0" smtClean="0"/>
              <a:t>Kriegsfreiwilliger</a:t>
            </a:r>
            <a:r>
              <a:rPr lang="de-DE" dirty="0" smtClean="0"/>
              <a:t> (</a:t>
            </a:r>
            <a:r>
              <a:rPr lang="de-DE" i="1" dirty="0" smtClean="0"/>
              <a:t>Gardefüsilier-Regiment</a:t>
            </a:r>
            <a:r>
              <a:rPr lang="de-DE" dirty="0" smtClean="0"/>
              <a:t>) im Französisch-Preußischen Krieg </a:t>
            </a:r>
          </a:p>
          <a:p>
            <a:r>
              <a:rPr lang="de-DE" dirty="0" smtClean="0"/>
              <a:t>1875: außerordentlicher Professor an der Universität Bonn </a:t>
            </a:r>
          </a:p>
          <a:p>
            <a:r>
              <a:rPr lang="de-DE" dirty="0" smtClean="0"/>
              <a:t>1879: ordentliche Professur an der Universität Brüssel (ULB)</a:t>
            </a:r>
          </a:p>
          <a:p>
            <a:r>
              <a:rPr lang="de-DE" dirty="0" smtClean="0"/>
              <a:t>1886: Mitglied der </a:t>
            </a:r>
            <a:r>
              <a:rPr lang="de-DE" i="1" dirty="0" err="1" smtClean="0"/>
              <a:t>Académie</a:t>
            </a:r>
            <a:r>
              <a:rPr lang="de-DE" i="1" dirty="0" smtClean="0"/>
              <a:t> royale de </a:t>
            </a:r>
            <a:r>
              <a:rPr lang="de-DE" i="1" dirty="0" err="1" smtClean="0"/>
              <a:t>Belgique</a:t>
            </a:r>
            <a:endParaRPr lang="de-DE" i="1" dirty="0" smtClean="0"/>
          </a:p>
          <a:p>
            <a:r>
              <a:rPr lang="de-DE" dirty="0" smtClean="0"/>
              <a:t>1890: als Rektor der ULB gewählt; Rücktritt im Dezember</a:t>
            </a:r>
          </a:p>
          <a:p>
            <a:r>
              <a:rPr lang="de-DE" dirty="0" smtClean="0"/>
              <a:t>1891: </a:t>
            </a:r>
            <a:r>
              <a:rPr lang="de-DE" i="1" dirty="0" smtClean="0"/>
              <a:t>Privatgelehrter</a:t>
            </a:r>
            <a:r>
              <a:rPr lang="de-DE" dirty="0" smtClean="0"/>
              <a:t> in Berlin</a:t>
            </a:r>
          </a:p>
          <a:p>
            <a:r>
              <a:rPr lang="de-DE" dirty="0" smtClean="0"/>
              <a:t>1896: Präsident des </a:t>
            </a:r>
            <a:r>
              <a:rPr lang="de-DE" i="1" dirty="0" smtClean="0"/>
              <a:t>Deutsch-Israelitischen Gemeindebundes </a:t>
            </a:r>
            <a:r>
              <a:rPr lang="de-DE" dirty="0" smtClean="0"/>
              <a:t>(Dachverband der jüdischen Gemeinden Deutschlands)</a:t>
            </a:r>
          </a:p>
          <a:p>
            <a:r>
              <a:rPr lang="de-DE" dirty="0" smtClean="0"/>
              <a:t>1902: - Gründung der </a:t>
            </a:r>
            <a:r>
              <a:rPr lang="de-DE" i="1" dirty="0" smtClean="0"/>
              <a:t>Gesellschaft zur Förderung der Wissenschaft des Judentums </a:t>
            </a:r>
            <a:r>
              <a:rPr lang="de-DE" dirty="0" smtClean="0"/>
              <a:t>(Förderung der kulturellen Identität der Juden auf der Basis der Wissenschaft);</a:t>
            </a:r>
          </a:p>
          <a:p>
            <a:pPr marL="0" indent="0">
              <a:buNone/>
            </a:pPr>
            <a:r>
              <a:rPr lang="de-DE" dirty="0" smtClean="0"/>
              <a:t>	- Gründung der </a:t>
            </a:r>
            <a:r>
              <a:rPr lang="de-DE" i="1" dirty="0" smtClean="0"/>
              <a:t>Jüdischen</a:t>
            </a:r>
            <a:r>
              <a:rPr lang="de-DE" dirty="0" smtClean="0"/>
              <a:t> </a:t>
            </a:r>
            <a:r>
              <a:rPr lang="de-DE" i="1" dirty="0" smtClean="0"/>
              <a:t>Arbeiterkolonie Weißensee </a:t>
            </a:r>
            <a:r>
              <a:rPr lang="de-DE" dirty="0" smtClean="0"/>
              <a:t>(Wohlfahrtsanstalt für arbeitslose und obdachlose Juden)</a:t>
            </a:r>
          </a:p>
          <a:p>
            <a:r>
              <a:rPr lang="de-DE" dirty="0" smtClean="0"/>
              <a:t>1904: Gründung des </a:t>
            </a:r>
            <a:r>
              <a:rPr lang="de-DE" i="1" dirty="0" smtClean="0"/>
              <a:t>Verbandes der deutschen Juden </a:t>
            </a:r>
            <a:r>
              <a:rPr lang="de-DE" dirty="0" smtClean="0"/>
              <a:t>(politisch-kultureller Organ, der das Gesamtinteresse der deutschen Juden vertritt, unabhängig von ihrer Richtung: Orthodoxe oder Reformer, Konservative oder Liberale, usw.).</a:t>
            </a:r>
            <a:endParaRPr lang="de-DE" dirty="0"/>
          </a:p>
        </p:txBody>
      </p:sp>
    </p:spTree>
    <p:extLst>
      <p:ext uri="{BB962C8B-B14F-4D97-AF65-F5344CB8AC3E}">
        <p14:creationId xmlns:p14="http://schemas.microsoft.com/office/powerpoint/2010/main" val="6964964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de-DE" sz="3000" dirty="0" smtClean="0"/>
              <a:t/>
            </a:r>
            <a:br>
              <a:rPr lang="de-DE" sz="3000" dirty="0" smtClean="0"/>
            </a:br>
            <a:r>
              <a:rPr lang="de-DE" sz="3000" b="1" dirty="0" smtClean="0"/>
              <a:t>Die </a:t>
            </a:r>
            <a:r>
              <a:rPr lang="de-DE" sz="3000" b="1" dirty="0"/>
              <a:t>freie Universität Brüssel</a:t>
            </a:r>
          </a:p>
        </p:txBody>
      </p:sp>
      <p:sp>
        <p:nvSpPr>
          <p:cNvPr id="3" name="Espace réservé du contenu 2"/>
          <p:cNvSpPr>
            <a:spLocks noGrp="1"/>
          </p:cNvSpPr>
          <p:nvPr>
            <p:ph sz="quarter" idx="1"/>
          </p:nvPr>
        </p:nvSpPr>
        <p:spPr/>
        <p:txBody>
          <a:bodyPr>
            <a:normAutofit/>
          </a:bodyPr>
          <a:lstStyle/>
          <a:p>
            <a:r>
              <a:rPr lang="de-DE" dirty="0" err="1" smtClean="0"/>
              <a:t>Université</a:t>
            </a:r>
            <a:r>
              <a:rPr lang="de-DE" dirty="0" smtClean="0"/>
              <a:t> </a:t>
            </a:r>
            <a:r>
              <a:rPr lang="de-DE" dirty="0" err="1" smtClean="0"/>
              <a:t>libre</a:t>
            </a:r>
            <a:r>
              <a:rPr lang="de-DE" dirty="0" smtClean="0"/>
              <a:t> de Bruxelles (ULB) (1834): Lager der Freimaurer, Liberalen und Sozialisten</a:t>
            </a:r>
          </a:p>
          <a:p>
            <a:r>
              <a:rPr lang="de-DE" dirty="0" smtClean="0"/>
              <a:t>Philippson als deutsch-jüdischer Hochschullehrer an der ULB: kein Einzelfall (siehe den Physiologen Gottlieb </a:t>
            </a:r>
            <a:r>
              <a:rPr lang="de-DE" dirty="0" err="1" smtClean="0"/>
              <a:t>Gluge</a:t>
            </a:r>
            <a:r>
              <a:rPr lang="de-DE" dirty="0" smtClean="0"/>
              <a:t>, ab 1838)</a:t>
            </a:r>
          </a:p>
          <a:p>
            <a:r>
              <a:rPr lang="de-DE" dirty="0" smtClean="0"/>
              <a:t>Jüdische Rektoren an der ULB im 19. Jahrhundert: außer Philippson, Gottlieb </a:t>
            </a:r>
            <a:r>
              <a:rPr lang="de-DE" dirty="0" err="1" smtClean="0"/>
              <a:t>Gluge</a:t>
            </a:r>
            <a:r>
              <a:rPr lang="de-DE" dirty="0" smtClean="0"/>
              <a:t> (1912-1898), Adolphe </a:t>
            </a:r>
            <a:r>
              <a:rPr lang="de-DE" dirty="0" err="1" smtClean="0"/>
              <a:t>Prins</a:t>
            </a:r>
            <a:r>
              <a:rPr lang="de-DE" dirty="0" smtClean="0"/>
              <a:t> (1845-1919, Rechtswissenschaftler), Paul </a:t>
            </a:r>
            <a:r>
              <a:rPr lang="de-DE" dirty="0" err="1" smtClean="0"/>
              <a:t>Errera</a:t>
            </a:r>
            <a:r>
              <a:rPr lang="de-DE" dirty="0" smtClean="0"/>
              <a:t> (1860-1922, Rechtswissenschaftler)</a:t>
            </a:r>
          </a:p>
          <a:p>
            <a:endParaRPr lang="de-DE" dirty="0"/>
          </a:p>
        </p:txBody>
      </p:sp>
    </p:spTree>
    <p:extLst>
      <p:ext uri="{BB962C8B-B14F-4D97-AF65-F5344CB8AC3E}">
        <p14:creationId xmlns:p14="http://schemas.microsoft.com/office/powerpoint/2010/main" val="18583152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de-DE" b="1" dirty="0" smtClean="0"/>
              <a:t>Belgische </a:t>
            </a:r>
            <a:r>
              <a:rPr lang="de-DE" sz="3600" b="1" dirty="0"/>
              <a:t>Geschichtswissenschaft</a:t>
            </a:r>
            <a:endParaRPr lang="de-DE" b="1" dirty="0"/>
          </a:p>
        </p:txBody>
      </p:sp>
      <p:sp>
        <p:nvSpPr>
          <p:cNvPr id="3" name="Espace réservé du contenu 2"/>
          <p:cNvSpPr>
            <a:spLocks noGrp="1"/>
          </p:cNvSpPr>
          <p:nvPr>
            <p:ph sz="quarter" idx="1"/>
          </p:nvPr>
        </p:nvSpPr>
        <p:spPr/>
        <p:txBody>
          <a:bodyPr>
            <a:normAutofit fontScale="77500" lnSpcReduction="20000"/>
          </a:bodyPr>
          <a:lstStyle/>
          <a:p>
            <a:r>
              <a:rPr lang="de-DE" sz="2600" dirty="0"/>
              <a:t>Die Wissenschaften in Belgien: das Streben nach dem deutschen </a:t>
            </a:r>
            <a:r>
              <a:rPr lang="de-DE" sz="2600" dirty="0" smtClean="0"/>
              <a:t>Modell</a:t>
            </a:r>
          </a:p>
          <a:p>
            <a:r>
              <a:rPr lang="de-DE" sz="2600" dirty="0" smtClean="0"/>
              <a:t>Die Ernennung </a:t>
            </a:r>
            <a:r>
              <a:rPr lang="de-DE" sz="2600" dirty="0" err="1" smtClean="0"/>
              <a:t>Philippsons</a:t>
            </a:r>
            <a:r>
              <a:rPr lang="de-DE" sz="2600" dirty="0" smtClean="0"/>
              <a:t> verbunden mit der Einführung von praktischen Übungen: </a:t>
            </a:r>
            <a:r>
              <a:rPr lang="fr-BE" sz="2600" dirty="0" smtClean="0"/>
              <a:t>« (...) initier les jeunes travailleurs aux secrets de la paléographie et de la diplomatique comme M. Philippson l‘a essayé cet hiver pour la première de ces deux sciences à l’université de Bruxelles » (Léon </a:t>
            </a:r>
            <a:r>
              <a:rPr lang="fr-BE" sz="2600" dirty="0" err="1" smtClean="0"/>
              <a:t>Vanderkindere</a:t>
            </a:r>
            <a:r>
              <a:rPr lang="fr-BE" sz="2600" dirty="0" smtClean="0"/>
              <a:t>, « L’enseignement historique et la création d’un institut supérieur d’histoire », </a:t>
            </a:r>
            <a:r>
              <a:rPr lang="fr-BE" sz="2600" i="1" dirty="0" smtClean="0"/>
              <a:t>Revue de Belgique</a:t>
            </a:r>
            <a:r>
              <a:rPr lang="fr-BE" sz="2600" dirty="0" smtClean="0"/>
              <a:t>, 35, 1880, S. 257). </a:t>
            </a:r>
          </a:p>
          <a:p>
            <a:r>
              <a:rPr lang="fr-BE" sz="2600" dirty="0"/>
              <a:t>« Historien dont les livres jouissent d’une grande autorité et ancien professeur d’une des meilleurs universités prussiennes, M. Philippson a bien mérité de la Belgique en initiant les étudiants bruxellois aux méthodes scientifiques en honneur chez les savants d’Allemagne</a:t>
            </a:r>
            <a:r>
              <a:rPr lang="fr-FR" sz="2600" dirty="0"/>
              <a:t> »</a:t>
            </a:r>
            <a:r>
              <a:rPr lang="de-DE" sz="2600" dirty="0"/>
              <a:t> </a:t>
            </a:r>
            <a:r>
              <a:rPr lang="fr-BE" sz="2600" dirty="0"/>
              <a:t>(P. Fredericq, « L’origine et les développements des cours pratiques d’histoire dans l’enseignement supérieur en Belgique »</a:t>
            </a:r>
            <a:r>
              <a:rPr lang="fr-BE" sz="2600" i="1" dirty="0"/>
              <a:t>, </a:t>
            </a:r>
            <a:r>
              <a:rPr lang="fr-BE" sz="2600" dirty="0"/>
              <a:t>in</a:t>
            </a:r>
            <a:r>
              <a:rPr lang="fr-BE" sz="2600" i="1" dirty="0"/>
              <a:t> À Godefroid </a:t>
            </a:r>
            <a:r>
              <a:rPr lang="fr-BE" sz="2600" i="1" dirty="0" err="1"/>
              <a:t>Kurth</a:t>
            </a:r>
            <a:r>
              <a:rPr lang="fr-BE" sz="2600" i="1" dirty="0"/>
              <a:t>. À l’occasion du 25</a:t>
            </a:r>
            <a:r>
              <a:rPr lang="fr-BE" sz="2600" i="1" baseline="30000" dirty="0"/>
              <a:t>e</a:t>
            </a:r>
            <a:r>
              <a:rPr lang="fr-BE" sz="2600" i="1" dirty="0"/>
              <a:t> anniversaire de la fondation de son cours pratique d’histoire</a:t>
            </a:r>
            <a:r>
              <a:rPr lang="fr-BE" sz="2600" dirty="0"/>
              <a:t>, 1898, S. 42).</a:t>
            </a:r>
          </a:p>
          <a:p>
            <a:endParaRPr lang="fr-BE" dirty="0" smtClean="0"/>
          </a:p>
          <a:p>
            <a:endParaRPr lang="de-DE" dirty="0"/>
          </a:p>
        </p:txBody>
      </p:sp>
    </p:spTree>
    <p:extLst>
      <p:ext uri="{BB962C8B-B14F-4D97-AF65-F5344CB8AC3E}">
        <p14:creationId xmlns:p14="http://schemas.microsoft.com/office/powerpoint/2010/main" val="21801327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de-DE" b="1" dirty="0" smtClean="0"/>
              <a:t>Martin Philippson als Mitglied der belgischen Historikergemeinschaft</a:t>
            </a:r>
            <a:endParaRPr lang="de-DE" b="1" dirty="0"/>
          </a:p>
        </p:txBody>
      </p:sp>
      <p:sp>
        <p:nvSpPr>
          <p:cNvPr id="3" name="Espace réservé du contenu 2"/>
          <p:cNvSpPr>
            <a:spLocks noGrp="1"/>
          </p:cNvSpPr>
          <p:nvPr>
            <p:ph sz="quarter" idx="1"/>
          </p:nvPr>
        </p:nvSpPr>
        <p:spPr/>
        <p:txBody>
          <a:bodyPr>
            <a:normAutofit fontScale="92500" lnSpcReduction="10000"/>
          </a:bodyPr>
          <a:lstStyle/>
          <a:p>
            <a:r>
              <a:rPr lang="de-DE" sz="2800" dirty="0"/>
              <a:t>Philippson als </a:t>
            </a:r>
            <a:r>
              <a:rPr lang="de-DE" sz="2800" dirty="0" smtClean="0"/>
              <a:t>Einführer </a:t>
            </a:r>
            <a:r>
              <a:rPr lang="de-DE" sz="2800" dirty="0"/>
              <a:t>der </a:t>
            </a:r>
            <a:r>
              <a:rPr lang="de-DE" sz="2800" dirty="0" smtClean="0"/>
              <a:t>„deutschen“ Methoden </a:t>
            </a:r>
            <a:r>
              <a:rPr lang="de-DE" sz="2800" dirty="0"/>
              <a:t>an der ULB: Leitung von praktischen Übungen, aber keine Gründung eines historischen </a:t>
            </a:r>
            <a:r>
              <a:rPr lang="de-DE" sz="2800" dirty="0" smtClean="0"/>
              <a:t>Seminars</a:t>
            </a:r>
            <a:endParaRPr lang="de-DE" dirty="0" smtClean="0"/>
          </a:p>
          <a:p>
            <a:r>
              <a:rPr lang="de-DE" dirty="0" smtClean="0"/>
              <a:t>Einer der Initiatoren einer </a:t>
            </a:r>
            <a:r>
              <a:rPr lang="de-DE" dirty="0"/>
              <a:t>wissenschaftlichen Geschichtswissenschaft: Kurth</a:t>
            </a:r>
            <a:r>
              <a:rPr lang="de-DE" dirty="0" smtClean="0"/>
              <a:t>, </a:t>
            </a:r>
            <a:r>
              <a:rPr lang="de-DE" dirty="0" err="1" smtClean="0"/>
              <a:t>Fredericq</a:t>
            </a:r>
            <a:r>
              <a:rPr lang="de-DE" dirty="0" smtClean="0"/>
              <a:t>, Willems, Moeller, </a:t>
            </a:r>
            <a:r>
              <a:rPr lang="de-DE" dirty="0" err="1" smtClean="0"/>
              <a:t>Vanderkindere</a:t>
            </a:r>
            <a:r>
              <a:rPr lang="de-DE" dirty="0" smtClean="0"/>
              <a:t>, Pirenne und Philippson (</a:t>
            </a:r>
            <a:r>
              <a:rPr lang="fr-BE" dirty="0" smtClean="0"/>
              <a:t>Eugène Hubert, « Belgique », </a:t>
            </a:r>
            <a:r>
              <a:rPr lang="fr-BE" i="1" dirty="0" smtClean="0"/>
              <a:t>Revue Historique</a:t>
            </a:r>
            <a:r>
              <a:rPr lang="fr-BE" dirty="0" smtClean="0"/>
              <a:t>, 65, 1895, S. 135</a:t>
            </a:r>
            <a:r>
              <a:rPr lang="de-DE" dirty="0" smtClean="0"/>
              <a:t>) </a:t>
            </a:r>
          </a:p>
          <a:p>
            <a:r>
              <a:rPr lang="de-DE" dirty="0" smtClean="0"/>
              <a:t>Mitglied der </a:t>
            </a:r>
            <a:r>
              <a:rPr lang="de-DE" i="1" dirty="0" err="1" smtClean="0"/>
              <a:t>Académie</a:t>
            </a:r>
            <a:r>
              <a:rPr lang="de-DE" i="1" dirty="0" smtClean="0"/>
              <a:t> Royale de </a:t>
            </a:r>
            <a:r>
              <a:rPr lang="de-DE" i="1" dirty="0" err="1" smtClean="0"/>
              <a:t>Belgique</a:t>
            </a:r>
            <a:r>
              <a:rPr lang="de-DE" i="1" dirty="0" smtClean="0"/>
              <a:t> </a:t>
            </a:r>
            <a:r>
              <a:rPr lang="de-DE" dirty="0" smtClean="0"/>
              <a:t>(1886): rege Teilnahme an den Sitzungen und an dem </a:t>
            </a:r>
            <a:r>
              <a:rPr lang="de-DE" i="1" dirty="0" smtClean="0"/>
              <a:t>Bulletin</a:t>
            </a:r>
            <a:r>
              <a:rPr lang="de-DE" dirty="0" smtClean="0"/>
              <a:t>. Siehe den Streit mit Joseph </a:t>
            </a:r>
            <a:r>
              <a:rPr lang="de-DE" dirty="0" err="1" smtClean="0"/>
              <a:t>Kervyn</a:t>
            </a:r>
            <a:r>
              <a:rPr lang="de-DE" dirty="0" smtClean="0"/>
              <a:t> de </a:t>
            </a:r>
            <a:r>
              <a:rPr lang="de-DE" dirty="0" err="1" smtClean="0"/>
              <a:t>Lettenhove</a:t>
            </a:r>
            <a:r>
              <a:rPr lang="de-DE" dirty="0" smtClean="0"/>
              <a:t> (1817-1891</a:t>
            </a:r>
            <a:r>
              <a:rPr lang="de-DE" dirty="0" smtClean="0"/>
              <a:t>) um Marie Stuart (auch Methodenkontroverse)</a:t>
            </a:r>
            <a:endParaRPr lang="de-DE" dirty="0" smtClean="0"/>
          </a:p>
        </p:txBody>
      </p:sp>
    </p:spTree>
    <p:extLst>
      <p:ext uri="{BB962C8B-B14F-4D97-AF65-F5344CB8AC3E}">
        <p14:creationId xmlns:p14="http://schemas.microsoft.com/office/powerpoint/2010/main" val="9086199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de-DE" sz="3000" b="1" dirty="0"/>
              <a:t>Martin Philippson und die ULB: </a:t>
            </a:r>
            <a:br>
              <a:rPr lang="de-DE" sz="3000" b="1" dirty="0"/>
            </a:br>
            <a:r>
              <a:rPr lang="de-DE" sz="3000" b="1" dirty="0"/>
              <a:t>eine zwiespältige Beziehung</a:t>
            </a:r>
          </a:p>
        </p:txBody>
      </p:sp>
      <p:sp>
        <p:nvSpPr>
          <p:cNvPr id="3" name="Espace réservé du contenu 2"/>
          <p:cNvSpPr>
            <a:spLocks noGrp="1"/>
          </p:cNvSpPr>
          <p:nvPr>
            <p:ph sz="quarter" idx="1"/>
          </p:nvPr>
        </p:nvSpPr>
        <p:spPr/>
        <p:txBody>
          <a:bodyPr>
            <a:normAutofit fontScale="77500" lnSpcReduction="20000"/>
          </a:bodyPr>
          <a:lstStyle/>
          <a:p>
            <a:r>
              <a:rPr lang="de-DE" sz="2900" dirty="0" smtClean="0"/>
              <a:t>Noch ungelöste Frage von Philippsons Einstellung an der ULB: Einfluss seines Bruders Franz, Bankier in Brüssel, und der Familie </a:t>
            </a:r>
            <a:r>
              <a:rPr lang="de-DE" sz="2900" dirty="0" err="1" smtClean="0"/>
              <a:t>Errera</a:t>
            </a:r>
            <a:r>
              <a:rPr lang="de-DE" sz="2900" dirty="0" smtClean="0"/>
              <a:t>?</a:t>
            </a:r>
          </a:p>
          <a:p>
            <a:r>
              <a:rPr lang="de-DE" sz="2900" dirty="0" smtClean="0"/>
              <a:t>Steile Karriere an der ULB: Delegierter beim </a:t>
            </a:r>
            <a:r>
              <a:rPr lang="fr-BE" sz="2900" i="1" dirty="0" smtClean="0"/>
              <a:t>Conseil d’administration</a:t>
            </a:r>
            <a:r>
              <a:rPr lang="fr-BE" sz="2900" dirty="0" smtClean="0"/>
              <a:t> </a:t>
            </a:r>
            <a:r>
              <a:rPr lang="de-DE" sz="2900" dirty="0" smtClean="0"/>
              <a:t>(1881-82, 1882-83); Dekan der </a:t>
            </a:r>
            <a:r>
              <a:rPr lang="de-DE" sz="2900" i="1" dirty="0" err="1" smtClean="0"/>
              <a:t>Faculté</a:t>
            </a:r>
            <a:r>
              <a:rPr lang="de-DE" sz="2900" i="1" dirty="0" smtClean="0"/>
              <a:t> de </a:t>
            </a:r>
            <a:r>
              <a:rPr lang="de-DE" sz="2900" i="1" dirty="0" err="1" smtClean="0"/>
              <a:t>Lettres</a:t>
            </a:r>
            <a:r>
              <a:rPr lang="de-DE" sz="2900" i="1" dirty="0" smtClean="0"/>
              <a:t> </a:t>
            </a:r>
            <a:r>
              <a:rPr lang="de-DE" sz="2900" dirty="0" smtClean="0"/>
              <a:t>(1884-85; 1885-86); 1890: als Rektor durch sämtliche Professoren gewählt </a:t>
            </a:r>
          </a:p>
          <a:p>
            <a:r>
              <a:rPr lang="de-DE" sz="2900" dirty="0" smtClean="0"/>
              <a:t>Sein Rücktritt als Rektor der </a:t>
            </a:r>
            <a:r>
              <a:rPr lang="de-DE" sz="2900" dirty="0" smtClean="0"/>
              <a:t>ULB im Dez. 1890: </a:t>
            </a:r>
            <a:r>
              <a:rPr lang="de-DE" sz="2900" dirty="0" smtClean="0"/>
              <a:t>eine ereignisreiche Angelegenheit mit unstimmiger Resonanz in der Sekundärliteratur: </a:t>
            </a:r>
            <a:r>
              <a:rPr lang="en-US" sz="2900" dirty="0" err="1" smtClean="0"/>
              <a:t>Stockmans</a:t>
            </a:r>
            <a:r>
              <a:rPr lang="en-US" sz="2900" dirty="0" smtClean="0"/>
              <a:t> </a:t>
            </a:r>
            <a:r>
              <a:rPr lang="en-US" sz="2900" dirty="0" err="1" smtClean="0"/>
              <a:t>biographische</a:t>
            </a:r>
            <a:r>
              <a:rPr lang="en-US" sz="2900" dirty="0" smtClean="0"/>
              <a:t> </a:t>
            </a:r>
            <a:r>
              <a:rPr lang="en-US" sz="2900" dirty="0" err="1" smtClean="0"/>
              <a:t>Notiz</a:t>
            </a:r>
            <a:r>
              <a:rPr lang="en-US" sz="2900" dirty="0" smtClean="0"/>
              <a:t> in der </a:t>
            </a:r>
            <a:r>
              <a:rPr lang="en-US" sz="2900" i="1" dirty="0" err="1" smtClean="0"/>
              <a:t>Biographie</a:t>
            </a:r>
            <a:r>
              <a:rPr lang="en-US" sz="2900" i="1" dirty="0" smtClean="0"/>
              <a:t> </a:t>
            </a:r>
            <a:r>
              <a:rPr lang="en-US" sz="2900" i="1" dirty="0" err="1" smtClean="0"/>
              <a:t>nationale</a:t>
            </a:r>
            <a:r>
              <a:rPr lang="en-US" sz="2900" i="1" dirty="0" smtClean="0"/>
              <a:t> </a:t>
            </a:r>
            <a:r>
              <a:rPr lang="en-US" sz="2900" dirty="0" smtClean="0"/>
              <a:t>(1973) </a:t>
            </a:r>
            <a:r>
              <a:rPr lang="en-US" sz="2900" i="1" dirty="0" smtClean="0"/>
              <a:t>vs</a:t>
            </a:r>
            <a:r>
              <a:rPr lang="en-US" sz="2900" dirty="0"/>
              <a:t>. </a:t>
            </a:r>
            <a:r>
              <a:rPr lang="en-US" sz="2900" dirty="0" err="1" smtClean="0"/>
              <a:t>alle</a:t>
            </a:r>
            <a:r>
              <a:rPr lang="en-US" sz="2900" dirty="0" smtClean="0"/>
              <a:t> </a:t>
            </a:r>
            <a:r>
              <a:rPr lang="en-US" sz="2900" dirty="0" err="1" smtClean="0"/>
              <a:t>deutschen</a:t>
            </a:r>
            <a:r>
              <a:rPr lang="en-US" sz="2900" dirty="0" smtClean="0"/>
              <a:t> und </a:t>
            </a:r>
            <a:r>
              <a:rPr lang="en-US" sz="2900" dirty="0" err="1" smtClean="0"/>
              <a:t>englischen</a:t>
            </a:r>
            <a:r>
              <a:rPr lang="en-US" sz="2900" dirty="0" smtClean="0"/>
              <a:t> </a:t>
            </a:r>
            <a:r>
              <a:rPr lang="en-US" sz="2900" dirty="0" err="1" smtClean="0"/>
              <a:t>Notizen</a:t>
            </a:r>
            <a:r>
              <a:rPr lang="en-US" sz="2900" dirty="0" smtClean="0"/>
              <a:t> (z. B. </a:t>
            </a:r>
            <a:r>
              <a:rPr lang="en-US" sz="2900" dirty="0" err="1" smtClean="0"/>
              <a:t>Mehmel</a:t>
            </a:r>
            <a:r>
              <a:rPr lang="en-US" sz="2900" dirty="0" smtClean="0"/>
              <a:t> </a:t>
            </a:r>
            <a:r>
              <a:rPr lang="en-US" sz="2900" dirty="0"/>
              <a:t>in </a:t>
            </a:r>
            <a:r>
              <a:rPr lang="fr-BE" sz="2900" i="1" dirty="0" err="1"/>
              <a:t>Neue</a:t>
            </a:r>
            <a:r>
              <a:rPr lang="fr-BE" sz="2900" i="1" dirty="0"/>
              <a:t> Deutsche </a:t>
            </a:r>
            <a:r>
              <a:rPr lang="fr-BE" sz="2900" i="1" dirty="0" smtClean="0"/>
              <a:t>Biographie, </a:t>
            </a:r>
            <a:r>
              <a:rPr lang="fr-BE" sz="2900" dirty="0" smtClean="0"/>
              <a:t>2002). </a:t>
            </a:r>
            <a:r>
              <a:rPr lang="fr-BE" sz="2900" dirty="0" err="1" smtClean="0"/>
              <a:t>Und</a:t>
            </a:r>
            <a:r>
              <a:rPr lang="fr-BE" sz="2900" dirty="0" smtClean="0"/>
              <a:t> </a:t>
            </a:r>
            <a:r>
              <a:rPr lang="fr-BE" sz="2900" dirty="0" err="1" smtClean="0"/>
              <a:t>noch</a:t>
            </a:r>
            <a:r>
              <a:rPr lang="fr-BE" sz="2900" dirty="0" smtClean="0"/>
              <a:t>: </a:t>
            </a:r>
            <a:r>
              <a:rPr lang="de-DE" sz="2900" dirty="0" smtClean="0"/>
              <a:t>„Seit </a:t>
            </a:r>
            <a:r>
              <a:rPr lang="de-DE" sz="2900" dirty="0"/>
              <a:t>1891 lebte er als Privatgelehrter wieder in Berlin, nachdem es gegen </a:t>
            </a:r>
            <a:r>
              <a:rPr lang="de-DE" sz="2900" dirty="0" smtClean="0"/>
              <a:t>ihn </a:t>
            </a:r>
            <a:r>
              <a:rPr lang="de-DE" sz="2900" dirty="0"/>
              <a:t>als </a:t>
            </a:r>
            <a:r>
              <a:rPr lang="de-DE" sz="2900" dirty="0" smtClean="0"/>
              <a:t>deutschen </a:t>
            </a:r>
            <a:r>
              <a:rPr lang="de-DE" sz="2900" dirty="0"/>
              <a:t>Juden zu unerfreulichen Demonstrationen in Brüssel gekommen war“ (in </a:t>
            </a:r>
            <a:r>
              <a:rPr lang="de-DE" sz="2900" i="1" dirty="0"/>
              <a:t>Lexikon deutsch-jüdischer Autoren</a:t>
            </a:r>
            <a:r>
              <a:rPr lang="de-DE" sz="2900" dirty="0"/>
              <a:t>, vol. 18, </a:t>
            </a:r>
            <a:r>
              <a:rPr lang="de-DE" sz="2900" dirty="0" smtClean="0"/>
              <a:t>2010</a:t>
            </a:r>
            <a:r>
              <a:rPr lang="de-DE" sz="2900" dirty="0"/>
              <a:t>, p. 27</a:t>
            </a:r>
            <a:r>
              <a:rPr lang="de-DE" sz="2900" dirty="0" smtClean="0"/>
              <a:t>).</a:t>
            </a:r>
            <a:endParaRPr lang="fr-FR" dirty="0" smtClean="0"/>
          </a:p>
          <a:p>
            <a:endParaRPr lang="fr-FR" dirty="0"/>
          </a:p>
        </p:txBody>
      </p:sp>
    </p:spTree>
    <p:extLst>
      <p:ext uri="{BB962C8B-B14F-4D97-AF65-F5344CB8AC3E}">
        <p14:creationId xmlns:p14="http://schemas.microsoft.com/office/powerpoint/2010/main" val="10114079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859</TotalTime>
  <Words>1354</Words>
  <Application>Microsoft Office PowerPoint</Application>
  <PresentationFormat>Affichage à l'écran (4:3)</PresentationFormat>
  <Paragraphs>88</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Civil</vt:lpstr>
      <vt:lpstr>Der Historiker Martin Philippson  (1846-1916)  im Kontext der belgischen Geschichtswissenschaft und Gesellschaft</vt:lpstr>
      <vt:lpstr>Fragestellung und Struktur</vt:lpstr>
      <vt:lpstr>Forschungs- und Quellenlage</vt:lpstr>
      <vt:lpstr>Die Philippsons Brüder</vt:lpstr>
      <vt:lpstr>    Martin Philippson: Wichtige Lebensdaten</vt:lpstr>
      <vt:lpstr> Die freie Universität Brüssel</vt:lpstr>
      <vt:lpstr>Belgische Geschichtswissenschaft</vt:lpstr>
      <vt:lpstr>Martin Philippson als Mitglied der belgischen Historikergemeinschaft</vt:lpstr>
      <vt:lpstr>Martin Philippson und die ULB:  eine zwiespältige Beziehung</vt:lpstr>
      <vt:lpstr>Breit gefächertes Schrifttum</vt:lpstr>
      <vt:lpstr>Ein unermüdlicher Publizist</vt:lpstr>
      <vt:lpstr>Kontext der belgischen Gesellschaft</vt:lpstr>
      <vt:lpstr>Die Brüsseler Erfahrung und das Unbehagen  einer doppelten Identität </vt:lpstr>
      <vt:lpstr>Schlussfolgerung</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 Historiker Martin Philippson als (un-) gewollter Grenzgänger ?</dc:title>
  <dc:creator>Geneviève</dc:creator>
  <cp:lastModifiedBy>Geneviève</cp:lastModifiedBy>
  <cp:revision>73</cp:revision>
  <dcterms:created xsi:type="dcterms:W3CDTF">2014-06-29T21:13:29Z</dcterms:created>
  <dcterms:modified xsi:type="dcterms:W3CDTF">2014-10-29T11:26:50Z</dcterms:modified>
</cp:coreProperties>
</file>