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1"/>
  </p:notesMasterIdLst>
  <p:sldIdLst>
    <p:sldId id="319" r:id="rId5"/>
    <p:sldId id="258" r:id="rId6"/>
    <p:sldId id="259" r:id="rId7"/>
    <p:sldId id="262" r:id="rId8"/>
    <p:sldId id="309" r:id="rId9"/>
    <p:sldId id="260" r:id="rId10"/>
    <p:sldId id="299" r:id="rId11"/>
    <p:sldId id="261" r:id="rId12"/>
    <p:sldId id="263" r:id="rId13"/>
    <p:sldId id="264" r:id="rId14"/>
    <p:sldId id="316" r:id="rId15"/>
    <p:sldId id="302" r:id="rId16"/>
    <p:sldId id="317" r:id="rId17"/>
    <p:sldId id="318" r:id="rId18"/>
    <p:sldId id="296" r:id="rId19"/>
    <p:sldId id="320" r:id="rId20"/>
    <p:sldId id="314" r:id="rId21"/>
    <p:sldId id="315" r:id="rId22"/>
    <p:sldId id="292" r:id="rId23"/>
    <p:sldId id="293" r:id="rId24"/>
    <p:sldId id="294" r:id="rId25"/>
    <p:sldId id="304" r:id="rId26"/>
    <p:sldId id="305" r:id="rId27"/>
    <p:sldId id="306" r:id="rId28"/>
    <p:sldId id="307" r:id="rId29"/>
    <p:sldId id="308" r:id="rId3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A23ED92E-DC9A-4BEA-B970-EA722BCCF8E6}">
          <p14:sldIdLst>
            <p14:sldId id="319"/>
            <p14:sldId id="258"/>
            <p14:sldId id="259"/>
            <p14:sldId id="262"/>
            <p14:sldId id="309"/>
            <p14:sldId id="260"/>
            <p14:sldId id="299"/>
            <p14:sldId id="261"/>
            <p14:sldId id="263"/>
            <p14:sldId id="264"/>
            <p14:sldId id="316"/>
            <p14:sldId id="302"/>
            <p14:sldId id="317"/>
            <p14:sldId id="318"/>
            <p14:sldId id="296"/>
            <p14:sldId id="320"/>
            <p14:sldId id="314"/>
            <p14:sldId id="315"/>
            <p14:sldId id="292"/>
            <p14:sldId id="293"/>
            <p14:sldId id="294"/>
            <p14:sldId id="304"/>
            <p14:sldId id="305"/>
            <p14:sldId id="306"/>
            <p14:sldId id="307"/>
            <p14:sldId id="308"/>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céane Duluins" initials="OD" lastIdx="3" clrIdx="0">
    <p:extLst>
      <p:ext uri="{19B8F6BF-5375-455C-9EA6-DF929625EA0E}">
        <p15:presenceInfo xmlns:p15="http://schemas.microsoft.com/office/powerpoint/2012/main" userId="S-1-5-21-3833422039-1977871958-3486634389-14025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7C59B"/>
    <a:srgbClr val="C7BE97"/>
    <a:srgbClr val="B9B878"/>
    <a:srgbClr val="8F9155"/>
    <a:srgbClr val="2F528F"/>
    <a:srgbClr val="EAA200"/>
    <a:srgbClr val="FFC850"/>
    <a:srgbClr val="44546A"/>
    <a:srgbClr val="DBDFE9"/>
    <a:srgbClr val="9666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03" autoAdjust="0"/>
    <p:restoredTop sz="76197" autoAdjust="0"/>
  </p:normalViewPr>
  <p:slideViewPr>
    <p:cSldViewPr snapToGrid="0">
      <p:cViewPr varScale="1">
        <p:scale>
          <a:sx n="51" d="100"/>
          <a:sy n="51" d="100"/>
        </p:scale>
        <p:origin x="1284" y="52"/>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céane Duluins" userId="120f55b8-8ff0-4551-908c-063845c4876c" providerId="ADAL" clId="{1B049DFC-4250-4096-AAA8-906212242FEC}"/>
    <pc:docChg chg="undo custSel addSld delSld modSld sldOrd modSection">
      <pc:chgData name="Océane Duluins" userId="120f55b8-8ff0-4551-908c-063845c4876c" providerId="ADAL" clId="{1B049DFC-4250-4096-AAA8-906212242FEC}" dt="2023-01-24T17:13:21.799" v="7427" actId="20577"/>
      <pc:docMkLst>
        <pc:docMk/>
      </pc:docMkLst>
      <pc:sldChg chg="modSp modNotesTx">
        <pc:chgData name="Océane Duluins" userId="120f55b8-8ff0-4551-908c-063845c4876c" providerId="ADAL" clId="{1B049DFC-4250-4096-AAA8-906212242FEC}" dt="2023-01-11T13:20:27.231" v="6693" actId="20577"/>
        <pc:sldMkLst>
          <pc:docMk/>
          <pc:sldMk cId="2087801069" sldId="258"/>
        </pc:sldMkLst>
        <pc:spChg chg="mod">
          <ac:chgData name="Océane Duluins" userId="120f55b8-8ff0-4551-908c-063845c4876c" providerId="ADAL" clId="{1B049DFC-4250-4096-AAA8-906212242FEC}" dt="2023-01-10T13:21:45.888" v="4743" actId="122"/>
          <ac:spMkLst>
            <pc:docMk/>
            <pc:sldMk cId="2087801069" sldId="258"/>
            <ac:spMk id="26" creationId="{124AD7C8-1C38-4094-9B81-E32EF85DB8F5}"/>
          </ac:spMkLst>
        </pc:spChg>
        <pc:spChg chg="mod">
          <ac:chgData name="Océane Duluins" userId="120f55b8-8ff0-4551-908c-063845c4876c" providerId="ADAL" clId="{1B049DFC-4250-4096-AAA8-906212242FEC}" dt="2023-01-10T09:29:22.104" v="2102" actId="1076"/>
          <ac:spMkLst>
            <pc:docMk/>
            <pc:sldMk cId="2087801069" sldId="258"/>
            <ac:spMk id="27" creationId="{C636E3AD-D19C-4983-B4C1-AAEBF87C4AAE}"/>
          </ac:spMkLst>
        </pc:spChg>
        <pc:spChg chg="mod">
          <ac:chgData name="Océane Duluins" userId="120f55b8-8ff0-4551-908c-063845c4876c" providerId="ADAL" clId="{1B049DFC-4250-4096-AAA8-906212242FEC}" dt="2023-01-10T13:22:00.901" v="4746" actId="122"/>
          <ac:spMkLst>
            <pc:docMk/>
            <pc:sldMk cId="2087801069" sldId="258"/>
            <ac:spMk id="28" creationId="{DB167868-D99A-4F7C-9C55-FFC5E33C04CE}"/>
          </ac:spMkLst>
        </pc:spChg>
        <pc:spChg chg="mod">
          <ac:chgData name="Océane Duluins" userId="120f55b8-8ff0-4551-908c-063845c4876c" providerId="ADAL" clId="{1B049DFC-4250-4096-AAA8-906212242FEC}" dt="2023-01-10T13:22:03.057" v="4747" actId="122"/>
          <ac:spMkLst>
            <pc:docMk/>
            <pc:sldMk cId="2087801069" sldId="258"/>
            <ac:spMk id="32" creationId="{55461DBF-F1C3-418B-AC6D-BCE149B7AD7E}"/>
          </ac:spMkLst>
        </pc:spChg>
      </pc:sldChg>
      <pc:sldChg chg="modSp modNotesTx">
        <pc:chgData name="Océane Duluins" userId="120f55b8-8ff0-4551-908c-063845c4876c" providerId="ADAL" clId="{1B049DFC-4250-4096-AAA8-906212242FEC}" dt="2023-01-24T17:13:21.799" v="7427" actId="20577"/>
        <pc:sldMkLst>
          <pc:docMk/>
          <pc:sldMk cId="2733868306" sldId="259"/>
        </pc:sldMkLst>
        <pc:spChg chg="mod">
          <ac:chgData name="Océane Duluins" userId="120f55b8-8ff0-4551-908c-063845c4876c" providerId="ADAL" clId="{1B049DFC-4250-4096-AAA8-906212242FEC}" dt="2023-01-10T08:42:34.747" v="2051" actId="20577"/>
          <ac:spMkLst>
            <pc:docMk/>
            <pc:sldMk cId="2733868306" sldId="259"/>
            <ac:spMk id="2" creationId="{254F017A-B99F-49EC-987B-EE3FE41AEF69}"/>
          </ac:spMkLst>
        </pc:spChg>
      </pc:sldChg>
      <pc:sldChg chg="modSp modAnim modNotesTx">
        <pc:chgData name="Océane Duluins" userId="120f55b8-8ff0-4551-908c-063845c4876c" providerId="ADAL" clId="{1B049DFC-4250-4096-AAA8-906212242FEC}" dt="2023-01-11T13:57:02.533" v="7261" actId="20577"/>
        <pc:sldMkLst>
          <pc:docMk/>
          <pc:sldMk cId="1833037799" sldId="260"/>
        </pc:sldMkLst>
        <pc:spChg chg="mod">
          <ac:chgData name="Océane Duluins" userId="120f55b8-8ff0-4551-908c-063845c4876c" providerId="ADAL" clId="{1B049DFC-4250-4096-AAA8-906212242FEC}" dt="2023-01-11T13:56:33.019" v="7221" actId="113"/>
          <ac:spMkLst>
            <pc:docMk/>
            <pc:sldMk cId="1833037799" sldId="260"/>
            <ac:spMk id="3" creationId="{90FE814C-24EB-42FC-AADE-1B1B3381D936}"/>
          </ac:spMkLst>
        </pc:spChg>
        <pc:spChg chg="mod">
          <ac:chgData name="Océane Duluins" userId="120f55b8-8ff0-4551-908c-063845c4876c" providerId="ADAL" clId="{1B049DFC-4250-4096-AAA8-906212242FEC}" dt="2023-01-11T13:43:48.738" v="7017" actId="1076"/>
          <ac:spMkLst>
            <pc:docMk/>
            <pc:sldMk cId="1833037799" sldId="260"/>
            <ac:spMk id="10" creationId="{8E7BA953-FC40-4F7D-8871-F2011C42D54B}"/>
          </ac:spMkLst>
        </pc:spChg>
      </pc:sldChg>
      <pc:sldChg chg="modSp modAnim modNotesTx">
        <pc:chgData name="Océane Duluins" userId="120f55b8-8ff0-4551-908c-063845c4876c" providerId="ADAL" clId="{1B049DFC-4250-4096-AAA8-906212242FEC}" dt="2023-01-10T16:24:32.586" v="5668" actId="20577"/>
        <pc:sldMkLst>
          <pc:docMk/>
          <pc:sldMk cId="3034884706" sldId="261"/>
        </pc:sldMkLst>
        <pc:spChg chg="mod">
          <ac:chgData name="Océane Duluins" userId="120f55b8-8ff0-4551-908c-063845c4876c" providerId="ADAL" clId="{1B049DFC-4250-4096-AAA8-906212242FEC}" dt="2023-01-10T11:06:37.340" v="3952" actId="2710"/>
          <ac:spMkLst>
            <pc:docMk/>
            <pc:sldMk cId="3034884706" sldId="261"/>
            <ac:spMk id="3" creationId="{90FE814C-24EB-42FC-AADE-1B1B3381D936}"/>
          </ac:spMkLst>
        </pc:spChg>
      </pc:sldChg>
      <pc:sldChg chg="addSp delSp modSp ord modAnim modNotesTx">
        <pc:chgData name="Océane Duluins" userId="120f55b8-8ff0-4551-908c-063845c4876c" providerId="ADAL" clId="{1B049DFC-4250-4096-AAA8-906212242FEC}" dt="2023-01-18T14:34:42.730" v="7405" actId="20577"/>
        <pc:sldMkLst>
          <pc:docMk/>
          <pc:sldMk cId="3636353736" sldId="262"/>
        </pc:sldMkLst>
        <pc:spChg chg="mod">
          <ac:chgData name="Océane Duluins" userId="120f55b8-8ff0-4551-908c-063845c4876c" providerId="ADAL" clId="{1B049DFC-4250-4096-AAA8-906212242FEC}" dt="2023-01-10T10:59:02.428" v="3785" actId="404"/>
          <ac:spMkLst>
            <pc:docMk/>
            <pc:sldMk cId="3636353736" sldId="262"/>
            <ac:spMk id="8" creationId="{AC1D9B59-1065-4EC1-BCDC-68EFA7BBD030}"/>
          </ac:spMkLst>
        </pc:spChg>
        <pc:spChg chg="add mod">
          <ac:chgData name="Océane Duluins" userId="120f55b8-8ff0-4551-908c-063845c4876c" providerId="ADAL" clId="{1B049DFC-4250-4096-AAA8-906212242FEC}" dt="2023-01-10T11:00:23.761" v="3885" actId="1076"/>
          <ac:spMkLst>
            <pc:docMk/>
            <pc:sldMk cId="3636353736" sldId="262"/>
            <ac:spMk id="14" creationId="{D7779A0C-E520-444F-80D2-AB7608FD13D5}"/>
          </ac:spMkLst>
        </pc:spChg>
        <pc:spChg chg="mod">
          <ac:chgData name="Océane Duluins" userId="120f55b8-8ff0-4551-908c-063845c4876c" providerId="ADAL" clId="{1B049DFC-4250-4096-AAA8-906212242FEC}" dt="2023-01-10T11:00:13.084" v="3882" actId="1037"/>
          <ac:spMkLst>
            <pc:docMk/>
            <pc:sldMk cId="3636353736" sldId="262"/>
            <ac:spMk id="19" creationId="{EC90CC29-08E6-4840-836F-A9A011CE30DB}"/>
          </ac:spMkLst>
        </pc:spChg>
        <pc:spChg chg="mod">
          <ac:chgData name="Océane Duluins" userId="120f55b8-8ff0-4551-908c-063845c4876c" providerId="ADAL" clId="{1B049DFC-4250-4096-AAA8-906212242FEC}" dt="2023-01-10T11:00:02.848" v="3868" actId="1076"/>
          <ac:spMkLst>
            <pc:docMk/>
            <pc:sldMk cId="3636353736" sldId="262"/>
            <ac:spMk id="20" creationId="{D2C4FA08-6DFE-4B09-9887-16EB35270E4B}"/>
          </ac:spMkLst>
        </pc:spChg>
        <pc:spChg chg="mod">
          <ac:chgData name="Océane Duluins" userId="120f55b8-8ff0-4551-908c-063845c4876c" providerId="ADAL" clId="{1B049DFC-4250-4096-AAA8-906212242FEC}" dt="2023-01-10T10:57:14.500" v="3618" actId="20577"/>
          <ac:spMkLst>
            <pc:docMk/>
            <pc:sldMk cId="3636353736" sldId="262"/>
            <ac:spMk id="21" creationId="{2944D1F8-AB33-42B7-A7D1-8900E8FB3BB3}"/>
          </ac:spMkLst>
        </pc:spChg>
        <pc:picChg chg="add mod ord modCrop">
          <ac:chgData name="Océane Duluins" userId="120f55b8-8ff0-4551-908c-063845c4876c" providerId="ADAL" clId="{1B049DFC-4250-4096-AAA8-906212242FEC}" dt="2023-01-10T11:03:25.585" v="3943" actId="14100"/>
          <ac:picMkLst>
            <pc:docMk/>
            <pc:sldMk cId="3636353736" sldId="262"/>
            <ac:picMk id="12" creationId="{DF2C33CE-BBFE-4591-9C01-8EEA70330310}"/>
          </ac:picMkLst>
        </pc:picChg>
        <pc:picChg chg="del">
          <ac:chgData name="Océane Duluins" userId="120f55b8-8ff0-4551-908c-063845c4876c" providerId="ADAL" clId="{1B049DFC-4250-4096-AAA8-906212242FEC}" dt="2023-01-10T10:56:37.623" v="3581" actId="478"/>
          <ac:picMkLst>
            <pc:docMk/>
            <pc:sldMk cId="3636353736" sldId="262"/>
            <ac:picMk id="18" creationId="{A03C575C-BE97-41FF-8418-8770B6734030}"/>
          </ac:picMkLst>
        </pc:picChg>
        <pc:cxnChg chg="add mod">
          <ac:chgData name="Océane Duluins" userId="120f55b8-8ff0-4551-908c-063845c4876c" providerId="ADAL" clId="{1B049DFC-4250-4096-AAA8-906212242FEC}" dt="2023-01-10T11:01:42.486" v="3893" actId="692"/>
          <ac:cxnSpMkLst>
            <pc:docMk/>
            <pc:sldMk cId="3636353736" sldId="262"/>
            <ac:cxnSpMk id="4" creationId="{16DAAA23-BF13-46AC-940C-01B58ED5DE17}"/>
          </ac:cxnSpMkLst>
        </pc:cxnChg>
      </pc:sldChg>
      <pc:sldChg chg="modSp modNotesTx">
        <pc:chgData name="Océane Duluins" userId="120f55b8-8ff0-4551-908c-063845c4876c" providerId="ADAL" clId="{1B049DFC-4250-4096-AAA8-906212242FEC}" dt="2023-01-20T16:11:24.873" v="7424" actId="20577"/>
        <pc:sldMkLst>
          <pc:docMk/>
          <pc:sldMk cId="2384363156" sldId="263"/>
        </pc:sldMkLst>
        <pc:spChg chg="mod">
          <ac:chgData name="Océane Duluins" userId="120f55b8-8ff0-4551-908c-063845c4876c" providerId="ADAL" clId="{1B049DFC-4250-4096-AAA8-906212242FEC}" dt="2023-01-10T09:49:36.529" v="2593" actId="1036"/>
          <ac:spMkLst>
            <pc:docMk/>
            <pc:sldMk cId="2384363156" sldId="263"/>
            <ac:spMk id="13" creationId="{7CC6CA7C-CBC6-4E1E-9954-059EBF4347DE}"/>
          </ac:spMkLst>
        </pc:spChg>
        <pc:spChg chg="mod ord">
          <ac:chgData name="Océane Duluins" userId="120f55b8-8ff0-4551-908c-063845c4876c" providerId="ADAL" clId="{1B049DFC-4250-4096-AAA8-906212242FEC}" dt="2023-01-10T10:23:54.917" v="2791" actId="1076"/>
          <ac:spMkLst>
            <pc:docMk/>
            <pc:sldMk cId="2384363156" sldId="263"/>
            <ac:spMk id="14" creationId="{F0003AC7-2EF1-4324-B60D-7BECB7EEDA41}"/>
          </ac:spMkLst>
        </pc:spChg>
        <pc:spChg chg="mod ord">
          <ac:chgData name="Océane Duluins" userId="120f55b8-8ff0-4551-908c-063845c4876c" providerId="ADAL" clId="{1B049DFC-4250-4096-AAA8-906212242FEC}" dt="2023-01-10T10:23:54.917" v="2791" actId="1076"/>
          <ac:spMkLst>
            <pc:docMk/>
            <pc:sldMk cId="2384363156" sldId="263"/>
            <ac:spMk id="21" creationId="{A0C99329-B7E4-4114-9837-CDEC2741D7AA}"/>
          </ac:spMkLst>
        </pc:spChg>
        <pc:spChg chg="mod">
          <ac:chgData name="Océane Duluins" userId="120f55b8-8ff0-4551-908c-063845c4876c" providerId="ADAL" clId="{1B049DFC-4250-4096-AAA8-906212242FEC}" dt="2023-01-10T10:23:54.917" v="2791" actId="1076"/>
          <ac:spMkLst>
            <pc:docMk/>
            <pc:sldMk cId="2384363156" sldId="263"/>
            <ac:spMk id="22" creationId="{30A83305-87E5-439B-9E60-C7BE8C5BD755}"/>
          </ac:spMkLst>
        </pc:spChg>
        <pc:spChg chg="mod ord">
          <ac:chgData name="Océane Duluins" userId="120f55b8-8ff0-4551-908c-063845c4876c" providerId="ADAL" clId="{1B049DFC-4250-4096-AAA8-906212242FEC}" dt="2023-01-10T10:24:11.216" v="2794" actId="167"/>
          <ac:spMkLst>
            <pc:docMk/>
            <pc:sldMk cId="2384363156" sldId="263"/>
            <ac:spMk id="23" creationId="{D04E016D-A308-4091-9BA7-42B49B20D968}"/>
          </ac:spMkLst>
        </pc:spChg>
        <pc:spChg chg="mod">
          <ac:chgData name="Océane Duluins" userId="120f55b8-8ff0-4551-908c-063845c4876c" providerId="ADAL" clId="{1B049DFC-4250-4096-AAA8-906212242FEC}" dt="2023-01-10T10:23:54.917" v="2791" actId="1076"/>
          <ac:spMkLst>
            <pc:docMk/>
            <pc:sldMk cId="2384363156" sldId="263"/>
            <ac:spMk id="24" creationId="{AD22A011-D396-4A29-BA52-C20FD02E8547}"/>
          </ac:spMkLst>
        </pc:spChg>
        <pc:spChg chg="mod">
          <ac:chgData name="Océane Duluins" userId="120f55b8-8ff0-4551-908c-063845c4876c" providerId="ADAL" clId="{1B049DFC-4250-4096-AAA8-906212242FEC}" dt="2023-01-10T10:23:54.917" v="2791" actId="1076"/>
          <ac:spMkLst>
            <pc:docMk/>
            <pc:sldMk cId="2384363156" sldId="263"/>
            <ac:spMk id="25" creationId="{B50D0DEE-82AA-4F6B-9CBE-8E877268A9BE}"/>
          </ac:spMkLst>
        </pc:spChg>
        <pc:spChg chg="mod">
          <ac:chgData name="Océane Duluins" userId="120f55b8-8ff0-4551-908c-063845c4876c" providerId="ADAL" clId="{1B049DFC-4250-4096-AAA8-906212242FEC}" dt="2023-01-10T10:23:54.917" v="2791" actId="1076"/>
          <ac:spMkLst>
            <pc:docMk/>
            <pc:sldMk cId="2384363156" sldId="263"/>
            <ac:spMk id="26" creationId="{2B65F835-08E9-4A85-AF4F-61FEE5B49B72}"/>
          </ac:spMkLst>
        </pc:spChg>
        <pc:spChg chg="mod ord">
          <ac:chgData name="Océane Duluins" userId="120f55b8-8ff0-4551-908c-063845c4876c" providerId="ADAL" clId="{1B049DFC-4250-4096-AAA8-906212242FEC}" dt="2023-01-10T11:06:53.623" v="3953" actId="167"/>
          <ac:spMkLst>
            <pc:docMk/>
            <pc:sldMk cId="2384363156" sldId="263"/>
            <ac:spMk id="27" creationId="{05487155-A9AC-41D5-A43E-A0CF43FAFD5F}"/>
          </ac:spMkLst>
        </pc:spChg>
        <pc:graphicFrameChg chg="mod ord modGraphic">
          <ac:chgData name="Océane Duluins" userId="120f55b8-8ff0-4551-908c-063845c4876c" providerId="ADAL" clId="{1B049DFC-4250-4096-AAA8-906212242FEC}" dt="2023-01-20T16:11:24.873" v="7424" actId="20577"/>
          <ac:graphicFrameMkLst>
            <pc:docMk/>
            <pc:sldMk cId="2384363156" sldId="263"/>
            <ac:graphicFrameMk id="12" creationId="{3DA4B644-9B61-4B21-ACE2-8A2B740CD088}"/>
          </ac:graphicFrameMkLst>
        </pc:graphicFrameChg>
      </pc:sldChg>
      <pc:sldChg chg="addSp delSp modSp addAnim delAnim modNotesTx">
        <pc:chgData name="Océane Duluins" userId="120f55b8-8ff0-4551-908c-063845c4876c" providerId="ADAL" clId="{1B049DFC-4250-4096-AAA8-906212242FEC}" dt="2023-01-10T16:25:19.937" v="5679" actId="20577"/>
        <pc:sldMkLst>
          <pc:docMk/>
          <pc:sldMk cId="3788189704" sldId="264"/>
        </pc:sldMkLst>
        <pc:spChg chg="mod">
          <ac:chgData name="Océane Duluins" userId="120f55b8-8ff0-4551-908c-063845c4876c" providerId="ADAL" clId="{1B049DFC-4250-4096-AAA8-906212242FEC}" dt="2023-01-10T13:07:06.356" v="4136" actId="1038"/>
          <ac:spMkLst>
            <pc:docMk/>
            <pc:sldMk cId="3788189704" sldId="264"/>
            <ac:spMk id="3" creationId="{E9F073E1-4DE2-4A69-BF24-AA435EBEB792}"/>
          </ac:spMkLst>
        </pc:spChg>
        <pc:spChg chg="mod">
          <ac:chgData name="Océane Duluins" userId="120f55b8-8ff0-4551-908c-063845c4876c" providerId="ADAL" clId="{1B049DFC-4250-4096-AAA8-906212242FEC}" dt="2023-01-10T10:29:57.414" v="2848" actId="1076"/>
          <ac:spMkLst>
            <pc:docMk/>
            <pc:sldMk cId="3788189704" sldId="264"/>
            <ac:spMk id="8" creationId="{D5079094-E930-4D3B-A2E6-51FC5C42B79F}"/>
          </ac:spMkLst>
        </pc:spChg>
        <pc:spChg chg="mod">
          <ac:chgData name="Océane Duluins" userId="120f55b8-8ff0-4551-908c-063845c4876c" providerId="ADAL" clId="{1B049DFC-4250-4096-AAA8-906212242FEC}" dt="2023-01-10T10:30:10.489" v="2850" actId="1076"/>
          <ac:spMkLst>
            <pc:docMk/>
            <pc:sldMk cId="3788189704" sldId="264"/>
            <ac:spMk id="9" creationId="{5BD92230-71F4-4D3B-9772-45970617D580}"/>
          </ac:spMkLst>
        </pc:spChg>
        <pc:spChg chg="add del mod ord">
          <ac:chgData name="Océane Duluins" userId="120f55b8-8ff0-4551-908c-063845c4876c" providerId="ADAL" clId="{1B049DFC-4250-4096-AAA8-906212242FEC}" dt="2023-01-10T10:29:57.414" v="2848" actId="1076"/>
          <ac:spMkLst>
            <pc:docMk/>
            <pc:sldMk cId="3788189704" sldId="264"/>
            <ac:spMk id="10" creationId="{F9285740-FECE-4CB4-8BA2-37E5B3501CE8}"/>
          </ac:spMkLst>
        </pc:spChg>
        <pc:spChg chg="add del mod">
          <ac:chgData name="Océane Duluins" userId="120f55b8-8ff0-4551-908c-063845c4876c" providerId="ADAL" clId="{1B049DFC-4250-4096-AAA8-906212242FEC}" dt="2023-01-10T10:30:10.489" v="2850" actId="1076"/>
          <ac:spMkLst>
            <pc:docMk/>
            <pc:sldMk cId="3788189704" sldId="264"/>
            <ac:spMk id="11" creationId="{18659DE7-1EF4-4670-9CBF-D604B85A502A}"/>
          </ac:spMkLst>
        </pc:spChg>
        <pc:spChg chg="mod">
          <ac:chgData name="Océane Duluins" userId="120f55b8-8ff0-4551-908c-063845c4876c" providerId="ADAL" clId="{1B049DFC-4250-4096-AAA8-906212242FEC}" dt="2023-01-10T10:30:27.565" v="2852" actId="208"/>
          <ac:spMkLst>
            <pc:docMk/>
            <pc:sldMk cId="3788189704" sldId="264"/>
            <ac:spMk id="12" creationId="{B69141FD-1F5C-46D1-B556-862B4B270A9A}"/>
          </ac:spMkLst>
        </pc:spChg>
        <pc:spChg chg="mod">
          <ac:chgData name="Océane Duluins" userId="120f55b8-8ff0-4551-908c-063845c4876c" providerId="ADAL" clId="{1B049DFC-4250-4096-AAA8-906212242FEC}" dt="2023-01-10T10:30:27.565" v="2852" actId="208"/>
          <ac:spMkLst>
            <pc:docMk/>
            <pc:sldMk cId="3788189704" sldId="264"/>
            <ac:spMk id="13" creationId="{4F63A822-5D30-4493-8F61-A0F631CDD402}"/>
          </ac:spMkLst>
        </pc:spChg>
        <pc:spChg chg="mod">
          <ac:chgData name="Océane Duluins" userId="120f55b8-8ff0-4551-908c-063845c4876c" providerId="ADAL" clId="{1B049DFC-4250-4096-AAA8-906212242FEC}" dt="2023-01-10T13:07:06.356" v="4136" actId="1038"/>
          <ac:spMkLst>
            <pc:docMk/>
            <pc:sldMk cId="3788189704" sldId="264"/>
            <ac:spMk id="15" creationId="{76706151-E73B-42DD-81F9-ADA1CCCA5320}"/>
          </ac:spMkLst>
        </pc:spChg>
        <pc:spChg chg="mod">
          <ac:chgData name="Océane Duluins" userId="120f55b8-8ff0-4551-908c-063845c4876c" providerId="ADAL" clId="{1B049DFC-4250-4096-AAA8-906212242FEC}" dt="2023-01-10T13:07:06.356" v="4136" actId="1038"/>
          <ac:spMkLst>
            <pc:docMk/>
            <pc:sldMk cId="3788189704" sldId="264"/>
            <ac:spMk id="16" creationId="{C1ACEEAC-4094-410F-8F75-0FF919ACF3C1}"/>
          </ac:spMkLst>
        </pc:spChg>
        <pc:graphicFrameChg chg="mod ord modGraphic">
          <ac:chgData name="Océane Duluins" userId="120f55b8-8ff0-4551-908c-063845c4876c" providerId="ADAL" clId="{1B049DFC-4250-4096-AAA8-906212242FEC}" dt="2023-01-10T13:06:52.014" v="4127" actId="14734"/>
          <ac:graphicFrameMkLst>
            <pc:docMk/>
            <pc:sldMk cId="3788189704" sldId="264"/>
            <ac:graphicFrameMk id="5" creationId="{1996060B-E549-4A41-9B0B-6EFBFB1E4273}"/>
          </ac:graphicFrameMkLst>
        </pc:graphicFrameChg>
      </pc:sldChg>
      <pc:sldChg chg="modSp modNotesTx">
        <pc:chgData name="Océane Duluins" userId="120f55b8-8ff0-4551-908c-063845c4876c" providerId="ADAL" clId="{1B049DFC-4250-4096-AAA8-906212242FEC}" dt="2023-01-11T13:44:16.837" v="7022" actId="20577"/>
        <pc:sldMkLst>
          <pc:docMk/>
          <pc:sldMk cId="2386747123" sldId="296"/>
        </pc:sldMkLst>
        <pc:spChg chg="mod">
          <ac:chgData name="Océane Duluins" userId="120f55b8-8ff0-4551-908c-063845c4876c" providerId="ADAL" clId="{1B049DFC-4250-4096-AAA8-906212242FEC}" dt="2023-01-10T11:09:17.808" v="3962" actId="20577"/>
          <ac:spMkLst>
            <pc:docMk/>
            <pc:sldMk cId="2386747123" sldId="296"/>
            <ac:spMk id="7" creationId="{C5D5E3F2-4102-4ABF-B7D5-C5BDDD155BAE}"/>
          </ac:spMkLst>
        </pc:spChg>
      </pc:sldChg>
      <pc:sldChg chg="addSp delSp modSp delAnim modAnim modNotesTx">
        <pc:chgData name="Océane Duluins" userId="120f55b8-8ff0-4551-908c-063845c4876c" providerId="ADAL" clId="{1B049DFC-4250-4096-AAA8-906212242FEC}" dt="2023-01-10T16:23:10.404" v="5576" actId="20577"/>
        <pc:sldMkLst>
          <pc:docMk/>
          <pc:sldMk cId="1623823092" sldId="299"/>
        </pc:sldMkLst>
        <pc:spChg chg="mod">
          <ac:chgData name="Océane Duluins" userId="120f55b8-8ff0-4551-908c-063845c4876c" providerId="ADAL" clId="{1B049DFC-4250-4096-AAA8-906212242FEC}" dt="2023-01-10T09:42:06.928" v="2438" actId="1076"/>
          <ac:spMkLst>
            <pc:docMk/>
            <pc:sldMk cId="1623823092" sldId="299"/>
            <ac:spMk id="2" creationId="{254F017A-B99F-49EC-987B-EE3FE41AEF69}"/>
          </ac:spMkLst>
        </pc:spChg>
        <pc:spChg chg="mod">
          <ac:chgData name="Océane Duluins" userId="120f55b8-8ff0-4551-908c-063845c4876c" providerId="ADAL" clId="{1B049DFC-4250-4096-AAA8-906212242FEC}" dt="2023-01-10T16:20:40.358" v="5455" actId="14100"/>
          <ac:spMkLst>
            <pc:docMk/>
            <pc:sldMk cId="1623823092" sldId="299"/>
            <ac:spMk id="9" creationId="{D68C7AF4-AA79-4880-B442-86F6A14747DA}"/>
          </ac:spMkLst>
        </pc:spChg>
        <pc:spChg chg="del">
          <ac:chgData name="Océane Duluins" userId="120f55b8-8ff0-4551-908c-063845c4876c" providerId="ADAL" clId="{1B049DFC-4250-4096-AAA8-906212242FEC}" dt="2023-01-10T09:35:55.189" v="2283" actId="478"/>
          <ac:spMkLst>
            <pc:docMk/>
            <pc:sldMk cId="1623823092" sldId="299"/>
            <ac:spMk id="10" creationId="{F7403AB5-47BD-4279-BCFB-5FC9D274775A}"/>
          </ac:spMkLst>
        </pc:spChg>
        <pc:spChg chg="mod">
          <ac:chgData name="Océane Duluins" userId="120f55b8-8ff0-4551-908c-063845c4876c" providerId="ADAL" clId="{1B049DFC-4250-4096-AAA8-906212242FEC}" dt="2023-01-10T16:20:51.664" v="5466" actId="1035"/>
          <ac:spMkLst>
            <pc:docMk/>
            <pc:sldMk cId="1623823092" sldId="299"/>
            <ac:spMk id="11" creationId="{2B9B11DB-2FF0-42A2-BBAD-039C866072FF}"/>
          </ac:spMkLst>
        </pc:spChg>
        <pc:spChg chg="mod">
          <ac:chgData name="Océane Duluins" userId="120f55b8-8ff0-4551-908c-063845c4876c" providerId="ADAL" clId="{1B049DFC-4250-4096-AAA8-906212242FEC}" dt="2023-01-10T16:20:18.927" v="5422" actId="14100"/>
          <ac:spMkLst>
            <pc:docMk/>
            <pc:sldMk cId="1623823092" sldId="299"/>
            <ac:spMk id="12" creationId="{9DE79448-C9D3-4D0F-8F67-E1A86C33629E}"/>
          </ac:spMkLst>
        </pc:spChg>
        <pc:spChg chg="mod">
          <ac:chgData name="Océane Duluins" userId="120f55b8-8ff0-4551-908c-063845c4876c" providerId="ADAL" clId="{1B049DFC-4250-4096-AAA8-906212242FEC}" dt="2023-01-10T16:20:35.211" v="5454" actId="1035"/>
          <ac:spMkLst>
            <pc:docMk/>
            <pc:sldMk cId="1623823092" sldId="299"/>
            <ac:spMk id="13" creationId="{650828C9-70B0-4A89-9C2F-81D1CD7F8B0C}"/>
          </ac:spMkLst>
        </pc:spChg>
        <pc:spChg chg="mod">
          <ac:chgData name="Océane Duluins" userId="120f55b8-8ff0-4551-908c-063845c4876c" providerId="ADAL" clId="{1B049DFC-4250-4096-AAA8-906212242FEC}" dt="2023-01-10T16:20:51.664" v="5466" actId="1035"/>
          <ac:spMkLst>
            <pc:docMk/>
            <pc:sldMk cId="1623823092" sldId="299"/>
            <ac:spMk id="14" creationId="{76195911-9F01-4A9A-A2D5-B2F5899827C0}"/>
          </ac:spMkLst>
        </pc:spChg>
        <pc:spChg chg="mod">
          <ac:chgData name="Océane Duluins" userId="120f55b8-8ff0-4551-908c-063845c4876c" providerId="ADAL" clId="{1B049DFC-4250-4096-AAA8-906212242FEC}" dt="2023-01-10T16:20:51.664" v="5466" actId="1035"/>
          <ac:spMkLst>
            <pc:docMk/>
            <pc:sldMk cId="1623823092" sldId="299"/>
            <ac:spMk id="15" creationId="{95621D33-22D0-4EE7-908D-E4886D8C2DCD}"/>
          </ac:spMkLst>
        </pc:spChg>
        <pc:spChg chg="del">
          <ac:chgData name="Océane Duluins" userId="120f55b8-8ff0-4551-908c-063845c4876c" providerId="ADAL" clId="{1B049DFC-4250-4096-AAA8-906212242FEC}" dt="2023-01-10T09:35:54.480" v="2282" actId="478"/>
          <ac:spMkLst>
            <pc:docMk/>
            <pc:sldMk cId="1623823092" sldId="299"/>
            <ac:spMk id="16" creationId="{1E3F8368-64A3-4002-863A-3127F7B89920}"/>
          </ac:spMkLst>
        </pc:spChg>
        <pc:spChg chg="mod">
          <ac:chgData name="Océane Duluins" userId="120f55b8-8ff0-4551-908c-063845c4876c" providerId="ADAL" clId="{1B049DFC-4250-4096-AAA8-906212242FEC}" dt="2023-01-10T16:20:51.664" v="5466" actId="1035"/>
          <ac:spMkLst>
            <pc:docMk/>
            <pc:sldMk cId="1623823092" sldId="299"/>
            <ac:spMk id="17" creationId="{2D5E7B85-6F52-4462-9700-BD8C4A1B65FB}"/>
          </ac:spMkLst>
        </pc:spChg>
        <pc:spChg chg="add mod">
          <ac:chgData name="Océane Duluins" userId="120f55b8-8ff0-4551-908c-063845c4876c" providerId="ADAL" clId="{1B049DFC-4250-4096-AAA8-906212242FEC}" dt="2023-01-10T16:21:07.585" v="5488" actId="1036"/>
          <ac:spMkLst>
            <pc:docMk/>
            <pc:sldMk cId="1623823092" sldId="299"/>
            <ac:spMk id="18" creationId="{FE6CF7A3-9C6D-4E0E-81C6-E9AAB488CC76}"/>
          </ac:spMkLst>
        </pc:spChg>
        <pc:spChg chg="mod">
          <ac:chgData name="Océane Duluins" userId="120f55b8-8ff0-4551-908c-063845c4876c" providerId="ADAL" clId="{1B049DFC-4250-4096-AAA8-906212242FEC}" dt="2023-01-10T16:20:59.957" v="5478" actId="1035"/>
          <ac:spMkLst>
            <pc:docMk/>
            <pc:sldMk cId="1623823092" sldId="299"/>
            <ac:spMk id="22" creationId="{B3024925-1EFE-44F2-9A5D-AC64C4340EE7}"/>
          </ac:spMkLst>
        </pc:spChg>
        <pc:spChg chg="mod">
          <ac:chgData name="Océane Duluins" userId="120f55b8-8ff0-4551-908c-063845c4876c" providerId="ADAL" clId="{1B049DFC-4250-4096-AAA8-906212242FEC}" dt="2023-01-10T16:20:59.957" v="5478" actId="1035"/>
          <ac:spMkLst>
            <pc:docMk/>
            <pc:sldMk cId="1623823092" sldId="299"/>
            <ac:spMk id="23" creationId="{CF040DC2-E546-4D15-9957-5F364D3BF70F}"/>
          </ac:spMkLst>
        </pc:spChg>
        <pc:spChg chg="mod ord">
          <ac:chgData name="Océane Duluins" userId="120f55b8-8ff0-4551-908c-063845c4876c" providerId="ADAL" clId="{1B049DFC-4250-4096-AAA8-906212242FEC}" dt="2023-01-10T09:59:18.553" v="2751" actId="122"/>
          <ac:spMkLst>
            <pc:docMk/>
            <pc:sldMk cId="1623823092" sldId="299"/>
            <ac:spMk id="26" creationId="{77FFD114-11AF-47AC-8C87-01C9B56A7D0C}"/>
          </ac:spMkLst>
        </pc:spChg>
        <pc:cxnChg chg="mod">
          <ac:chgData name="Océane Duluins" userId="120f55b8-8ff0-4551-908c-063845c4876c" providerId="ADAL" clId="{1B049DFC-4250-4096-AAA8-906212242FEC}" dt="2023-01-10T16:20:51.664" v="5466" actId="1035"/>
          <ac:cxnSpMkLst>
            <pc:docMk/>
            <pc:sldMk cId="1623823092" sldId="299"/>
            <ac:cxnSpMk id="4" creationId="{A7CD8FC6-BF4A-4895-B3D1-43ECF9189E0E}"/>
          </ac:cxnSpMkLst>
        </pc:cxnChg>
        <pc:cxnChg chg="del mod">
          <ac:chgData name="Océane Duluins" userId="120f55b8-8ff0-4551-908c-063845c4876c" providerId="ADAL" clId="{1B049DFC-4250-4096-AAA8-906212242FEC}" dt="2023-01-10T09:36:31.896" v="2295" actId="478"/>
          <ac:cxnSpMkLst>
            <pc:docMk/>
            <pc:sldMk cId="1623823092" sldId="299"/>
            <ac:cxnSpMk id="24" creationId="{C7ED61E1-A1FD-4EE1-8DF6-81E632DE7ECC}"/>
          </ac:cxnSpMkLst>
        </pc:cxnChg>
        <pc:cxnChg chg="mod">
          <ac:chgData name="Océane Duluins" userId="120f55b8-8ff0-4551-908c-063845c4876c" providerId="ADAL" clId="{1B049DFC-4250-4096-AAA8-906212242FEC}" dt="2023-01-10T16:20:59.957" v="5478" actId="1035"/>
          <ac:cxnSpMkLst>
            <pc:docMk/>
            <pc:sldMk cId="1623823092" sldId="299"/>
            <ac:cxnSpMk id="25" creationId="{C0133CFC-AD71-40EC-8C08-7D2EDC6486E1}"/>
          </ac:cxnSpMkLst>
        </pc:cxnChg>
        <pc:cxnChg chg="add mod">
          <ac:chgData name="Océane Duluins" userId="120f55b8-8ff0-4551-908c-063845c4876c" providerId="ADAL" clId="{1B049DFC-4250-4096-AAA8-906212242FEC}" dt="2023-01-10T16:21:07.585" v="5488" actId="1036"/>
          <ac:cxnSpMkLst>
            <pc:docMk/>
            <pc:sldMk cId="1623823092" sldId="299"/>
            <ac:cxnSpMk id="27" creationId="{C917E780-AAE8-434C-AD7F-3DEDC65D6CEC}"/>
          </ac:cxnSpMkLst>
        </pc:cxnChg>
      </pc:sldChg>
      <pc:sldChg chg="addSp delSp modSp addAnim delAnim modAnim modNotesTx">
        <pc:chgData name="Océane Duluins" userId="120f55b8-8ff0-4551-908c-063845c4876c" providerId="ADAL" clId="{1B049DFC-4250-4096-AAA8-906212242FEC}" dt="2023-01-20T16:11:17.984" v="7416" actId="20577"/>
        <pc:sldMkLst>
          <pc:docMk/>
          <pc:sldMk cId="3792488033" sldId="302"/>
        </pc:sldMkLst>
        <pc:spChg chg="mod">
          <ac:chgData name="Océane Duluins" userId="120f55b8-8ff0-4551-908c-063845c4876c" providerId="ADAL" clId="{1B049DFC-4250-4096-AAA8-906212242FEC}" dt="2023-01-10T10:46:25.934" v="3150" actId="113"/>
          <ac:spMkLst>
            <pc:docMk/>
            <pc:sldMk cId="3792488033" sldId="302"/>
            <ac:spMk id="3" creationId="{90FE814C-24EB-42FC-AADE-1B1B3381D936}"/>
          </ac:spMkLst>
        </pc:spChg>
        <pc:spChg chg="mod">
          <ac:chgData name="Océane Duluins" userId="120f55b8-8ff0-4551-908c-063845c4876c" providerId="ADAL" clId="{1B049DFC-4250-4096-AAA8-906212242FEC}" dt="2023-01-10T16:28:19.229" v="5995" actId="1035"/>
          <ac:spMkLst>
            <pc:docMk/>
            <pc:sldMk cId="3792488033" sldId="302"/>
            <ac:spMk id="19" creationId="{1CF773C4-701A-4939-BD12-1ED1F632B2A1}"/>
          </ac:spMkLst>
        </pc:spChg>
        <pc:spChg chg="mod">
          <ac:chgData name="Océane Duluins" userId="120f55b8-8ff0-4551-908c-063845c4876c" providerId="ADAL" clId="{1B049DFC-4250-4096-AAA8-906212242FEC}" dt="2023-01-20T16:11:17.984" v="7416" actId="20577"/>
          <ac:spMkLst>
            <pc:docMk/>
            <pc:sldMk cId="3792488033" sldId="302"/>
            <ac:spMk id="37" creationId="{B49B82B3-9D2A-47C7-97E8-1BF4257F4042}"/>
          </ac:spMkLst>
        </pc:spChg>
        <pc:spChg chg="add mod">
          <ac:chgData name="Océane Duluins" userId="120f55b8-8ff0-4551-908c-063845c4876c" providerId="ADAL" clId="{1B049DFC-4250-4096-AAA8-906212242FEC}" dt="2023-01-10T10:46:21.330" v="3147" actId="208"/>
          <ac:spMkLst>
            <pc:docMk/>
            <pc:sldMk cId="3792488033" sldId="302"/>
            <ac:spMk id="38" creationId="{9F582DEA-1C76-4218-93DD-BCA6BF3CFE84}"/>
          </ac:spMkLst>
        </pc:spChg>
        <pc:spChg chg="add mod">
          <ac:chgData name="Océane Duluins" userId="120f55b8-8ff0-4551-908c-063845c4876c" providerId="ADAL" clId="{1B049DFC-4250-4096-AAA8-906212242FEC}" dt="2023-01-10T10:45:49.406" v="3138" actId="1076"/>
          <ac:spMkLst>
            <pc:docMk/>
            <pc:sldMk cId="3792488033" sldId="302"/>
            <ac:spMk id="42" creationId="{35F1684A-BE68-4BE5-82FB-A89193879114}"/>
          </ac:spMkLst>
        </pc:spChg>
        <pc:spChg chg="add del mod">
          <ac:chgData name="Océane Duluins" userId="120f55b8-8ff0-4551-908c-063845c4876c" providerId="ADAL" clId="{1B049DFC-4250-4096-AAA8-906212242FEC}" dt="2023-01-10T10:46:33.690" v="3157" actId="1035"/>
          <ac:spMkLst>
            <pc:docMk/>
            <pc:sldMk cId="3792488033" sldId="302"/>
            <ac:spMk id="44" creationId="{9313BDF1-A546-48C6-88AE-22851BE8F1F4}"/>
          </ac:spMkLst>
        </pc:spChg>
        <pc:cxnChg chg="add mod">
          <ac:chgData name="Océane Duluins" userId="120f55b8-8ff0-4551-908c-063845c4876c" providerId="ADAL" clId="{1B049DFC-4250-4096-AAA8-906212242FEC}" dt="2023-01-10T10:46:21.330" v="3147" actId="208"/>
          <ac:cxnSpMkLst>
            <pc:docMk/>
            <pc:sldMk cId="3792488033" sldId="302"/>
            <ac:cxnSpMk id="40" creationId="{7244A5BA-4AE4-4C06-A1FB-7EE02A33B90B}"/>
          </ac:cxnSpMkLst>
        </pc:cxnChg>
      </pc:sldChg>
      <pc:sldChg chg="addSp delSp modSp delAnim modNotesTx">
        <pc:chgData name="Océane Duluins" userId="120f55b8-8ff0-4551-908c-063845c4876c" providerId="ADAL" clId="{1B049DFC-4250-4096-AAA8-906212242FEC}" dt="2023-01-10T13:27:40.364" v="5287" actId="20577"/>
        <pc:sldMkLst>
          <pc:docMk/>
          <pc:sldMk cId="487328557" sldId="309"/>
        </pc:sldMkLst>
        <pc:spChg chg="mod">
          <ac:chgData name="Océane Duluins" userId="120f55b8-8ff0-4551-908c-063845c4876c" providerId="ADAL" clId="{1B049DFC-4250-4096-AAA8-906212242FEC}" dt="2023-01-02T20:11:50.718" v="1342" actId="20577"/>
          <ac:spMkLst>
            <pc:docMk/>
            <pc:sldMk cId="487328557" sldId="309"/>
            <ac:spMk id="2" creationId="{254F017A-B99F-49EC-987B-EE3FE41AEF69}"/>
          </ac:spMkLst>
        </pc:spChg>
        <pc:spChg chg="add mod">
          <ac:chgData name="Océane Duluins" userId="120f55b8-8ff0-4551-908c-063845c4876c" providerId="ADAL" clId="{1B049DFC-4250-4096-AAA8-906212242FEC}" dt="2023-01-02T19:52:30.920" v="834" actId="14100"/>
          <ac:spMkLst>
            <pc:docMk/>
            <pc:sldMk cId="487328557" sldId="309"/>
            <ac:spMk id="7" creationId="{7C69AB5D-2F62-432F-B28E-A98A53F5027D}"/>
          </ac:spMkLst>
        </pc:spChg>
        <pc:spChg chg="add mod">
          <ac:chgData name="Océane Duluins" userId="120f55b8-8ff0-4551-908c-063845c4876c" providerId="ADAL" clId="{1B049DFC-4250-4096-AAA8-906212242FEC}" dt="2023-01-02T19:43:02.273" v="824" actId="1076"/>
          <ac:spMkLst>
            <pc:docMk/>
            <pc:sldMk cId="487328557" sldId="309"/>
            <ac:spMk id="8" creationId="{A74F99D0-390D-4309-8421-74951AE24ADC}"/>
          </ac:spMkLst>
        </pc:spChg>
        <pc:spChg chg="add mod">
          <ac:chgData name="Océane Duluins" userId="120f55b8-8ff0-4551-908c-063845c4876c" providerId="ADAL" clId="{1B049DFC-4250-4096-AAA8-906212242FEC}" dt="2023-01-02T19:43:13.409" v="826" actId="1076"/>
          <ac:spMkLst>
            <pc:docMk/>
            <pc:sldMk cId="487328557" sldId="309"/>
            <ac:spMk id="9" creationId="{4E84C81B-DA9B-45E0-931D-A8CAB0A40587}"/>
          </ac:spMkLst>
        </pc:spChg>
        <pc:spChg chg="add mod">
          <ac:chgData name="Océane Duluins" userId="120f55b8-8ff0-4551-908c-063845c4876c" providerId="ADAL" clId="{1B049DFC-4250-4096-AAA8-906212242FEC}" dt="2023-01-10T09:32:27.082" v="2191" actId="20577"/>
          <ac:spMkLst>
            <pc:docMk/>
            <pc:sldMk cId="487328557" sldId="309"/>
            <ac:spMk id="10" creationId="{27F67F70-32DE-4A7A-B47F-9693EE1CAD94}"/>
          </ac:spMkLst>
        </pc:spChg>
        <pc:spChg chg="add mod">
          <ac:chgData name="Océane Duluins" userId="120f55b8-8ff0-4551-908c-063845c4876c" providerId="ADAL" clId="{1B049DFC-4250-4096-AAA8-906212242FEC}" dt="2023-01-02T19:59:15.988" v="1048" actId="1076"/>
          <ac:spMkLst>
            <pc:docMk/>
            <pc:sldMk cId="487328557" sldId="309"/>
            <ac:spMk id="11" creationId="{703F9CBF-E331-4030-B826-A2068818E196}"/>
          </ac:spMkLst>
        </pc:spChg>
        <pc:spChg chg="del">
          <ac:chgData name="Océane Duluins" userId="120f55b8-8ff0-4551-908c-063845c4876c" providerId="ADAL" clId="{1B049DFC-4250-4096-AAA8-906212242FEC}" dt="2023-01-02T19:37:38.884" v="711" actId="478"/>
          <ac:spMkLst>
            <pc:docMk/>
            <pc:sldMk cId="487328557" sldId="309"/>
            <ac:spMk id="12" creationId="{814CD31F-FC21-475A-A676-040C7F7706B0}"/>
          </ac:spMkLst>
        </pc:spChg>
        <pc:spChg chg="add mod ord">
          <ac:chgData name="Océane Duluins" userId="120f55b8-8ff0-4551-908c-063845c4876c" providerId="ADAL" clId="{1B049DFC-4250-4096-AAA8-906212242FEC}" dt="2023-01-02T19:59:52.716" v="1060" actId="166"/>
          <ac:spMkLst>
            <pc:docMk/>
            <pc:sldMk cId="487328557" sldId="309"/>
            <ac:spMk id="14" creationId="{9334B922-78C0-4FB9-8804-3FB3E886B7D6}"/>
          </ac:spMkLst>
        </pc:spChg>
        <pc:spChg chg="add mod">
          <ac:chgData name="Océane Duluins" userId="120f55b8-8ff0-4551-908c-063845c4876c" providerId="ADAL" clId="{1B049DFC-4250-4096-AAA8-906212242FEC}" dt="2023-01-02T19:43:27.825" v="829" actId="1076"/>
          <ac:spMkLst>
            <pc:docMk/>
            <pc:sldMk cId="487328557" sldId="309"/>
            <ac:spMk id="15" creationId="{F97300BB-08AD-49EA-95B6-F31E432A0FB4}"/>
          </ac:spMkLst>
        </pc:spChg>
        <pc:spChg chg="add del mod">
          <ac:chgData name="Océane Duluins" userId="120f55b8-8ff0-4551-908c-063845c4876c" providerId="ADAL" clId="{1B049DFC-4250-4096-AAA8-906212242FEC}" dt="2023-01-02T19:59:04.842" v="1045" actId="478"/>
          <ac:spMkLst>
            <pc:docMk/>
            <pc:sldMk cId="487328557" sldId="309"/>
            <ac:spMk id="16" creationId="{91A0ECA7-F141-4699-A0FD-CDB88AAEC9CC}"/>
          </ac:spMkLst>
        </pc:spChg>
        <pc:spChg chg="add mod">
          <ac:chgData name="Océane Duluins" userId="120f55b8-8ff0-4551-908c-063845c4876c" providerId="ADAL" clId="{1B049DFC-4250-4096-AAA8-906212242FEC}" dt="2023-01-02T20:00:07.238" v="1063" actId="1076"/>
          <ac:spMkLst>
            <pc:docMk/>
            <pc:sldMk cId="487328557" sldId="309"/>
            <ac:spMk id="17" creationId="{8E1D9925-F4C7-4BEC-B805-12BC36FEDA93}"/>
          </ac:spMkLst>
        </pc:spChg>
        <pc:spChg chg="add mod">
          <ac:chgData name="Océane Duluins" userId="120f55b8-8ff0-4551-908c-063845c4876c" providerId="ADAL" clId="{1B049DFC-4250-4096-AAA8-906212242FEC}" dt="2023-01-02T20:00:24.343" v="1065" actId="207"/>
          <ac:spMkLst>
            <pc:docMk/>
            <pc:sldMk cId="487328557" sldId="309"/>
            <ac:spMk id="18" creationId="{0E0C8190-232F-4DB3-8823-FD2265F62C34}"/>
          </ac:spMkLst>
        </pc:spChg>
        <pc:spChg chg="add mod">
          <ac:chgData name="Océane Duluins" userId="120f55b8-8ff0-4551-908c-063845c4876c" providerId="ADAL" clId="{1B049DFC-4250-4096-AAA8-906212242FEC}" dt="2023-01-02T19:52:50.020" v="839" actId="1076"/>
          <ac:spMkLst>
            <pc:docMk/>
            <pc:sldMk cId="487328557" sldId="309"/>
            <ac:spMk id="19" creationId="{DA9A935A-75B3-40F0-8005-D4F37E9AADB2}"/>
          </ac:spMkLst>
        </pc:spChg>
        <pc:spChg chg="add mod">
          <ac:chgData name="Océane Duluins" userId="120f55b8-8ff0-4551-908c-063845c4876c" providerId="ADAL" clId="{1B049DFC-4250-4096-AAA8-906212242FEC}" dt="2023-01-02T19:53:05.345" v="844" actId="1076"/>
          <ac:spMkLst>
            <pc:docMk/>
            <pc:sldMk cId="487328557" sldId="309"/>
            <ac:spMk id="20" creationId="{AD9E3843-6DDF-443A-AF8C-1D524B3589CA}"/>
          </ac:spMkLst>
        </pc:spChg>
        <pc:spChg chg="add mod">
          <ac:chgData name="Océane Duluins" userId="120f55b8-8ff0-4551-908c-063845c4876c" providerId="ADAL" clId="{1B049DFC-4250-4096-AAA8-906212242FEC}" dt="2023-01-02T20:00:00.729" v="1062" actId="1076"/>
          <ac:spMkLst>
            <pc:docMk/>
            <pc:sldMk cId="487328557" sldId="309"/>
            <ac:spMk id="21" creationId="{110BEBA0-36CD-482B-8C53-2B889AD7273C}"/>
          </ac:spMkLst>
        </pc:spChg>
        <pc:spChg chg="add mod">
          <ac:chgData name="Océane Duluins" userId="120f55b8-8ff0-4551-908c-063845c4876c" providerId="ADAL" clId="{1B049DFC-4250-4096-AAA8-906212242FEC}" dt="2023-01-02T19:59:10.981" v="1046" actId="1076"/>
          <ac:spMkLst>
            <pc:docMk/>
            <pc:sldMk cId="487328557" sldId="309"/>
            <ac:spMk id="44" creationId="{FF8A122B-B601-42C7-8FFE-F12C0BEBDFBB}"/>
          </ac:spMkLst>
        </pc:spChg>
        <pc:picChg chg="add mod">
          <ac:chgData name="Océane Duluins" userId="120f55b8-8ff0-4551-908c-063845c4876c" providerId="ADAL" clId="{1B049DFC-4250-4096-AAA8-906212242FEC}" dt="2023-01-02T19:43:10.987" v="825" actId="1076"/>
          <ac:picMkLst>
            <pc:docMk/>
            <pc:sldMk cId="487328557" sldId="309"/>
            <ac:picMk id="22" creationId="{E4D8E983-05EB-463C-A685-9F34833CE06A}"/>
          </ac:picMkLst>
        </pc:picChg>
        <pc:picChg chg="add mod">
          <ac:chgData name="Océane Duluins" userId="120f55b8-8ff0-4551-908c-063845c4876c" providerId="ADAL" clId="{1B049DFC-4250-4096-AAA8-906212242FEC}" dt="2023-01-02T19:43:10.987" v="825" actId="1076"/>
          <ac:picMkLst>
            <pc:docMk/>
            <pc:sldMk cId="487328557" sldId="309"/>
            <ac:picMk id="23" creationId="{9146EEF3-364A-4EB2-9F24-3C6C85BFF00F}"/>
          </ac:picMkLst>
        </pc:picChg>
        <pc:picChg chg="add mod">
          <ac:chgData name="Océane Duluins" userId="120f55b8-8ff0-4551-908c-063845c4876c" providerId="ADAL" clId="{1B049DFC-4250-4096-AAA8-906212242FEC}" dt="2023-01-02T19:43:10.987" v="825" actId="1076"/>
          <ac:picMkLst>
            <pc:docMk/>
            <pc:sldMk cId="487328557" sldId="309"/>
            <ac:picMk id="24" creationId="{A04CE181-1548-4672-A3AF-D5B0EE5E7955}"/>
          </ac:picMkLst>
        </pc:picChg>
        <pc:cxnChg chg="add mod">
          <ac:chgData name="Océane Duluins" userId="120f55b8-8ff0-4551-908c-063845c4876c" providerId="ADAL" clId="{1B049DFC-4250-4096-AAA8-906212242FEC}" dt="2023-01-03T07:14:30.365" v="1514" actId="14100"/>
          <ac:cxnSpMkLst>
            <pc:docMk/>
            <pc:sldMk cId="487328557" sldId="309"/>
            <ac:cxnSpMk id="4" creationId="{2A209ED7-627F-40BD-B668-9715C0B4E3B0}"/>
          </ac:cxnSpMkLst>
        </pc:cxnChg>
        <pc:cxnChg chg="add mod">
          <ac:chgData name="Océane Duluins" userId="120f55b8-8ff0-4551-908c-063845c4876c" providerId="ADAL" clId="{1B049DFC-4250-4096-AAA8-906212242FEC}" dt="2023-01-03T07:14:37.005" v="1516" actId="14100"/>
          <ac:cxnSpMkLst>
            <pc:docMk/>
            <pc:sldMk cId="487328557" sldId="309"/>
            <ac:cxnSpMk id="25" creationId="{05656B1A-E85C-4FFC-9E05-5F73A34AB7DC}"/>
          </ac:cxnSpMkLst>
        </pc:cxnChg>
        <pc:cxnChg chg="add del mod">
          <ac:chgData name="Océane Duluins" userId="120f55b8-8ff0-4551-908c-063845c4876c" providerId="ADAL" clId="{1B049DFC-4250-4096-AAA8-906212242FEC}" dt="2023-01-02T19:42:00.569" v="758" actId="478"/>
          <ac:cxnSpMkLst>
            <pc:docMk/>
            <pc:sldMk cId="487328557" sldId="309"/>
            <ac:cxnSpMk id="36" creationId="{5BAFDC1D-49E4-4D62-91C0-CE6228F44A6F}"/>
          </ac:cxnSpMkLst>
        </pc:cxnChg>
        <pc:cxnChg chg="add mod">
          <ac:chgData name="Océane Duluins" userId="120f55b8-8ff0-4551-908c-063845c4876c" providerId="ADAL" clId="{1B049DFC-4250-4096-AAA8-906212242FEC}" dt="2023-01-03T07:14:33.005" v="1515" actId="14100"/>
          <ac:cxnSpMkLst>
            <pc:docMk/>
            <pc:sldMk cId="487328557" sldId="309"/>
            <ac:cxnSpMk id="45" creationId="{90649690-C30E-4D1A-9392-F1D2B0C59389}"/>
          </ac:cxnSpMkLst>
        </pc:cxnChg>
        <pc:cxnChg chg="add mod">
          <ac:chgData name="Océane Duluins" userId="120f55b8-8ff0-4551-908c-063845c4876c" providerId="ADAL" clId="{1B049DFC-4250-4096-AAA8-906212242FEC}" dt="2023-01-03T07:14:40.541" v="1517" actId="14100"/>
          <ac:cxnSpMkLst>
            <pc:docMk/>
            <pc:sldMk cId="487328557" sldId="309"/>
            <ac:cxnSpMk id="49" creationId="{6FC91DF9-3D39-4F28-98F4-D8C365B720E3}"/>
          </ac:cxnSpMkLst>
        </pc:cxnChg>
      </pc:sldChg>
      <pc:sldChg chg="modSp ord modTransition">
        <pc:chgData name="Océane Duluins" userId="120f55b8-8ff0-4551-908c-063845c4876c" providerId="ADAL" clId="{1B049DFC-4250-4096-AAA8-906212242FEC}" dt="2023-01-11T13:44:04.885" v="7018"/>
        <pc:sldMkLst>
          <pc:docMk/>
          <pc:sldMk cId="689979265" sldId="314"/>
        </pc:sldMkLst>
        <pc:spChg chg="mod">
          <ac:chgData name="Océane Duluins" userId="120f55b8-8ff0-4551-908c-063845c4876c" providerId="ADAL" clId="{1B049DFC-4250-4096-AAA8-906212242FEC}" dt="2023-01-11T13:23:08.074" v="6715" actId="20577"/>
          <ac:spMkLst>
            <pc:docMk/>
            <pc:sldMk cId="689979265" sldId="314"/>
            <ac:spMk id="11" creationId="{740A0143-7CF0-4DE1-A4D5-4A08F1B2BDAA}"/>
          </ac:spMkLst>
        </pc:spChg>
      </pc:sldChg>
      <pc:sldChg chg="addSp modSp ord modTransition modAnim">
        <pc:chgData name="Océane Duluins" userId="120f55b8-8ff0-4551-908c-063845c4876c" providerId="ADAL" clId="{1B049DFC-4250-4096-AAA8-906212242FEC}" dt="2023-01-11T13:44:04.885" v="7018"/>
        <pc:sldMkLst>
          <pc:docMk/>
          <pc:sldMk cId="3823639343" sldId="315"/>
        </pc:sldMkLst>
        <pc:spChg chg="mod">
          <ac:chgData name="Océane Duluins" userId="120f55b8-8ff0-4551-908c-063845c4876c" providerId="ADAL" clId="{1B049DFC-4250-4096-AAA8-906212242FEC}" dt="2023-01-10T09:38:15.322" v="2334" actId="14100"/>
          <ac:spMkLst>
            <pc:docMk/>
            <pc:sldMk cId="3823639343" sldId="315"/>
            <ac:spMk id="5" creationId="{EC58A09C-6EA6-4B69-BF7E-3691298E00CA}"/>
          </ac:spMkLst>
        </pc:spChg>
        <pc:spChg chg="mod">
          <ac:chgData name="Océane Duluins" userId="120f55b8-8ff0-4551-908c-063845c4876c" providerId="ADAL" clId="{1B049DFC-4250-4096-AAA8-906212242FEC}" dt="2023-01-10T09:37:16.993" v="2301" actId="1076"/>
          <ac:spMkLst>
            <pc:docMk/>
            <pc:sldMk cId="3823639343" sldId="315"/>
            <ac:spMk id="7" creationId="{13143F99-283C-4501-A37D-D80365EDF3C9}"/>
          </ac:spMkLst>
        </pc:spChg>
        <pc:spChg chg="mod">
          <ac:chgData name="Océane Duluins" userId="120f55b8-8ff0-4551-908c-063845c4876c" providerId="ADAL" clId="{1B049DFC-4250-4096-AAA8-906212242FEC}" dt="2023-01-10T09:37:16.993" v="2301" actId="1076"/>
          <ac:spMkLst>
            <pc:docMk/>
            <pc:sldMk cId="3823639343" sldId="315"/>
            <ac:spMk id="9" creationId="{EE08A995-CCEF-42FE-B483-609B0A9EB7FE}"/>
          </ac:spMkLst>
        </pc:spChg>
        <pc:spChg chg="mod">
          <ac:chgData name="Océane Duluins" userId="120f55b8-8ff0-4551-908c-063845c4876c" providerId="ADAL" clId="{1B049DFC-4250-4096-AAA8-906212242FEC}" dt="2023-01-10T09:37:38.154" v="2310" actId="1076"/>
          <ac:spMkLst>
            <pc:docMk/>
            <pc:sldMk cId="3823639343" sldId="315"/>
            <ac:spMk id="10" creationId="{A4BC858C-4F1F-4440-9632-0A96E9ED3D78}"/>
          </ac:spMkLst>
        </pc:spChg>
        <pc:spChg chg="mod">
          <ac:chgData name="Océane Duluins" userId="120f55b8-8ff0-4551-908c-063845c4876c" providerId="ADAL" clId="{1B049DFC-4250-4096-AAA8-906212242FEC}" dt="2023-01-10T09:38:07.878" v="2331" actId="404"/>
          <ac:spMkLst>
            <pc:docMk/>
            <pc:sldMk cId="3823639343" sldId="315"/>
            <ac:spMk id="11" creationId="{740A0143-7CF0-4DE1-A4D5-4A08F1B2BDAA}"/>
          </ac:spMkLst>
        </pc:spChg>
        <pc:spChg chg="mod">
          <ac:chgData name="Océane Duluins" userId="120f55b8-8ff0-4551-908c-063845c4876c" providerId="ADAL" clId="{1B049DFC-4250-4096-AAA8-906212242FEC}" dt="2023-01-10T09:37:38.154" v="2310" actId="1076"/>
          <ac:spMkLst>
            <pc:docMk/>
            <pc:sldMk cId="3823639343" sldId="315"/>
            <ac:spMk id="12" creationId="{6132DBD5-2635-456E-A294-3AA26DD17F68}"/>
          </ac:spMkLst>
        </pc:spChg>
        <pc:spChg chg="mod">
          <ac:chgData name="Océane Duluins" userId="120f55b8-8ff0-4551-908c-063845c4876c" providerId="ADAL" clId="{1B049DFC-4250-4096-AAA8-906212242FEC}" dt="2023-01-10T09:38:13.026" v="2333" actId="14100"/>
          <ac:spMkLst>
            <pc:docMk/>
            <pc:sldMk cId="3823639343" sldId="315"/>
            <ac:spMk id="13" creationId="{88AF044C-B866-4F1A-B5D9-633AD7AEBC1F}"/>
          </ac:spMkLst>
        </pc:spChg>
        <pc:spChg chg="mod">
          <ac:chgData name="Océane Duluins" userId="120f55b8-8ff0-4551-908c-063845c4876c" providerId="ADAL" clId="{1B049DFC-4250-4096-AAA8-906212242FEC}" dt="2023-01-10T09:38:24.639" v="2335" actId="552"/>
          <ac:spMkLst>
            <pc:docMk/>
            <pc:sldMk cId="3823639343" sldId="315"/>
            <ac:spMk id="14" creationId="{A4417AB1-37E6-4426-9AF2-7B98D9392E80}"/>
          </ac:spMkLst>
        </pc:spChg>
        <pc:spChg chg="add mod">
          <ac:chgData name="Océane Duluins" userId="120f55b8-8ff0-4551-908c-063845c4876c" providerId="ADAL" clId="{1B049DFC-4250-4096-AAA8-906212242FEC}" dt="2023-01-10T09:38:24.639" v="2335" actId="552"/>
          <ac:spMkLst>
            <pc:docMk/>
            <pc:sldMk cId="3823639343" sldId="315"/>
            <ac:spMk id="15" creationId="{679291AC-07B3-4457-92E6-ADAF81E24CCB}"/>
          </ac:spMkLst>
        </pc:spChg>
      </pc:sldChg>
      <pc:sldChg chg="addSp delSp modSp add modNotesTx">
        <pc:chgData name="Océane Duluins" userId="120f55b8-8ff0-4551-908c-063845c4876c" providerId="ADAL" clId="{1B049DFC-4250-4096-AAA8-906212242FEC}" dt="2023-01-11T13:03:27.902" v="6663" actId="404"/>
        <pc:sldMkLst>
          <pc:docMk/>
          <pc:sldMk cId="530374784" sldId="316"/>
        </pc:sldMkLst>
        <pc:spChg chg="del mod">
          <ac:chgData name="Océane Duluins" userId="120f55b8-8ff0-4551-908c-063845c4876c" providerId="ADAL" clId="{1B049DFC-4250-4096-AAA8-906212242FEC}" dt="2023-01-10T10:36:37.339" v="2872" actId="478"/>
          <ac:spMkLst>
            <pc:docMk/>
            <pc:sldMk cId="530374784" sldId="316"/>
            <ac:spMk id="2" creationId="{90DACBB0-5DC5-4A52-95E4-C526AD80AD3D}"/>
          </ac:spMkLst>
        </pc:spChg>
        <pc:spChg chg="del">
          <ac:chgData name="Océane Duluins" userId="120f55b8-8ff0-4551-908c-063845c4876c" providerId="ADAL" clId="{1B049DFC-4250-4096-AAA8-906212242FEC}" dt="2023-01-10T10:36:29.271" v="2869"/>
          <ac:spMkLst>
            <pc:docMk/>
            <pc:sldMk cId="530374784" sldId="316"/>
            <ac:spMk id="3" creationId="{83ED81AF-E9C3-408C-8F24-2D10F235FF5A}"/>
          </ac:spMkLst>
        </pc:spChg>
        <pc:spChg chg="add del mod">
          <ac:chgData name="Océane Duluins" userId="120f55b8-8ff0-4551-908c-063845c4876c" providerId="ADAL" clId="{1B049DFC-4250-4096-AAA8-906212242FEC}" dt="2023-01-10T10:38:05.426" v="2882" actId="478"/>
          <ac:spMkLst>
            <pc:docMk/>
            <pc:sldMk cId="530374784" sldId="316"/>
            <ac:spMk id="8" creationId="{A766DA5D-3547-4903-871E-1647829B9B5F}"/>
          </ac:spMkLst>
        </pc:spChg>
        <pc:spChg chg="add del mod">
          <ac:chgData name="Océane Duluins" userId="120f55b8-8ff0-4551-908c-063845c4876c" providerId="ADAL" clId="{1B049DFC-4250-4096-AAA8-906212242FEC}" dt="2023-01-10T10:38:02.758" v="2881"/>
          <ac:spMkLst>
            <pc:docMk/>
            <pc:sldMk cId="530374784" sldId="316"/>
            <ac:spMk id="10" creationId="{D6FC5AE2-6303-4474-BEF2-08BF58B74476}"/>
          </ac:spMkLst>
        </pc:spChg>
        <pc:spChg chg="add mod">
          <ac:chgData name="Océane Duluins" userId="120f55b8-8ff0-4551-908c-063845c4876c" providerId="ADAL" clId="{1B049DFC-4250-4096-AAA8-906212242FEC}" dt="2023-01-11T13:03:27.902" v="6663" actId="404"/>
          <ac:spMkLst>
            <pc:docMk/>
            <pc:sldMk cId="530374784" sldId="316"/>
            <ac:spMk id="13" creationId="{21BD339B-22B9-457F-BC6D-E04DEF364486}"/>
          </ac:spMkLst>
        </pc:spChg>
        <pc:picChg chg="add del mod">
          <ac:chgData name="Océane Duluins" userId="120f55b8-8ff0-4551-908c-063845c4876c" providerId="ADAL" clId="{1B049DFC-4250-4096-AAA8-906212242FEC}" dt="2023-01-10T10:38:00.454" v="2880" actId="478"/>
          <ac:picMkLst>
            <pc:docMk/>
            <pc:sldMk cId="530374784" sldId="316"/>
            <ac:picMk id="6" creationId="{D6FDFCEA-5B65-492F-8B9F-1BC6E1884C4C}"/>
          </ac:picMkLst>
        </pc:picChg>
        <pc:picChg chg="add mod">
          <ac:chgData name="Océane Duluins" userId="120f55b8-8ff0-4551-908c-063845c4876c" providerId="ADAL" clId="{1B049DFC-4250-4096-AAA8-906212242FEC}" dt="2023-01-10T10:38:11.438" v="2885" actId="1076"/>
          <ac:picMkLst>
            <pc:docMk/>
            <pc:sldMk cId="530374784" sldId="316"/>
            <ac:picMk id="12" creationId="{18BF3267-689F-48D5-8AF8-DDF429086E9C}"/>
          </ac:picMkLst>
        </pc:picChg>
      </pc:sldChg>
      <pc:sldChg chg="addSp delSp modSp add ord modNotesTx">
        <pc:chgData name="Océane Duluins" userId="120f55b8-8ff0-4551-908c-063845c4876c" providerId="ADAL" clId="{1B049DFC-4250-4096-AAA8-906212242FEC}" dt="2023-01-11T13:03:23.219" v="6662" actId="404"/>
        <pc:sldMkLst>
          <pc:docMk/>
          <pc:sldMk cId="4037148584" sldId="317"/>
        </pc:sldMkLst>
        <pc:spChg chg="del mod">
          <ac:chgData name="Océane Duluins" userId="120f55b8-8ff0-4551-908c-063845c4876c" providerId="ADAL" clId="{1B049DFC-4250-4096-AAA8-906212242FEC}" dt="2023-01-10T10:32:02.697" v="2854" actId="478"/>
          <ac:spMkLst>
            <pc:docMk/>
            <pc:sldMk cId="4037148584" sldId="317"/>
            <ac:spMk id="2" creationId="{DD3E5484-DE62-44FD-9E4B-453DB2FD9681}"/>
          </ac:spMkLst>
        </pc:spChg>
        <pc:spChg chg="del">
          <ac:chgData name="Océane Duluins" userId="120f55b8-8ff0-4551-908c-063845c4876c" providerId="ADAL" clId="{1B049DFC-4250-4096-AAA8-906212242FEC}" dt="2023-01-10T10:31:59.032" v="2853"/>
          <ac:spMkLst>
            <pc:docMk/>
            <pc:sldMk cId="4037148584" sldId="317"/>
            <ac:spMk id="3" creationId="{CAE24B32-D71F-4D17-9657-EE4B8CB64109}"/>
          </ac:spMkLst>
        </pc:spChg>
        <pc:spChg chg="add del mod">
          <ac:chgData name="Océane Duluins" userId="120f55b8-8ff0-4551-908c-063845c4876c" providerId="ADAL" clId="{1B049DFC-4250-4096-AAA8-906212242FEC}" dt="2023-01-10T10:35:06.603" v="2868" actId="478"/>
          <ac:spMkLst>
            <pc:docMk/>
            <pc:sldMk cId="4037148584" sldId="317"/>
            <ac:spMk id="8" creationId="{4861CC86-9315-4F2C-944A-71B7972F8E58}"/>
          </ac:spMkLst>
        </pc:spChg>
        <pc:spChg chg="add mod">
          <ac:chgData name="Océane Duluins" userId="120f55b8-8ff0-4551-908c-063845c4876c" providerId="ADAL" clId="{1B049DFC-4250-4096-AAA8-906212242FEC}" dt="2023-01-11T13:03:23.219" v="6662" actId="404"/>
          <ac:spMkLst>
            <pc:docMk/>
            <pc:sldMk cId="4037148584" sldId="317"/>
            <ac:spMk id="9" creationId="{C837DA1E-115E-46EC-8524-420A0D46EAFC}"/>
          </ac:spMkLst>
        </pc:spChg>
        <pc:picChg chg="add mod">
          <ac:chgData name="Océane Duluins" userId="120f55b8-8ff0-4551-908c-063845c4876c" providerId="ADAL" clId="{1B049DFC-4250-4096-AAA8-906212242FEC}" dt="2023-01-10T10:39:55.967" v="2932" actId="1036"/>
          <ac:picMkLst>
            <pc:docMk/>
            <pc:sldMk cId="4037148584" sldId="317"/>
            <ac:picMk id="6" creationId="{2FEA2B8C-C819-4D02-9787-5492DA9B2D9D}"/>
          </ac:picMkLst>
        </pc:picChg>
      </pc:sldChg>
      <pc:sldChg chg="modSp add modAnim modNotesTx">
        <pc:chgData name="Océane Duluins" userId="120f55b8-8ff0-4551-908c-063845c4876c" providerId="ADAL" clId="{1B049DFC-4250-4096-AAA8-906212242FEC}" dt="2023-01-10T16:32:16.471" v="6546" actId="20577"/>
        <pc:sldMkLst>
          <pc:docMk/>
          <pc:sldMk cId="2441468537" sldId="318"/>
        </pc:sldMkLst>
        <pc:spChg chg="mod">
          <ac:chgData name="Océane Duluins" userId="120f55b8-8ff0-4551-908c-063845c4876c" providerId="ADAL" clId="{1B049DFC-4250-4096-AAA8-906212242FEC}" dt="2023-01-10T13:13:38.433" v="4258"/>
          <ac:spMkLst>
            <pc:docMk/>
            <pc:sldMk cId="2441468537" sldId="318"/>
            <ac:spMk id="3" creationId="{90FE814C-24EB-42FC-AADE-1B1B3381D936}"/>
          </ac:spMkLst>
        </pc:spChg>
      </pc:sldChg>
      <pc:sldChg chg="addSp delSp modSp add modNotesTx">
        <pc:chgData name="Océane Duluins" userId="120f55b8-8ff0-4551-908c-063845c4876c" providerId="ADAL" clId="{1B049DFC-4250-4096-AAA8-906212242FEC}" dt="2023-01-20T16:02:47.926" v="7408" actId="20577"/>
        <pc:sldMkLst>
          <pc:docMk/>
          <pc:sldMk cId="3287210365" sldId="319"/>
        </pc:sldMkLst>
        <pc:spChg chg="mod">
          <ac:chgData name="Océane Duluins" userId="120f55b8-8ff0-4551-908c-063845c4876c" providerId="ADAL" clId="{1B049DFC-4250-4096-AAA8-906212242FEC}" dt="2023-01-11T12:58:02.088" v="6607" actId="208"/>
          <ac:spMkLst>
            <pc:docMk/>
            <pc:sldMk cId="3287210365" sldId="319"/>
            <ac:spMk id="5" creationId="{2D7761A1-E0D6-4C63-AF5C-B816EADD904B}"/>
          </ac:spMkLst>
        </pc:spChg>
        <pc:spChg chg="mod">
          <ac:chgData name="Océane Duluins" userId="120f55b8-8ff0-4551-908c-063845c4876c" providerId="ADAL" clId="{1B049DFC-4250-4096-AAA8-906212242FEC}" dt="2023-01-11T13:03:48.834" v="6667" actId="20577"/>
          <ac:spMkLst>
            <pc:docMk/>
            <pc:sldMk cId="3287210365" sldId="319"/>
            <ac:spMk id="6" creationId="{A2578945-49AC-4DE8-B34D-BC901B4377AD}"/>
          </ac:spMkLst>
        </pc:spChg>
        <pc:picChg chg="del">
          <ac:chgData name="Océane Duluins" userId="120f55b8-8ff0-4551-908c-063845c4876c" providerId="ADAL" clId="{1B049DFC-4250-4096-AAA8-906212242FEC}" dt="2023-01-11T12:55:20.660" v="6550" actId="478"/>
          <ac:picMkLst>
            <pc:docMk/>
            <pc:sldMk cId="3287210365" sldId="319"/>
            <ac:picMk id="4" creationId="{F71B2CA4-4169-40AA-9243-D5358F2FB1D3}"/>
          </ac:picMkLst>
        </pc:picChg>
        <pc:picChg chg="mod">
          <ac:chgData name="Océane Duluins" userId="120f55b8-8ff0-4551-908c-063845c4876c" providerId="ADAL" clId="{1B049DFC-4250-4096-AAA8-906212242FEC}" dt="2023-01-11T12:56:22.405" v="6564" actId="1076"/>
          <ac:picMkLst>
            <pc:docMk/>
            <pc:sldMk cId="3287210365" sldId="319"/>
            <ac:picMk id="7" creationId="{19D329EE-E8D3-4C9E-BBB7-BF6FAF71C0C9}"/>
          </ac:picMkLst>
        </pc:picChg>
        <pc:picChg chg="mod">
          <ac:chgData name="Océane Duluins" userId="120f55b8-8ff0-4551-908c-063845c4876c" providerId="ADAL" clId="{1B049DFC-4250-4096-AAA8-906212242FEC}" dt="2023-01-11T12:56:29.122" v="6566" actId="1076"/>
          <ac:picMkLst>
            <pc:docMk/>
            <pc:sldMk cId="3287210365" sldId="319"/>
            <ac:picMk id="8" creationId="{3063AF72-2D10-48C7-A95A-60364D08D2A7}"/>
          </ac:picMkLst>
        </pc:picChg>
        <pc:picChg chg="mod">
          <ac:chgData name="Océane Duluins" userId="120f55b8-8ff0-4551-908c-063845c4876c" providerId="ADAL" clId="{1B049DFC-4250-4096-AAA8-906212242FEC}" dt="2023-01-11T12:56:25.631" v="6565" actId="1076"/>
          <ac:picMkLst>
            <pc:docMk/>
            <pc:sldMk cId="3287210365" sldId="319"/>
            <ac:picMk id="9" creationId="{DF8346E6-4649-4137-93DC-59A7C3564D5F}"/>
          </ac:picMkLst>
        </pc:picChg>
        <pc:picChg chg="add mod ord">
          <ac:chgData name="Océane Duluins" userId="120f55b8-8ff0-4551-908c-063845c4876c" providerId="ADAL" clId="{1B049DFC-4250-4096-AAA8-906212242FEC}" dt="2023-01-11T12:55:57.878" v="6555" actId="167"/>
          <ac:picMkLst>
            <pc:docMk/>
            <pc:sldMk cId="3287210365" sldId="319"/>
            <ac:picMk id="10" creationId="{43C47AC7-4D3E-49AD-9D57-9EFEE345A87B}"/>
          </ac:picMkLst>
        </pc:picChg>
      </pc:sldChg>
      <pc:sldChg chg="addSp delSp modSp add modNotesTx">
        <pc:chgData name="Océane Duluins" userId="120f55b8-8ff0-4551-908c-063845c4876c" providerId="ADAL" clId="{1B049DFC-4250-4096-AAA8-906212242FEC}" dt="2023-01-11T14:10:05.731" v="7349" actId="478"/>
        <pc:sldMkLst>
          <pc:docMk/>
          <pc:sldMk cId="2810001573" sldId="320"/>
        </pc:sldMkLst>
        <pc:spChg chg="del">
          <ac:chgData name="Océane Duluins" userId="120f55b8-8ff0-4551-908c-063845c4876c" providerId="ADAL" clId="{1B049DFC-4250-4096-AAA8-906212242FEC}" dt="2023-01-11T13:00:06.680" v="6637" actId="478"/>
          <ac:spMkLst>
            <pc:docMk/>
            <pc:sldMk cId="2810001573" sldId="320"/>
            <ac:spMk id="5" creationId="{2D7761A1-E0D6-4C63-AF5C-B816EADD904B}"/>
          </ac:spMkLst>
        </pc:spChg>
        <pc:spChg chg="add del mod ord">
          <ac:chgData name="Océane Duluins" userId="120f55b8-8ff0-4551-908c-063845c4876c" providerId="ADAL" clId="{1B049DFC-4250-4096-AAA8-906212242FEC}" dt="2023-01-11T14:08:27.135" v="7330" actId="478"/>
          <ac:spMkLst>
            <pc:docMk/>
            <pc:sldMk cId="2810001573" sldId="320"/>
            <ac:spMk id="5" creationId="{8D68B620-431E-476D-914B-1EEA53075688}"/>
          </ac:spMkLst>
        </pc:spChg>
        <pc:spChg chg="add mod">
          <ac:chgData name="Océane Duluins" userId="120f55b8-8ff0-4551-908c-063845c4876c" providerId="ADAL" clId="{1B049DFC-4250-4096-AAA8-906212242FEC}" dt="2023-01-11T14:08:42.664" v="7348" actId="692"/>
          <ac:spMkLst>
            <pc:docMk/>
            <pc:sldMk cId="2810001573" sldId="320"/>
            <ac:spMk id="6" creationId="{4206B16C-A99C-490E-9075-F54A052A0E67}"/>
          </ac:spMkLst>
        </pc:spChg>
        <pc:spChg chg="del">
          <ac:chgData name="Océane Duluins" userId="120f55b8-8ff0-4551-908c-063845c4876c" providerId="ADAL" clId="{1B049DFC-4250-4096-AAA8-906212242FEC}" dt="2023-01-11T13:00:21.598" v="6644" actId="478"/>
          <ac:spMkLst>
            <pc:docMk/>
            <pc:sldMk cId="2810001573" sldId="320"/>
            <ac:spMk id="6" creationId="{A2578945-49AC-4DE8-B34D-BC901B4377AD}"/>
          </ac:spMkLst>
        </pc:spChg>
        <pc:spChg chg="add mod">
          <ac:chgData name="Océane Duluins" userId="120f55b8-8ff0-4551-908c-063845c4876c" providerId="ADAL" clId="{1B049DFC-4250-4096-AAA8-906212242FEC}" dt="2023-01-11T13:01:10.212" v="6655" actId="208"/>
          <ac:spMkLst>
            <pc:docMk/>
            <pc:sldMk cId="2810001573" sldId="320"/>
            <ac:spMk id="11" creationId="{E4A427C4-CD3C-461D-BEC2-E99FEE77D455}"/>
          </ac:spMkLst>
        </pc:spChg>
        <pc:spChg chg="add mod">
          <ac:chgData name="Océane Duluins" userId="120f55b8-8ff0-4551-908c-063845c4876c" providerId="ADAL" clId="{1B049DFC-4250-4096-AAA8-906212242FEC}" dt="2023-01-11T13:00:56.041" v="6651" actId="12788"/>
          <ac:spMkLst>
            <pc:docMk/>
            <pc:sldMk cId="2810001573" sldId="320"/>
            <ac:spMk id="12" creationId="{AF954397-8B19-433F-9536-C492D05D3B5C}"/>
          </ac:spMkLst>
        </pc:spChg>
        <pc:spChg chg="add mod">
          <ac:chgData name="Océane Duluins" userId="120f55b8-8ff0-4551-908c-063845c4876c" providerId="ADAL" clId="{1B049DFC-4250-4096-AAA8-906212242FEC}" dt="2023-01-11T13:00:56.041" v="6651" actId="12788"/>
          <ac:spMkLst>
            <pc:docMk/>
            <pc:sldMk cId="2810001573" sldId="320"/>
            <ac:spMk id="14" creationId="{2F8B4109-20DA-4DF6-99A8-748907B6FF31}"/>
          </ac:spMkLst>
        </pc:spChg>
        <pc:spChg chg="add mod">
          <ac:chgData name="Océane Duluins" userId="120f55b8-8ff0-4551-908c-063845c4876c" providerId="ADAL" clId="{1B049DFC-4250-4096-AAA8-906212242FEC}" dt="2023-01-11T13:55:59.234" v="7219" actId="313"/>
          <ac:spMkLst>
            <pc:docMk/>
            <pc:sldMk cId="2810001573" sldId="320"/>
            <ac:spMk id="15" creationId="{5F0D1A2F-31B3-4150-AEFF-5EA83FE97700}"/>
          </ac:spMkLst>
        </pc:spChg>
        <pc:picChg chg="add mod">
          <ac:chgData name="Océane Duluins" userId="120f55b8-8ff0-4551-908c-063845c4876c" providerId="ADAL" clId="{1B049DFC-4250-4096-AAA8-906212242FEC}" dt="2023-01-11T14:07:04.102" v="7271" actId="14100"/>
          <ac:picMkLst>
            <pc:docMk/>
            <pc:sldMk cId="2810001573" sldId="320"/>
            <ac:picMk id="4" creationId="{6A1FD123-BEEA-4862-A55C-5DB9596020FC}"/>
          </ac:picMkLst>
        </pc:picChg>
        <pc:picChg chg="del">
          <ac:chgData name="Océane Duluins" userId="120f55b8-8ff0-4551-908c-063845c4876c" providerId="ADAL" clId="{1B049DFC-4250-4096-AAA8-906212242FEC}" dt="2023-01-11T13:00:12.006" v="6641" actId="478"/>
          <ac:picMkLst>
            <pc:docMk/>
            <pc:sldMk cId="2810001573" sldId="320"/>
            <ac:picMk id="7" creationId="{19D329EE-E8D3-4C9E-BBB7-BF6FAF71C0C9}"/>
          </ac:picMkLst>
        </pc:picChg>
        <pc:picChg chg="del">
          <ac:chgData name="Océane Duluins" userId="120f55b8-8ff0-4551-908c-063845c4876c" providerId="ADAL" clId="{1B049DFC-4250-4096-AAA8-906212242FEC}" dt="2023-01-11T13:00:10.510" v="6640" actId="478"/>
          <ac:picMkLst>
            <pc:docMk/>
            <pc:sldMk cId="2810001573" sldId="320"/>
            <ac:picMk id="8" creationId="{3063AF72-2D10-48C7-A95A-60364D08D2A7}"/>
          </ac:picMkLst>
        </pc:picChg>
        <pc:picChg chg="del">
          <ac:chgData name="Océane Duluins" userId="120f55b8-8ff0-4551-908c-063845c4876c" providerId="ADAL" clId="{1B049DFC-4250-4096-AAA8-906212242FEC}" dt="2023-01-11T13:00:09.070" v="6639" actId="478"/>
          <ac:picMkLst>
            <pc:docMk/>
            <pc:sldMk cId="2810001573" sldId="320"/>
            <ac:picMk id="9" creationId="{DF8346E6-4649-4137-93DC-59A7C3564D5F}"/>
          </ac:picMkLst>
        </pc:picChg>
        <pc:picChg chg="add del mod">
          <ac:chgData name="Océane Duluins" userId="120f55b8-8ff0-4551-908c-063845c4876c" providerId="ADAL" clId="{1B049DFC-4250-4096-AAA8-906212242FEC}" dt="2023-01-11T14:10:05.731" v="7349" actId="478"/>
          <ac:picMkLst>
            <pc:docMk/>
            <pc:sldMk cId="2810001573" sldId="320"/>
            <ac:picMk id="13" creationId="{076DD3CB-2387-40AF-954D-222069A9BA09}"/>
          </ac:picMkLst>
        </pc:picChg>
      </pc:sldChg>
    </pc:docChg>
  </pc:docChgLst>
  <pc:docChgLst>
    <pc:chgData name="Océane Duluins" userId="120f55b8-8ff0-4551-908c-063845c4876c" providerId="ADAL" clId="{EDB7C882-EFA2-4003-B188-519C6D3D300F}"/>
    <pc:docChg chg="undo custSel addSld delSld modSld sldOrd addSection delSection modSection">
      <pc:chgData name="Océane Duluins" userId="120f55b8-8ff0-4551-908c-063845c4876c" providerId="ADAL" clId="{EDB7C882-EFA2-4003-B188-519C6D3D300F}" dt="2023-01-02T18:13:41.657" v="1379" actId="403"/>
      <pc:docMkLst>
        <pc:docMk/>
      </pc:docMkLst>
      <pc:sldChg chg="add del">
        <pc:chgData name="Océane Duluins" userId="120f55b8-8ff0-4551-908c-063845c4876c" providerId="ADAL" clId="{EDB7C882-EFA2-4003-B188-519C6D3D300F}" dt="2023-01-02T18:08:37.399" v="884" actId="2696"/>
        <pc:sldMkLst>
          <pc:docMk/>
          <pc:sldMk cId="1833037799" sldId="260"/>
        </pc:sldMkLst>
      </pc:sldChg>
      <pc:sldChg chg="add del">
        <pc:chgData name="Océane Duluins" userId="120f55b8-8ff0-4551-908c-063845c4876c" providerId="ADAL" clId="{EDB7C882-EFA2-4003-B188-519C6D3D300F}" dt="2023-01-02T18:08:37.386" v="882" actId="2696"/>
        <pc:sldMkLst>
          <pc:docMk/>
          <pc:sldMk cId="3034884706" sldId="261"/>
        </pc:sldMkLst>
      </pc:sldChg>
      <pc:sldChg chg="add del">
        <pc:chgData name="Océane Duluins" userId="120f55b8-8ff0-4551-908c-063845c4876c" providerId="ADAL" clId="{EDB7C882-EFA2-4003-B188-519C6D3D300F}" dt="2023-01-02T18:08:37.381" v="881" actId="2696"/>
        <pc:sldMkLst>
          <pc:docMk/>
          <pc:sldMk cId="2384363156" sldId="263"/>
        </pc:sldMkLst>
      </pc:sldChg>
      <pc:sldChg chg="add del">
        <pc:chgData name="Océane Duluins" userId="120f55b8-8ff0-4551-908c-063845c4876c" providerId="ADAL" clId="{EDB7C882-EFA2-4003-B188-519C6D3D300F}" dt="2023-01-02T18:08:37.373" v="880" actId="2696"/>
        <pc:sldMkLst>
          <pc:docMk/>
          <pc:sldMk cId="3788189704" sldId="264"/>
        </pc:sldMkLst>
      </pc:sldChg>
      <pc:sldChg chg="add del">
        <pc:chgData name="Océane Duluins" userId="120f55b8-8ff0-4551-908c-063845c4876c" providerId="ADAL" clId="{EDB7C882-EFA2-4003-B188-519C6D3D300F}" dt="2023-01-02T18:08:37.346" v="875" actId="2696"/>
        <pc:sldMkLst>
          <pc:docMk/>
          <pc:sldMk cId="3116720040" sldId="292"/>
        </pc:sldMkLst>
      </pc:sldChg>
      <pc:sldChg chg="add del">
        <pc:chgData name="Océane Duluins" userId="120f55b8-8ff0-4551-908c-063845c4876c" providerId="ADAL" clId="{EDB7C882-EFA2-4003-B188-519C6D3D300F}" dt="2023-01-02T18:08:37.338" v="874" actId="2696"/>
        <pc:sldMkLst>
          <pc:docMk/>
          <pc:sldMk cId="1437700292" sldId="293"/>
        </pc:sldMkLst>
      </pc:sldChg>
      <pc:sldChg chg="add del">
        <pc:chgData name="Océane Duluins" userId="120f55b8-8ff0-4551-908c-063845c4876c" providerId="ADAL" clId="{EDB7C882-EFA2-4003-B188-519C6D3D300F}" dt="2023-01-02T18:08:37.333" v="873" actId="2696"/>
        <pc:sldMkLst>
          <pc:docMk/>
          <pc:sldMk cId="2112842343" sldId="294"/>
        </pc:sldMkLst>
      </pc:sldChg>
      <pc:sldChg chg="add del">
        <pc:chgData name="Océane Duluins" userId="120f55b8-8ff0-4551-908c-063845c4876c" providerId="ADAL" clId="{EDB7C882-EFA2-4003-B188-519C6D3D300F}" dt="2023-01-02T18:08:37.355" v="877" actId="2696"/>
        <pc:sldMkLst>
          <pc:docMk/>
          <pc:sldMk cId="2386747123" sldId="296"/>
        </pc:sldMkLst>
      </pc:sldChg>
      <pc:sldChg chg="add del">
        <pc:chgData name="Océane Duluins" userId="120f55b8-8ff0-4551-908c-063845c4876c" providerId="ADAL" clId="{EDB7C882-EFA2-4003-B188-519C6D3D300F}" dt="2023-01-02T18:08:37.392" v="883" actId="2696"/>
        <pc:sldMkLst>
          <pc:docMk/>
          <pc:sldMk cId="1623823092" sldId="299"/>
        </pc:sldMkLst>
      </pc:sldChg>
      <pc:sldChg chg="add del">
        <pc:chgData name="Océane Duluins" userId="120f55b8-8ff0-4551-908c-063845c4876c" providerId="ADAL" clId="{EDB7C882-EFA2-4003-B188-519C6D3D300F}" dt="2023-01-02T18:08:37.368" v="879" actId="2696"/>
        <pc:sldMkLst>
          <pc:docMk/>
          <pc:sldMk cId="3792488033" sldId="302"/>
        </pc:sldMkLst>
      </pc:sldChg>
      <pc:sldChg chg="add del">
        <pc:chgData name="Océane Duluins" userId="120f55b8-8ff0-4551-908c-063845c4876c" providerId="ADAL" clId="{EDB7C882-EFA2-4003-B188-519C6D3D300F}" dt="2023-01-02T18:08:37.329" v="872" actId="2696"/>
        <pc:sldMkLst>
          <pc:docMk/>
          <pc:sldMk cId="150756136" sldId="304"/>
        </pc:sldMkLst>
      </pc:sldChg>
      <pc:sldChg chg="add del">
        <pc:chgData name="Océane Duluins" userId="120f55b8-8ff0-4551-908c-063845c4876c" providerId="ADAL" clId="{EDB7C882-EFA2-4003-B188-519C6D3D300F}" dt="2023-01-02T18:08:37.318" v="871" actId="2696"/>
        <pc:sldMkLst>
          <pc:docMk/>
          <pc:sldMk cId="2345868123" sldId="305"/>
        </pc:sldMkLst>
      </pc:sldChg>
      <pc:sldChg chg="add del">
        <pc:chgData name="Océane Duluins" userId="120f55b8-8ff0-4551-908c-063845c4876c" providerId="ADAL" clId="{EDB7C882-EFA2-4003-B188-519C6D3D300F}" dt="2023-01-02T18:08:37.315" v="870" actId="2696"/>
        <pc:sldMkLst>
          <pc:docMk/>
          <pc:sldMk cId="2886400283" sldId="306"/>
        </pc:sldMkLst>
      </pc:sldChg>
      <pc:sldChg chg="add del">
        <pc:chgData name="Océane Duluins" userId="120f55b8-8ff0-4551-908c-063845c4876c" providerId="ADAL" clId="{EDB7C882-EFA2-4003-B188-519C6D3D300F}" dt="2023-01-02T18:08:37.311" v="869" actId="2696"/>
        <pc:sldMkLst>
          <pc:docMk/>
          <pc:sldMk cId="3358176955" sldId="307"/>
        </pc:sldMkLst>
      </pc:sldChg>
      <pc:sldChg chg="add del">
        <pc:chgData name="Océane Duluins" userId="120f55b8-8ff0-4551-908c-063845c4876c" providerId="ADAL" clId="{EDB7C882-EFA2-4003-B188-519C6D3D300F}" dt="2023-01-02T18:08:37.305" v="868" actId="2696"/>
        <pc:sldMkLst>
          <pc:docMk/>
          <pc:sldMk cId="9754689" sldId="308"/>
        </pc:sldMkLst>
      </pc:sldChg>
      <pc:sldChg chg="addSp delSp modSp add modAnim modNotesTx">
        <pc:chgData name="Océane Duluins" userId="120f55b8-8ff0-4551-908c-063845c4876c" providerId="ADAL" clId="{EDB7C882-EFA2-4003-B188-519C6D3D300F}" dt="2023-01-02T18:07:51.576" v="846" actId="20577"/>
        <pc:sldMkLst>
          <pc:docMk/>
          <pc:sldMk cId="487328557" sldId="309"/>
        </pc:sldMkLst>
        <pc:spChg chg="mod">
          <ac:chgData name="Océane Duluins" userId="120f55b8-8ff0-4551-908c-063845c4876c" providerId="ADAL" clId="{EDB7C882-EFA2-4003-B188-519C6D3D300F}" dt="2023-01-02T18:04:29.299" v="171" actId="20577"/>
          <ac:spMkLst>
            <pc:docMk/>
            <pc:sldMk cId="487328557" sldId="309"/>
            <ac:spMk id="2" creationId="{254F017A-B99F-49EC-987B-EE3FE41AEF69}"/>
          </ac:spMkLst>
        </pc:spChg>
        <pc:spChg chg="del mod">
          <ac:chgData name="Océane Duluins" userId="120f55b8-8ff0-4551-908c-063845c4876c" providerId="ADAL" clId="{EDB7C882-EFA2-4003-B188-519C6D3D300F}" dt="2023-01-02T18:03:59.805" v="76" actId="478"/>
          <ac:spMkLst>
            <pc:docMk/>
            <pc:sldMk cId="487328557" sldId="309"/>
            <ac:spMk id="3" creationId="{90FE814C-24EB-42FC-AADE-1B1B3381D936}"/>
          </ac:spMkLst>
        </pc:spChg>
        <pc:spChg chg="add del mod">
          <ac:chgData name="Océane Duluins" userId="120f55b8-8ff0-4551-908c-063845c4876c" providerId="ADAL" clId="{EDB7C882-EFA2-4003-B188-519C6D3D300F}" dt="2023-01-02T18:07:31.597" v="830" actId="478"/>
          <ac:spMkLst>
            <pc:docMk/>
            <pc:sldMk cId="487328557" sldId="309"/>
            <ac:spMk id="8" creationId="{F91B4FE9-8F29-4D8F-A990-51A003F3E3ED}"/>
          </ac:spMkLst>
        </pc:spChg>
        <pc:spChg chg="mod">
          <ac:chgData name="Océane Duluins" userId="120f55b8-8ff0-4551-908c-063845c4876c" providerId="ADAL" clId="{EDB7C882-EFA2-4003-B188-519C6D3D300F}" dt="2023-01-02T18:07:51.576" v="846" actId="20577"/>
          <ac:spMkLst>
            <pc:docMk/>
            <pc:sldMk cId="487328557" sldId="309"/>
            <ac:spMk id="12" creationId="{814CD31F-FC21-475A-A676-040C7F7706B0}"/>
          </ac:spMkLst>
        </pc:spChg>
        <pc:picChg chg="del">
          <ac:chgData name="Océane Duluins" userId="120f55b8-8ff0-4551-908c-063845c4876c" providerId="ADAL" clId="{EDB7C882-EFA2-4003-B188-519C6D3D300F}" dt="2023-01-02T18:07:33.614" v="831" actId="478"/>
          <ac:picMkLst>
            <pc:docMk/>
            <pc:sldMk cId="487328557" sldId="309"/>
            <ac:picMk id="5" creationId="{EA5AA987-B635-4173-8831-C0832DD300BF}"/>
          </ac:picMkLst>
        </pc:picChg>
        <pc:picChg chg="del">
          <ac:chgData name="Océane Duluins" userId="120f55b8-8ff0-4551-908c-063845c4876c" providerId="ADAL" clId="{EDB7C882-EFA2-4003-B188-519C6D3D300F}" dt="2023-01-02T18:07:33.614" v="831" actId="478"/>
          <ac:picMkLst>
            <pc:docMk/>
            <pc:sldMk cId="487328557" sldId="309"/>
            <ac:picMk id="7" creationId="{713E0DDE-ED14-46BA-882C-30BC8C9D7FFE}"/>
          </ac:picMkLst>
        </pc:picChg>
        <pc:picChg chg="del">
          <ac:chgData name="Océane Duluins" userId="120f55b8-8ff0-4551-908c-063845c4876c" providerId="ADAL" clId="{EDB7C882-EFA2-4003-B188-519C6D3D300F}" dt="2023-01-02T18:07:33.614" v="831" actId="478"/>
          <ac:picMkLst>
            <pc:docMk/>
            <pc:sldMk cId="487328557" sldId="309"/>
            <ac:picMk id="9" creationId="{87B74307-D9EC-4E8F-AA80-AD593C10A356}"/>
          </ac:picMkLst>
        </pc:picChg>
        <pc:picChg chg="del">
          <ac:chgData name="Océane Duluins" userId="120f55b8-8ff0-4551-908c-063845c4876c" providerId="ADAL" clId="{EDB7C882-EFA2-4003-B188-519C6D3D300F}" dt="2023-01-02T18:07:33.614" v="831" actId="478"/>
          <ac:picMkLst>
            <pc:docMk/>
            <pc:sldMk cId="487328557" sldId="309"/>
            <ac:picMk id="11" creationId="{C3F0E569-1E66-44E7-A963-A0CB8C1ACD62}"/>
          </ac:picMkLst>
        </pc:picChg>
        <pc:picChg chg="del">
          <ac:chgData name="Océane Duluins" userId="120f55b8-8ff0-4551-908c-063845c4876c" providerId="ADAL" clId="{EDB7C882-EFA2-4003-B188-519C6D3D300F}" dt="2023-01-02T18:07:33.614" v="831" actId="478"/>
          <ac:picMkLst>
            <pc:docMk/>
            <pc:sldMk cId="487328557" sldId="309"/>
            <ac:picMk id="14" creationId="{A3816567-A2EC-400D-950D-261F62DC7ABD}"/>
          </ac:picMkLst>
        </pc:picChg>
        <pc:picChg chg="del">
          <ac:chgData name="Océane Duluins" userId="120f55b8-8ff0-4551-908c-063845c4876c" providerId="ADAL" clId="{EDB7C882-EFA2-4003-B188-519C6D3D300F}" dt="2023-01-02T18:07:33.614" v="831" actId="478"/>
          <ac:picMkLst>
            <pc:docMk/>
            <pc:sldMk cId="487328557" sldId="309"/>
            <ac:picMk id="16" creationId="{581EA3AC-84BD-4878-A91A-BA8EBF01C9E1}"/>
          </ac:picMkLst>
        </pc:picChg>
        <pc:picChg chg="del">
          <ac:chgData name="Océane Duluins" userId="120f55b8-8ff0-4551-908c-063845c4876c" providerId="ADAL" clId="{EDB7C882-EFA2-4003-B188-519C6D3D300F}" dt="2023-01-02T18:07:33.614" v="831" actId="478"/>
          <ac:picMkLst>
            <pc:docMk/>
            <pc:sldMk cId="487328557" sldId="309"/>
            <ac:picMk id="18" creationId="{D29E0AB5-AB3A-48E6-8A27-16AB47BFC29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DF52C9-B51A-4DA4-A5D3-D1A38D6A5E10}" type="datetimeFigureOut">
              <a:rPr lang="en-GB" smtClean="0"/>
              <a:t>23/01/2023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FC7480-BE28-4F51-8728-AAD0F582AD0D}" type="slidenum">
              <a:rPr lang="en-GB" smtClean="0"/>
              <a:t>‹N°›</a:t>
            </a:fld>
            <a:endParaRPr lang="en-GB"/>
          </a:p>
        </p:txBody>
      </p:sp>
    </p:spTree>
    <p:extLst>
      <p:ext uri="{BB962C8B-B14F-4D97-AF65-F5344CB8AC3E}">
        <p14:creationId xmlns:p14="http://schemas.microsoft.com/office/powerpoint/2010/main" val="2407381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farm to fork strategy, aimed at accelerating the transition to a sustainable food system, emphasizes a transition towards more plant-based diets. This transition, also called the protein transition, may however affect current livestock farmers. My name is Oceane, and I am currently a PhD student at UCLouvain. Today I’d like to share the results published in Frontiers in Sustainable food systems on the economic implications of a protein transition on Walloon beef and dairy farms.</a:t>
            </a:r>
          </a:p>
        </p:txBody>
      </p:sp>
      <p:sp>
        <p:nvSpPr>
          <p:cNvPr id="4" name="Slide Number Placeholder 3"/>
          <p:cNvSpPr>
            <a:spLocks noGrp="1"/>
          </p:cNvSpPr>
          <p:nvPr>
            <p:ph type="sldNum" sz="quarter" idx="5"/>
          </p:nvPr>
        </p:nvSpPr>
        <p:spPr/>
        <p:txBody>
          <a:bodyPr/>
          <a:lstStyle/>
          <a:p>
            <a:fld id="{01AD4B1B-BFD9-448C-950D-58FE72D6250F}" type="slidenum">
              <a:rPr lang="fr-BE" smtClean="0"/>
              <a:t>1</a:t>
            </a:fld>
            <a:endParaRPr lang="fr-BE" dirty="0"/>
          </a:p>
        </p:txBody>
      </p:sp>
    </p:spTree>
    <p:extLst>
      <p:ext uri="{BB962C8B-B14F-4D97-AF65-F5344CB8AC3E}">
        <p14:creationId xmlns:p14="http://schemas.microsoft.com/office/powerpoint/2010/main" val="41613814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Moving on to independent variables. The beef sector presents larger herd sizes with an average of 147 cows, compared to 121 cows for the dairy sector and a higher grazing livestock density with 2.23 livestock units per hectare of fodder area compared to 1.96 for the dairy sector.</a:t>
            </a:r>
            <a:endParaRPr lang="fr-BE"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Regarding concentrates, the dairy sector has a higher total concentrate use with one hundred and twenty-two thousand kilograms per year compared to seventy thousand for the beef sector. And the concentrate autonomy, </a:t>
            </a:r>
            <a:r>
              <a:rPr lang="en-US" sz="1200" kern="1200" dirty="0">
                <a:solidFill>
                  <a:schemeClr val="tx1"/>
                </a:solidFill>
                <a:effectLst/>
                <a:latin typeface="+mn-lt"/>
                <a:ea typeface="+mn-ea"/>
                <a:cs typeface="+mn-cs"/>
              </a:rPr>
              <a:t>which is the ratio between concentrate produced on farm over total concentrate use, is higher for the beef sector than the dairy sector. </a:t>
            </a:r>
            <a:endParaRPr lang="fr-BE"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7FC7480-BE28-4F51-8728-AAD0F582AD0D}" type="slidenum">
              <a:rPr lang="en-GB" smtClean="0"/>
              <a:t>10</a:t>
            </a:fld>
            <a:endParaRPr lang="en-GB"/>
          </a:p>
        </p:txBody>
      </p:sp>
    </p:spTree>
    <p:extLst>
      <p:ext uri="{BB962C8B-B14F-4D97-AF65-F5344CB8AC3E}">
        <p14:creationId xmlns:p14="http://schemas.microsoft.com/office/powerpoint/2010/main" val="42404771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a:t>Let’s now focus on the results of the random model for the dairy sector</a:t>
            </a:r>
          </a:p>
        </p:txBody>
      </p:sp>
      <p:sp>
        <p:nvSpPr>
          <p:cNvPr id="4" name="Espace réservé du numéro de diapositive 3"/>
          <p:cNvSpPr>
            <a:spLocks noGrp="1"/>
          </p:cNvSpPr>
          <p:nvPr>
            <p:ph type="sldNum" sz="quarter" idx="5"/>
          </p:nvPr>
        </p:nvSpPr>
        <p:spPr/>
        <p:txBody>
          <a:bodyPr/>
          <a:lstStyle/>
          <a:p>
            <a:fld id="{17FC7480-BE28-4F51-8728-AAD0F582AD0D}" type="slidenum">
              <a:rPr lang="en-GB" smtClean="0"/>
              <a:t>11</a:t>
            </a:fld>
            <a:endParaRPr lang="en-GB"/>
          </a:p>
        </p:txBody>
      </p:sp>
    </p:spTree>
    <p:extLst>
      <p:ext uri="{BB962C8B-B14F-4D97-AF65-F5344CB8AC3E}">
        <p14:creationId xmlns:p14="http://schemas.microsoft.com/office/powerpoint/2010/main" val="26416983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will present the results by focusing on the three independent variables that we think could be impacted in the context of a protein transition. As a reminder, operating profits are defined as the difference between gross revenues and operating expenses while operating profit margin is operating profits divided by gross revenues. Operating profit margin is a </a:t>
            </a:r>
            <a:r>
              <a:rPr lang="fr-BE" sz="1200" b="0" i="0" kern="1200" dirty="0" err="1">
                <a:solidFill>
                  <a:schemeClr val="tx1"/>
                </a:solidFill>
                <a:effectLst/>
                <a:latin typeface="+mn-lt"/>
                <a:ea typeface="+mn-ea"/>
                <a:cs typeface="+mn-cs"/>
              </a:rPr>
              <a:t>profitability</a:t>
            </a:r>
            <a:r>
              <a:rPr lang="fr-BE" sz="1200" b="0" i="0" kern="1200" dirty="0">
                <a:solidFill>
                  <a:schemeClr val="tx1"/>
                </a:solidFill>
                <a:effectLst/>
                <a:latin typeface="+mn-lt"/>
                <a:ea typeface="+mn-ea"/>
                <a:cs typeface="+mn-cs"/>
              </a:rPr>
              <a:t> or performance ratio. </a:t>
            </a:r>
            <a:r>
              <a:rPr lang="fr-BE" sz="1200" b="0" i="0" kern="1200" dirty="0" err="1">
                <a:solidFill>
                  <a:schemeClr val="tx1"/>
                </a:solidFill>
                <a:effectLst/>
                <a:latin typeface="+mn-lt"/>
                <a:ea typeface="+mn-ea"/>
                <a:cs typeface="+mn-cs"/>
              </a:rPr>
              <a:t>Finally</a:t>
            </a:r>
            <a:r>
              <a:rPr lang="fr-BE" sz="1200" b="0" i="0" kern="1200" dirty="0">
                <a:solidFill>
                  <a:schemeClr val="tx1"/>
                </a:solidFill>
                <a:effectLst/>
                <a:latin typeface="+mn-lt"/>
                <a:ea typeface="+mn-ea"/>
                <a:cs typeface="+mn-cs"/>
              </a:rPr>
              <a:t> </a:t>
            </a:r>
            <a:r>
              <a:rPr lang="fr-BE" sz="1200" b="0" i="0" kern="1200" dirty="0" err="1">
                <a:solidFill>
                  <a:schemeClr val="tx1"/>
                </a:solidFill>
                <a:effectLst/>
                <a:latin typeface="+mn-lt"/>
                <a:ea typeface="+mn-ea"/>
                <a:cs typeface="+mn-cs"/>
              </a:rPr>
              <a:t>color</a:t>
            </a:r>
            <a:r>
              <a:rPr lang="fr-BE" sz="1200" b="0" i="0" kern="1200" dirty="0">
                <a:solidFill>
                  <a:schemeClr val="tx1"/>
                </a:solidFill>
                <a:effectLst/>
                <a:latin typeface="+mn-lt"/>
                <a:ea typeface="+mn-ea"/>
                <a:cs typeface="+mn-cs"/>
              </a:rPr>
              <a:t> </a:t>
            </a:r>
            <a:r>
              <a:rPr lang="fr-BE" sz="1200" b="0" i="0" kern="1200" dirty="0" err="1">
                <a:solidFill>
                  <a:schemeClr val="tx1"/>
                </a:solidFill>
                <a:effectLst/>
                <a:latin typeface="+mn-lt"/>
                <a:ea typeface="+mn-ea"/>
                <a:cs typeface="+mn-cs"/>
              </a:rPr>
              <a:t>is</a:t>
            </a:r>
            <a:r>
              <a:rPr lang="fr-BE" sz="1200" b="0" i="0" kern="1200" dirty="0">
                <a:solidFill>
                  <a:schemeClr val="tx1"/>
                </a:solidFill>
                <a:effectLst/>
                <a:latin typeface="+mn-lt"/>
                <a:ea typeface="+mn-ea"/>
                <a:cs typeface="+mn-cs"/>
              </a:rPr>
              <a:t> </a:t>
            </a:r>
            <a:r>
              <a:rPr lang="fr-BE" sz="1200" b="0" i="0" kern="1200" dirty="0" err="1">
                <a:solidFill>
                  <a:schemeClr val="tx1"/>
                </a:solidFill>
                <a:effectLst/>
                <a:latin typeface="+mn-lt"/>
                <a:ea typeface="+mn-ea"/>
                <a:cs typeface="+mn-cs"/>
              </a:rPr>
              <a:t>used</a:t>
            </a:r>
            <a:r>
              <a:rPr lang="fr-BE" sz="1200" b="0" i="0" kern="1200" dirty="0">
                <a:solidFill>
                  <a:schemeClr val="tx1"/>
                </a:solidFill>
                <a:effectLst/>
                <a:latin typeface="+mn-lt"/>
                <a:ea typeface="+mn-ea"/>
                <a:cs typeface="+mn-cs"/>
              </a:rPr>
              <a:t> to </a:t>
            </a:r>
            <a:r>
              <a:rPr lang="fr-BE" sz="1200" b="0" i="0" kern="1200" dirty="0" err="1">
                <a:solidFill>
                  <a:schemeClr val="tx1"/>
                </a:solidFill>
                <a:effectLst/>
                <a:latin typeface="+mn-lt"/>
                <a:ea typeface="+mn-ea"/>
                <a:cs typeface="+mn-cs"/>
              </a:rPr>
              <a:t>describe</a:t>
            </a:r>
            <a:r>
              <a:rPr lang="fr-BE" sz="1200" b="0" i="0" kern="1200" dirty="0">
                <a:solidFill>
                  <a:schemeClr val="tx1"/>
                </a:solidFill>
                <a:effectLst/>
                <a:latin typeface="+mn-lt"/>
                <a:ea typeface="+mn-ea"/>
                <a:cs typeface="+mn-cs"/>
              </a:rPr>
              <a:t> if the </a:t>
            </a:r>
            <a:r>
              <a:rPr lang="fr-BE" sz="1200" b="0" i="0" kern="1200" dirty="0" err="1">
                <a:solidFill>
                  <a:schemeClr val="tx1"/>
                </a:solidFill>
                <a:effectLst/>
                <a:latin typeface="+mn-lt"/>
                <a:ea typeface="+mn-ea"/>
                <a:cs typeface="+mn-cs"/>
              </a:rPr>
              <a:t>farmer</a:t>
            </a:r>
            <a:r>
              <a:rPr lang="fr-BE" sz="1200" b="0" i="0" kern="1200" dirty="0">
                <a:solidFill>
                  <a:schemeClr val="tx1"/>
                </a:solidFill>
                <a:effectLst/>
                <a:latin typeface="+mn-lt"/>
                <a:ea typeface="+mn-ea"/>
                <a:cs typeface="+mn-cs"/>
              </a:rPr>
              <a:t> </a:t>
            </a:r>
            <a:r>
              <a:rPr lang="fr-BE" sz="1200" b="0" i="0" kern="1200" dirty="0" err="1">
                <a:solidFill>
                  <a:schemeClr val="tx1"/>
                </a:solidFill>
                <a:effectLst/>
                <a:latin typeface="+mn-lt"/>
                <a:ea typeface="+mn-ea"/>
                <a:cs typeface="+mn-cs"/>
              </a:rPr>
              <a:t>is</a:t>
            </a:r>
            <a:r>
              <a:rPr lang="fr-BE" sz="1200" b="0" i="0" kern="1200" dirty="0">
                <a:solidFill>
                  <a:schemeClr val="tx1"/>
                </a:solidFill>
                <a:effectLst/>
                <a:latin typeface="+mn-lt"/>
                <a:ea typeface="+mn-ea"/>
                <a:cs typeface="+mn-cs"/>
              </a:rPr>
              <a:t> </a:t>
            </a:r>
            <a:r>
              <a:rPr lang="fr-BE" sz="1200" b="0" i="0" kern="1200" dirty="0" err="1">
                <a:solidFill>
                  <a:schemeClr val="tx1"/>
                </a:solidFill>
                <a:effectLst/>
                <a:latin typeface="+mn-lt"/>
                <a:ea typeface="+mn-ea"/>
                <a:cs typeface="+mn-cs"/>
              </a:rPr>
              <a:t>better</a:t>
            </a:r>
            <a:r>
              <a:rPr lang="fr-BE" sz="1200" b="0" i="0" kern="1200" dirty="0">
                <a:solidFill>
                  <a:schemeClr val="tx1"/>
                </a:solidFill>
                <a:effectLst/>
                <a:latin typeface="+mn-lt"/>
                <a:ea typeface="+mn-ea"/>
                <a:cs typeface="+mn-cs"/>
              </a:rPr>
              <a:t> or </a:t>
            </a:r>
            <a:r>
              <a:rPr lang="fr-BE" sz="1200" b="0" i="0" kern="1200" dirty="0" err="1">
                <a:solidFill>
                  <a:schemeClr val="tx1"/>
                </a:solidFill>
                <a:effectLst/>
                <a:latin typeface="+mn-lt"/>
                <a:ea typeface="+mn-ea"/>
                <a:cs typeface="+mn-cs"/>
              </a:rPr>
              <a:t>worse</a:t>
            </a:r>
            <a:r>
              <a:rPr lang="fr-BE" sz="1200" b="0" i="0" kern="1200" dirty="0">
                <a:solidFill>
                  <a:schemeClr val="tx1"/>
                </a:solidFill>
                <a:effectLst/>
                <a:latin typeface="+mn-lt"/>
                <a:ea typeface="+mn-ea"/>
                <a:cs typeface="+mn-cs"/>
              </a:rPr>
              <a:t> off. The green </a:t>
            </a:r>
            <a:r>
              <a:rPr lang="fr-BE" sz="1200" b="0" i="0" kern="1200" dirty="0" err="1">
                <a:solidFill>
                  <a:schemeClr val="tx1"/>
                </a:solidFill>
                <a:effectLst/>
                <a:latin typeface="+mn-lt"/>
                <a:ea typeface="+mn-ea"/>
                <a:cs typeface="+mn-cs"/>
              </a:rPr>
              <a:t>indicates</a:t>
            </a:r>
            <a:r>
              <a:rPr lang="fr-BE" sz="1200" b="0" i="0" kern="1200" dirty="0">
                <a:solidFill>
                  <a:schemeClr val="tx1"/>
                </a:solidFill>
                <a:effectLst/>
                <a:latin typeface="+mn-lt"/>
                <a:ea typeface="+mn-ea"/>
                <a:cs typeface="+mn-cs"/>
              </a:rPr>
              <a:t> </a:t>
            </a:r>
            <a:r>
              <a:rPr lang="fr-BE" sz="1200" b="0" i="0" kern="1200" dirty="0" err="1">
                <a:solidFill>
                  <a:schemeClr val="tx1"/>
                </a:solidFill>
                <a:effectLst/>
                <a:latin typeface="+mn-lt"/>
                <a:ea typeface="+mn-ea"/>
                <a:cs typeface="+mn-cs"/>
              </a:rPr>
              <a:t>that</a:t>
            </a:r>
            <a:r>
              <a:rPr lang="fr-BE" sz="1200" b="0" i="0" kern="1200" dirty="0">
                <a:solidFill>
                  <a:schemeClr val="tx1"/>
                </a:solidFill>
                <a:effectLst/>
                <a:latin typeface="+mn-lt"/>
                <a:ea typeface="+mn-ea"/>
                <a:cs typeface="+mn-cs"/>
              </a:rPr>
              <a:t> the </a:t>
            </a:r>
            <a:r>
              <a:rPr lang="fr-BE" sz="1200" b="0" i="0" kern="1200" dirty="0" err="1">
                <a:solidFill>
                  <a:schemeClr val="tx1"/>
                </a:solidFill>
                <a:effectLst/>
                <a:latin typeface="+mn-lt"/>
                <a:ea typeface="+mn-ea"/>
                <a:cs typeface="+mn-cs"/>
              </a:rPr>
              <a:t>farmer</a:t>
            </a:r>
            <a:r>
              <a:rPr lang="fr-BE" sz="1200" b="0" i="0" kern="1200" dirty="0">
                <a:solidFill>
                  <a:schemeClr val="tx1"/>
                </a:solidFill>
                <a:effectLst/>
                <a:latin typeface="+mn-lt"/>
                <a:ea typeface="+mn-ea"/>
                <a:cs typeface="+mn-cs"/>
              </a:rPr>
              <a:t> </a:t>
            </a:r>
            <a:r>
              <a:rPr lang="fr-BE" sz="1200" b="0" i="0" kern="1200" dirty="0" err="1">
                <a:solidFill>
                  <a:schemeClr val="tx1"/>
                </a:solidFill>
                <a:effectLst/>
                <a:latin typeface="+mn-lt"/>
                <a:ea typeface="+mn-ea"/>
                <a:cs typeface="+mn-cs"/>
              </a:rPr>
              <a:t>is</a:t>
            </a:r>
            <a:r>
              <a:rPr lang="fr-BE" sz="1200" b="0" i="0" kern="1200" dirty="0">
                <a:solidFill>
                  <a:schemeClr val="tx1"/>
                </a:solidFill>
                <a:effectLst/>
                <a:latin typeface="+mn-lt"/>
                <a:ea typeface="+mn-ea"/>
                <a:cs typeface="+mn-cs"/>
              </a:rPr>
              <a:t> </a:t>
            </a:r>
            <a:r>
              <a:rPr lang="fr-BE" sz="1200" b="0" i="0" kern="1200" dirty="0" err="1">
                <a:solidFill>
                  <a:schemeClr val="tx1"/>
                </a:solidFill>
                <a:effectLst/>
                <a:latin typeface="+mn-lt"/>
                <a:ea typeface="+mn-ea"/>
                <a:cs typeface="+mn-cs"/>
              </a:rPr>
              <a:t>better</a:t>
            </a:r>
            <a:r>
              <a:rPr lang="fr-BE" sz="1200" b="0" i="0" kern="1200" dirty="0">
                <a:solidFill>
                  <a:schemeClr val="tx1"/>
                </a:solidFill>
                <a:effectLst/>
                <a:latin typeface="+mn-lt"/>
                <a:ea typeface="+mn-ea"/>
                <a:cs typeface="+mn-cs"/>
              </a:rPr>
              <a:t> off </a:t>
            </a:r>
            <a:r>
              <a:rPr lang="fr-BE" sz="1200" b="0" i="0" kern="1200" dirty="0" err="1">
                <a:solidFill>
                  <a:schemeClr val="tx1"/>
                </a:solidFill>
                <a:effectLst/>
                <a:latin typeface="+mn-lt"/>
                <a:ea typeface="+mn-ea"/>
                <a:cs typeface="+mn-cs"/>
              </a:rPr>
              <a:t>while</a:t>
            </a:r>
            <a:r>
              <a:rPr lang="fr-BE" sz="1200" b="0" i="0" kern="1200" dirty="0">
                <a:solidFill>
                  <a:schemeClr val="tx1"/>
                </a:solidFill>
                <a:effectLst/>
                <a:latin typeface="+mn-lt"/>
                <a:ea typeface="+mn-ea"/>
                <a:cs typeface="+mn-cs"/>
              </a:rPr>
              <a:t> </a:t>
            </a:r>
            <a:r>
              <a:rPr lang="fr-BE" sz="1200" b="0" i="0" kern="1200" dirty="0" err="1">
                <a:solidFill>
                  <a:schemeClr val="tx1"/>
                </a:solidFill>
                <a:effectLst/>
                <a:latin typeface="+mn-lt"/>
                <a:ea typeface="+mn-ea"/>
                <a:cs typeface="+mn-cs"/>
              </a:rPr>
              <a:t>red</a:t>
            </a:r>
            <a:r>
              <a:rPr lang="fr-BE" sz="1200" b="0" i="0" kern="1200" dirty="0">
                <a:solidFill>
                  <a:schemeClr val="tx1"/>
                </a:solidFill>
                <a:effectLst/>
                <a:latin typeface="+mn-lt"/>
                <a:ea typeface="+mn-ea"/>
                <a:cs typeface="+mn-cs"/>
              </a:rPr>
              <a:t> </a:t>
            </a:r>
            <a:r>
              <a:rPr lang="fr-BE" sz="1200" b="0" i="0" kern="1200" dirty="0" err="1">
                <a:solidFill>
                  <a:schemeClr val="tx1"/>
                </a:solidFill>
                <a:effectLst/>
                <a:latin typeface="+mn-lt"/>
                <a:ea typeface="+mn-ea"/>
                <a:cs typeface="+mn-cs"/>
              </a:rPr>
              <a:t>indicates</a:t>
            </a:r>
            <a:r>
              <a:rPr lang="fr-BE" sz="1200" b="0" i="0" kern="1200" dirty="0">
                <a:solidFill>
                  <a:schemeClr val="tx1"/>
                </a:solidFill>
                <a:effectLst/>
                <a:latin typeface="+mn-lt"/>
                <a:ea typeface="+mn-ea"/>
                <a:cs typeface="+mn-cs"/>
              </a:rPr>
              <a:t> </a:t>
            </a:r>
            <a:r>
              <a:rPr lang="fr-BE" sz="1200" b="0" i="0" kern="1200" dirty="0" err="1">
                <a:solidFill>
                  <a:schemeClr val="tx1"/>
                </a:solidFill>
                <a:effectLst/>
                <a:latin typeface="+mn-lt"/>
                <a:ea typeface="+mn-ea"/>
                <a:cs typeface="+mn-cs"/>
              </a:rPr>
              <a:t>that</a:t>
            </a:r>
            <a:r>
              <a:rPr lang="fr-BE" sz="1200" b="0" i="0" kern="1200" dirty="0">
                <a:solidFill>
                  <a:schemeClr val="tx1"/>
                </a:solidFill>
                <a:effectLst/>
                <a:latin typeface="+mn-lt"/>
                <a:ea typeface="+mn-ea"/>
                <a:cs typeface="+mn-cs"/>
              </a:rPr>
              <a:t> the </a:t>
            </a:r>
            <a:r>
              <a:rPr lang="fr-BE" sz="1200" b="0" i="0" kern="1200" dirty="0" err="1">
                <a:solidFill>
                  <a:schemeClr val="tx1"/>
                </a:solidFill>
                <a:effectLst/>
                <a:latin typeface="+mn-lt"/>
                <a:ea typeface="+mn-ea"/>
                <a:cs typeface="+mn-cs"/>
              </a:rPr>
              <a:t>farmer</a:t>
            </a:r>
            <a:r>
              <a:rPr lang="fr-BE" sz="1200" b="0" i="0" kern="1200" dirty="0">
                <a:solidFill>
                  <a:schemeClr val="tx1"/>
                </a:solidFill>
                <a:effectLst/>
                <a:latin typeface="+mn-lt"/>
                <a:ea typeface="+mn-ea"/>
                <a:cs typeface="+mn-cs"/>
              </a:rPr>
              <a:t> </a:t>
            </a:r>
            <a:r>
              <a:rPr lang="fr-BE" sz="1200" b="0" i="0" kern="1200" dirty="0" err="1">
                <a:solidFill>
                  <a:schemeClr val="tx1"/>
                </a:solidFill>
                <a:effectLst/>
                <a:latin typeface="+mn-lt"/>
                <a:ea typeface="+mn-ea"/>
                <a:cs typeface="+mn-cs"/>
              </a:rPr>
              <a:t>is</a:t>
            </a:r>
            <a:r>
              <a:rPr lang="fr-BE" sz="1200" b="0" i="0" kern="1200" dirty="0">
                <a:solidFill>
                  <a:schemeClr val="tx1"/>
                </a:solidFill>
                <a:effectLst/>
                <a:latin typeface="+mn-lt"/>
                <a:ea typeface="+mn-ea"/>
                <a:cs typeface="+mn-cs"/>
              </a:rPr>
              <a:t> </a:t>
            </a:r>
            <a:r>
              <a:rPr lang="fr-BE" sz="1200" b="0" i="0" kern="1200" dirty="0" err="1">
                <a:solidFill>
                  <a:schemeClr val="tx1"/>
                </a:solidFill>
                <a:effectLst/>
                <a:latin typeface="+mn-lt"/>
                <a:ea typeface="+mn-ea"/>
                <a:cs typeface="+mn-cs"/>
              </a:rPr>
              <a:t>worse</a:t>
            </a:r>
            <a:r>
              <a:rPr lang="fr-BE" sz="1200" b="0" i="0" kern="1200" dirty="0">
                <a:solidFill>
                  <a:schemeClr val="tx1"/>
                </a:solidFill>
                <a:effectLst/>
                <a:latin typeface="+mn-lt"/>
                <a:ea typeface="+mn-ea"/>
                <a:cs typeface="+mn-cs"/>
              </a:rPr>
              <a:t> off.</a:t>
            </a:r>
            <a:endParaRPr lang="en-US" dirty="0"/>
          </a:p>
          <a:p>
            <a:r>
              <a:rPr lang="en-US" sz="1200" b="0" i="0" u="none" strike="noStrike" kern="1200" baseline="0" dirty="0">
                <a:solidFill>
                  <a:schemeClr val="tx1"/>
                </a:solidFill>
                <a:latin typeface="+mn-lt"/>
                <a:ea typeface="+mn-ea"/>
                <a:cs typeface="+mn-cs"/>
              </a:rPr>
              <a:t>For the dairy sector, we find an increase in herd size is associated with higher gross revenues but also higher operating costs, leading to higher operating profits but no differences in operating profit margins. Farms with a higher share of grassland and an increased concentrate feed self-sufficiency have a lower milk productivity and therefore lower gross revenues, but their operating costs are lower, resulting in higher operating profit margins and no significant differences of operating profits. </a:t>
            </a:r>
          </a:p>
          <a:p>
            <a:r>
              <a:rPr lang="en-US" sz="1200" b="0" i="0" u="none" strike="noStrike" kern="1200" baseline="0" dirty="0">
                <a:solidFill>
                  <a:schemeClr val="tx1"/>
                </a:solidFill>
                <a:latin typeface="+mn-lt"/>
                <a:ea typeface="+mn-ea"/>
                <a:cs typeface="+mn-cs"/>
              </a:rPr>
              <a:t>The results suggest that operating profit margin is indifferent to herd size and that switch to more extensive grazing systems can entail some economic benefits or at least no economic penalty for farmers</a:t>
            </a:r>
            <a:endParaRPr lang="en-GB" dirty="0"/>
          </a:p>
        </p:txBody>
      </p:sp>
      <p:sp>
        <p:nvSpPr>
          <p:cNvPr id="4" name="Slide Number Placeholder 3"/>
          <p:cNvSpPr>
            <a:spLocks noGrp="1"/>
          </p:cNvSpPr>
          <p:nvPr>
            <p:ph type="sldNum" sz="quarter" idx="5"/>
          </p:nvPr>
        </p:nvSpPr>
        <p:spPr/>
        <p:txBody>
          <a:bodyPr/>
          <a:lstStyle/>
          <a:p>
            <a:fld id="{17FC7480-BE28-4F51-8728-AAD0F582AD0D}" type="slidenum">
              <a:rPr lang="en-GB" smtClean="0"/>
              <a:t>12</a:t>
            </a:fld>
            <a:endParaRPr lang="en-GB"/>
          </a:p>
        </p:txBody>
      </p:sp>
    </p:spTree>
    <p:extLst>
      <p:ext uri="{BB962C8B-B14F-4D97-AF65-F5344CB8AC3E}">
        <p14:creationId xmlns:p14="http://schemas.microsoft.com/office/powerpoint/2010/main" val="7225553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a:t>Moving on to the beef sector results</a:t>
            </a:r>
          </a:p>
        </p:txBody>
      </p:sp>
      <p:sp>
        <p:nvSpPr>
          <p:cNvPr id="4" name="Espace réservé du numéro de diapositive 3"/>
          <p:cNvSpPr>
            <a:spLocks noGrp="1"/>
          </p:cNvSpPr>
          <p:nvPr>
            <p:ph type="sldNum" sz="quarter" idx="5"/>
          </p:nvPr>
        </p:nvSpPr>
        <p:spPr/>
        <p:txBody>
          <a:bodyPr/>
          <a:lstStyle/>
          <a:p>
            <a:fld id="{17FC7480-BE28-4F51-8728-AAD0F582AD0D}" type="slidenum">
              <a:rPr lang="en-GB" smtClean="0"/>
              <a:t>13</a:t>
            </a:fld>
            <a:endParaRPr lang="en-GB"/>
          </a:p>
        </p:txBody>
      </p:sp>
    </p:spTree>
    <p:extLst>
      <p:ext uri="{BB962C8B-B14F-4D97-AF65-F5344CB8AC3E}">
        <p14:creationId xmlns:p14="http://schemas.microsoft.com/office/powerpoint/2010/main" val="13028391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In the beef sector, on the other hand, we saw that most economic indicators were not correlated to farm characteristics. However, subsidies were highly correlated with farm characteristics. In particular, a higher grazing livestock density and a higher size of the farm was positively correlated to subsidies per hectare and subsidy dependence. </a:t>
            </a:r>
          </a:p>
          <a:p>
            <a:r>
              <a:rPr lang="en-US" sz="1200" b="0" i="0" u="none" strike="noStrike" kern="1200" baseline="0" dirty="0">
                <a:solidFill>
                  <a:schemeClr val="tx1"/>
                </a:solidFill>
                <a:latin typeface="+mn-lt"/>
                <a:ea typeface="+mn-ea"/>
                <a:cs typeface="+mn-cs"/>
              </a:rPr>
              <a:t>The results allowed us to show that without subsidies, farmers are facing economic losses. This reliance on subsidies from the CAP has been found in </a:t>
            </a:r>
            <a:r>
              <a:rPr lang="nl-NL" sz="1200" b="0" i="0" u="none" strike="noStrike" kern="1200" baseline="0" dirty="0" err="1">
                <a:solidFill>
                  <a:schemeClr val="tx1"/>
                </a:solidFill>
                <a:latin typeface="+mn-lt"/>
                <a:ea typeface="+mn-ea"/>
                <a:cs typeface="+mn-cs"/>
              </a:rPr>
              <a:t>other</a:t>
            </a:r>
            <a:r>
              <a:rPr lang="nl-NL" sz="1200" b="0" i="0" u="none" strike="noStrike" kern="1200" baseline="0" dirty="0">
                <a:solidFill>
                  <a:schemeClr val="tx1"/>
                </a:solidFill>
                <a:latin typeface="+mn-lt"/>
                <a:ea typeface="+mn-ea"/>
                <a:cs typeface="+mn-cs"/>
              </a:rPr>
              <a:t> studies</a:t>
            </a:r>
            <a:r>
              <a:rPr lang="en-US" sz="1200" b="0" i="0" u="none" strike="noStrike" kern="1200" baseline="0" dirty="0">
                <a:solidFill>
                  <a:schemeClr val="tx1"/>
                </a:solidFill>
                <a:latin typeface="+mn-lt"/>
                <a:ea typeface="+mn-ea"/>
                <a:cs typeface="+mn-cs"/>
              </a:rPr>
              <a:t>, and suggests that changes in this sector will rather be induced by changes to the CAP subsidies than by economic parameters. The business model of beef farms is rather based on subsidies than on actual market supply and demand factors.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Tw Cen MT" panose="020B0602020104020603" pitchFamily="34" charset="0"/>
              </a:rPr>
              <a:t>	Gross revenues/unit of labour = -17 750 euros/annual work unit with 23,000 euros of subsidies per AWU</a:t>
            </a:r>
          </a:p>
          <a:p>
            <a:endParaRPr lang="en-GB" dirty="0"/>
          </a:p>
        </p:txBody>
      </p:sp>
      <p:sp>
        <p:nvSpPr>
          <p:cNvPr id="4" name="Slide Number Placeholder 3"/>
          <p:cNvSpPr>
            <a:spLocks noGrp="1"/>
          </p:cNvSpPr>
          <p:nvPr>
            <p:ph type="sldNum" sz="quarter" idx="5"/>
          </p:nvPr>
        </p:nvSpPr>
        <p:spPr/>
        <p:txBody>
          <a:bodyPr/>
          <a:lstStyle/>
          <a:p>
            <a:fld id="{17FC7480-BE28-4F51-8728-AAD0F582AD0D}" type="slidenum">
              <a:rPr lang="en-GB" smtClean="0"/>
              <a:t>14</a:t>
            </a:fld>
            <a:endParaRPr lang="en-GB"/>
          </a:p>
        </p:txBody>
      </p:sp>
    </p:spTree>
    <p:extLst>
      <p:ext uri="{BB962C8B-B14F-4D97-AF65-F5344CB8AC3E}">
        <p14:creationId xmlns:p14="http://schemas.microsoft.com/office/powerpoint/2010/main" val="14561942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latin typeface="Tw Cen MT" panose="020B0602020104020603" pitchFamily="34" charset="0"/>
              </a:rPr>
              <a:t>Going back to our research questions, our study shows that the implications of a protein transition will be different according to the sector.</a:t>
            </a:r>
            <a:r>
              <a:rPr lang="en-GB" strike="sngStrike" dirty="0">
                <a:latin typeface="Tw Cen MT" panose="020B0602020104020603" pitchFamily="34" charset="0"/>
              </a:rPr>
              <a:t> </a:t>
            </a:r>
            <a:r>
              <a:rPr lang="en-US" dirty="0">
                <a:latin typeface="Tw Cen MT" panose="020B0602020104020603" pitchFamily="34" charset="0"/>
              </a:rPr>
              <a:t>Our results allow us to promote more autonomous production systems based on grass as the main forage in the dairy sector while in the beef sector, more research is needed on how to gear a protein transition in which farmers are not left behind.</a:t>
            </a:r>
          </a:p>
          <a:p>
            <a:endParaRPr lang="en-GB" dirty="0"/>
          </a:p>
        </p:txBody>
      </p:sp>
      <p:sp>
        <p:nvSpPr>
          <p:cNvPr id="4" name="Slide Number Placeholder 3"/>
          <p:cNvSpPr>
            <a:spLocks noGrp="1"/>
          </p:cNvSpPr>
          <p:nvPr>
            <p:ph type="sldNum" sz="quarter" idx="5"/>
          </p:nvPr>
        </p:nvSpPr>
        <p:spPr/>
        <p:txBody>
          <a:bodyPr/>
          <a:lstStyle/>
          <a:p>
            <a:fld id="{17FC7480-BE28-4F51-8728-AAD0F582AD0D}" type="slidenum">
              <a:rPr lang="en-GB" smtClean="0"/>
              <a:t>15</a:t>
            </a:fld>
            <a:endParaRPr lang="en-GB"/>
          </a:p>
        </p:txBody>
      </p:sp>
    </p:spTree>
    <p:extLst>
      <p:ext uri="{BB962C8B-B14F-4D97-AF65-F5344CB8AC3E}">
        <p14:creationId xmlns:p14="http://schemas.microsoft.com/office/powerpoint/2010/main" val="25011707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your attention, feel free to use the QR if you are further interested in the study</a:t>
            </a:r>
          </a:p>
        </p:txBody>
      </p:sp>
      <p:sp>
        <p:nvSpPr>
          <p:cNvPr id="4" name="Slide Number Placeholder 3"/>
          <p:cNvSpPr>
            <a:spLocks noGrp="1"/>
          </p:cNvSpPr>
          <p:nvPr>
            <p:ph type="sldNum" sz="quarter" idx="5"/>
          </p:nvPr>
        </p:nvSpPr>
        <p:spPr/>
        <p:txBody>
          <a:bodyPr/>
          <a:lstStyle/>
          <a:p>
            <a:fld id="{01AD4B1B-BFD9-448C-950D-58FE72D6250F}" type="slidenum">
              <a:rPr lang="fr-BE" smtClean="0"/>
              <a:t>16</a:t>
            </a:fld>
            <a:endParaRPr lang="fr-BE" dirty="0"/>
          </a:p>
        </p:txBody>
      </p:sp>
    </p:spTree>
    <p:extLst>
      <p:ext uri="{BB962C8B-B14F-4D97-AF65-F5344CB8AC3E}">
        <p14:creationId xmlns:p14="http://schemas.microsoft.com/office/powerpoint/2010/main" val="35500309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Présenter</a:t>
            </a:r>
            <a:r>
              <a:rPr lang="en-GB" dirty="0"/>
              <a:t> </a:t>
            </a:r>
            <a:r>
              <a:rPr lang="en-GB" dirty="0" err="1"/>
              <a:t>l’agenda</a:t>
            </a:r>
            <a:r>
              <a:rPr lang="en-GB" dirty="0"/>
              <a:t> (</a:t>
            </a:r>
            <a:r>
              <a:rPr lang="en-GB" dirty="0" err="1"/>
              <a:t>ici</a:t>
            </a:r>
            <a:r>
              <a:rPr lang="en-GB" dirty="0"/>
              <a:t> je </a:t>
            </a:r>
            <a:r>
              <a:rPr lang="en-GB" dirty="0" err="1"/>
              <a:t>présente</a:t>
            </a:r>
            <a:r>
              <a:rPr lang="en-GB" dirty="0"/>
              <a:t> </a:t>
            </a:r>
            <a:r>
              <a:rPr lang="en-GB" dirty="0" err="1"/>
              <a:t>l’agenda</a:t>
            </a:r>
            <a:r>
              <a:rPr lang="en-GB" dirty="0"/>
              <a:t> des deux articles joints </a:t>
            </a:r>
            <a:r>
              <a:rPr lang="en-GB" dirty="0" err="1"/>
              <a:t>mais</a:t>
            </a:r>
            <a:r>
              <a:rPr lang="en-GB" dirty="0"/>
              <a:t> </a:t>
            </a:r>
            <a:r>
              <a:rPr lang="en-GB" dirty="0" err="1"/>
              <a:t>faut-il</a:t>
            </a:r>
            <a:r>
              <a:rPr lang="en-GB" dirty="0"/>
              <a:t> </a:t>
            </a:r>
            <a:r>
              <a:rPr lang="en-GB" dirty="0" err="1"/>
              <a:t>ouvrir</a:t>
            </a:r>
            <a:r>
              <a:rPr lang="en-GB" dirty="0"/>
              <a:t> </a:t>
            </a:r>
            <a:r>
              <a:rPr lang="en-GB" dirty="0" err="1"/>
              <a:t>d’avantage</a:t>
            </a:r>
            <a:r>
              <a:rPr lang="en-GB" dirty="0"/>
              <a:t> le scope?)</a:t>
            </a:r>
          </a:p>
          <a:p>
            <a:pPr marL="228600" indent="-228600">
              <a:buAutoNum type="arabicPeriod"/>
            </a:pPr>
            <a:r>
              <a:rPr lang="en-GB" dirty="0"/>
              <a:t>Identify typologies that go further than the dualization: organic/conventional or conventional/pasture based systems</a:t>
            </a:r>
          </a:p>
          <a:p>
            <a:pPr marL="228600" indent="-228600">
              <a:buAutoNum type="arabicPeriod"/>
            </a:pPr>
            <a:endParaRPr lang="en-GB" dirty="0"/>
          </a:p>
        </p:txBody>
      </p:sp>
      <p:sp>
        <p:nvSpPr>
          <p:cNvPr id="4" name="Slide Number Placeholder 3"/>
          <p:cNvSpPr>
            <a:spLocks noGrp="1"/>
          </p:cNvSpPr>
          <p:nvPr>
            <p:ph type="sldNum" sz="quarter" idx="5"/>
          </p:nvPr>
        </p:nvSpPr>
        <p:spPr/>
        <p:txBody>
          <a:bodyPr/>
          <a:lstStyle/>
          <a:p>
            <a:fld id="{17FC7480-BE28-4F51-8728-AAD0F582AD0D}" type="slidenum">
              <a:rPr lang="en-GB" smtClean="0"/>
              <a:t>17</a:t>
            </a:fld>
            <a:endParaRPr lang="en-GB"/>
          </a:p>
        </p:txBody>
      </p:sp>
    </p:spTree>
    <p:extLst>
      <p:ext uri="{BB962C8B-B14F-4D97-AF65-F5344CB8AC3E}">
        <p14:creationId xmlns:p14="http://schemas.microsoft.com/office/powerpoint/2010/main" val="5328304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Présenter</a:t>
            </a:r>
            <a:r>
              <a:rPr lang="en-GB" dirty="0"/>
              <a:t> </a:t>
            </a:r>
            <a:r>
              <a:rPr lang="en-GB" dirty="0" err="1"/>
              <a:t>l’agenda</a:t>
            </a:r>
            <a:r>
              <a:rPr lang="en-GB" dirty="0"/>
              <a:t> (</a:t>
            </a:r>
            <a:r>
              <a:rPr lang="en-GB" dirty="0" err="1"/>
              <a:t>ici</a:t>
            </a:r>
            <a:r>
              <a:rPr lang="en-GB" dirty="0"/>
              <a:t> je </a:t>
            </a:r>
            <a:r>
              <a:rPr lang="en-GB" dirty="0" err="1"/>
              <a:t>présente</a:t>
            </a:r>
            <a:r>
              <a:rPr lang="en-GB" dirty="0"/>
              <a:t> </a:t>
            </a:r>
            <a:r>
              <a:rPr lang="en-GB" dirty="0" err="1"/>
              <a:t>l’agenda</a:t>
            </a:r>
            <a:r>
              <a:rPr lang="en-GB" dirty="0"/>
              <a:t> des deux articles joints </a:t>
            </a:r>
            <a:r>
              <a:rPr lang="en-GB" dirty="0" err="1"/>
              <a:t>mais</a:t>
            </a:r>
            <a:r>
              <a:rPr lang="en-GB" dirty="0"/>
              <a:t> </a:t>
            </a:r>
            <a:r>
              <a:rPr lang="en-GB" dirty="0" err="1"/>
              <a:t>faut-il</a:t>
            </a:r>
            <a:r>
              <a:rPr lang="en-GB" dirty="0"/>
              <a:t> </a:t>
            </a:r>
            <a:r>
              <a:rPr lang="en-GB" dirty="0" err="1"/>
              <a:t>ouvrir</a:t>
            </a:r>
            <a:r>
              <a:rPr lang="en-GB" dirty="0"/>
              <a:t> </a:t>
            </a:r>
            <a:r>
              <a:rPr lang="en-GB" dirty="0" err="1"/>
              <a:t>d’avantage</a:t>
            </a:r>
            <a:r>
              <a:rPr lang="en-GB" dirty="0"/>
              <a:t> le scope?)</a:t>
            </a:r>
          </a:p>
          <a:p>
            <a:pPr marL="228600" indent="-228600">
              <a:buAutoNum type="arabicPeriod"/>
            </a:pPr>
            <a:r>
              <a:rPr lang="en-GB" dirty="0"/>
              <a:t>Identify typologies that go further than the dualization: organic/conventional or conventional/pasture based systems</a:t>
            </a:r>
          </a:p>
          <a:p>
            <a:pPr marL="228600" indent="-228600">
              <a:buAutoNum type="arabicPeriod"/>
            </a:pPr>
            <a:endParaRPr lang="en-GB" dirty="0"/>
          </a:p>
        </p:txBody>
      </p:sp>
      <p:sp>
        <p:nvSpPr>
          <p:cNvPr id="4" name="Slide Number Placeholder 3"/>
          <p:cNvSpPr>
            <a:spLocks noGrp="1"/>
          </p:cNvSpPr>
          <p:nvPr>
            <p:ph type="sldNum" sz="quarter" idx="5"/>
          </p:nvPr>
        </p:nvSpPr>
        <p:spPr/>
        <p:txBody>
          <a:bodyPr/>
          <a:lstStyle/>
          <a:p>
            <a:fld id="{17FC7480-BE28-4F51-8728-AAD0F582AD0D}" type="slidenum">
              <a:rPr lang="en-GB" smtClean="0"/>
              <a:t>18</a:t>
            </a:fld>
            <a:endParaRPr lang="en-GB"/>
          </a:p>
        </p:txBody>
      </p:sp>
    </p:spTree>
    <p:extLst>
      <p:ext uri="{BB962C8B-B14F-4D97-AF65-F5344CB8AC3E}">
        <p14:creationId xmlns:p14="http://schemas.microsoft.com/office/powerpoint/2010/main" val="35428247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is more detail on the model estimated and the different variables of interest. Outcome variables include milk productivity, gross revenues per hectare, operational expenses per hectare, operating profits, operating profit margin, subsidies per hectare and subsidy dependence. </a:t>
            </a:r>
          </a:p>
          <a:p>
            <a:r>
              <a:rPr lang="fr-FR" sz="1200" b="0" i="0" u="none" strike="noStrike" kern="1200" baseline="0" dirty="0" err="1">
                <a:solidFill>
                  <a:schemeClr val="tx1"/>
                </a:solidFill>
                <a:latin typeface="+mn-lt"/>
                <a:ea typeface="+mn-ea"/>
                <a:cs typeface="+mn-cs"/>
              </a:rPr>
              <a:t>Some</a:t>
            </a:r>
            <a:r>
              <a:rPr lang="fr-FR" sz="1200" b="0" i="0" u="none" strike="noStrike" kern="1200" baseline="0" dirty="0">
                <a:solidFill>
                  <a:schemeClr val="tx1"/>
                </a:solidFill>
                <a:latin typeface="+mn-lt"/>
                <a:ea typeface="+mn-ea"/>
                <a:cs typeface="+mn-cs"/>
              </a:rPr>
              <a:t> variables </a:t>
            </a:r>
            <a:r>
              <a:rPr lang="en-US" sz="1200" b="0" i="0" u="none" strike="noStrike" kern="1200" baseline="0" dirty="0">
                <a:solidFill>
                  <a:schemeClr val="tx1"/>
                </a:solidFill>
                <a:latin typeface="+mn-lt"/>
                <a:ea typeface="+mn-ea"/>
                <a:cs typeface="+mn-cs"/>
              </a:rPr>
              <a:t>are expressed in logarithmic values to obtain a normal distribution and hence improve the model fit, and to interpret </a:t>
            </a:r>
            <a:r>
              <a:rPr lang="en-GB" sz="1200" b="0" i="0" u="none" strike="noStrike" kern="1200" baseline="0" dirty="0">
                <a:solidFill>
                  <a:schemeClr val="tx1"/>
                </a:solidFill>
                <a:latin typeface="+mn-lt"/>
                <a:ea typeface="+mn-ea"/>
                <a:cs typeface="+mn-cs"/>
              </a:rPr>
              <a:t>the results as elasticities.</a:t>
            </a:r>
            <a:endParaRPr lang="en-GB" dirty="0"/>
          </a:p>
        </p:txBody>
      </p:sp>
      <p:sp>
        <p:nvSpPr>
          <p:cNvPr id="4" name="Slide Number Placeholder 3"/>
          <p:cNvSpPr>
            <a:spLocks noGrp="1"/>
          </p:cNvSpPr>
          <p:nvPr>
            <p:ph type="sldNum" sz="quarter" idx="5"/>
          </p:nvPr>
        </p:nvSpPr>
        <p:spPr/>
        <p:txBody>
          <a:bodyPr/>
          <a:lstStyle/>
          <a:p>
            <a:fld id="{17FC7480-BE28-4F51-8728-AAD0F582AD0D}" type="slidenum">
              <a:rPr lang="en-GB" smtClean="0"/>
              <a:t>19</a:t>
            </a:fld>
            <a:endParaRPr lang="en-GB"/>
          </a:p>
        </p:txBody>
      </p:sp>
    </p:spTree>
    <p:extLst>
      <p:ext uri="{BB962C8B-B14F-4D97-AF65-F5344CB8AC3E}">
        <p14:creationId xmlns:p14="http://schemas.microsoft.com/office/powerpoint/2010/main" val="17128054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Livestock production is confronted with major challenges including environmental issues such as GHG emissions, water, and air pollution but also indirect effects arising from the production of feed crops such as soy. Processed and red meat overconsumption have also been associated to obesity and non-communicable disease. And finally, animal welfare issues include, among others, the abusive use of antibiotics and abuses in slaughterhouses. </a:t>
            </a:r>
            <a:r>
              <a:rPr lang="en-GB" b="1" dirty="0"/>
              <a:t>However</a:t>
            </a:r>
            <a:r>
              <a:rPr lang="en-GB" dirty="0"/>
              <a:t>, well managed crop and livestock systems also provide key ecosystem services including the conversion of non-edible biomass into nutritious food for human consumption, carbon storage, preserving landscapes and biodiversity through the maintenance of grasslands and the contribution to soil fertility through manure nitrogen going back to the soil. </a:t>
            </a:r>
          </a:p>
        </p:txBody>
      </p:sp>
      <p:sp>
        <p:nvSpPr>
          <p:cNvPr id="4" name="Slide Number Placeholder 3"/>
          <p:cNvSpPr>
            <a:spLocks noGrp="1"/>
          </p:cNvSpPr>
          <p:nvPr>
            <p:ph type="sldNum" sz="quarter" idx="5"/>
          </p:nvPr>
        </p:nvSpPr>
        <p:spPr/>
        <p:txBody>
          <a:bodyPr/>
          <a:lstStyle/>
          <a:p>
            <a:fld id="{17FC7480-BE28-4F51-8728-AAD0F582AD0D}" type="slidenum">
              <a:rPr lang="en-GB" smtClean="0"/>
              <a:t>2</a:t>
            </a:fld>
            <a:endParaRPr lang="en-GB"/>
          </a:p>
        </p:txBody>
      </p:sp>
    </p:spTree>
    <p:extLst>
      <p:ext uri="{BB962C8B-B14F-4D97-AF65-F5344CB8AC3E}">
        <p14:creationId xmlns:p14="http://schemas.microsoft.com/office/powerpoint/2010/main" val="18431264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FC7480-BE28-4F51-8728-AAD0F582AD0D}" type="slidenum">
              <a:rPr lang="en-GB" smtClean="0"/>
              <a:t>20</a:t>
            </a:fld>
            <a:endParaRPr lang="en-GB"/>
          </a:p>
        </p:txBody>
      </p:sp>
    </p:spTree>
    <p:extLst>
      <p:ext uri="{BB962C8B-B14F-4D97-AF65-F5344CB8AC3E}">
        <p14:creationId xmlns:p14="http://schemas.microsoft.com/office/powerpoint/2010/main" val="25564761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FC7480-BE28-4F51-8728-AAD0F582AD0D}" type="slidenum">
              <a:rPr lang="en-GB" smtClean="0"/>
              <a:t>21</a:t>
            </a:fld>
            <a:endParaRPr lang="en-GB"/>
          </a:p>
        </p:txBody>
      </p:sp>
    </p:spTree>
    <p:extLst>
      <p:ext uri="{BB962C8B-B14F-4D97-AF65-F5344CB8AC3E}">
        <p14:creationId xmlns:p14="http://schemas.microsoft.com/office/powerpoint/2010/main" val="4988464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FC7480-BE28-4F51-8728-AAD0F582AD0D}" type="slidenum">
              <a:rPr lang="en-GB" smtClean="0"/>
              <a:t>22</a:t>
            </a:fld>
            <a:endParaRPr lang="en-GB"/>
          </a:p>
        </p:txBody>
      </p:sp>
    </p:spTree>
    <p:extLst>
      <p:ext uri="{BB962C8B-B14F-4D97-AF65-F5344CB8AC3E}">
        <p14:creationId xmlns:p14="http://schemas.microsoft.com/office/powerpoint/2010/main" val="33320523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FC7480-BE28-4F51-8728-AAD0F582AD0D}" type="slidenum">
              <a:rPr lang="en-GB" smtClean="0"/>
              <a:t>23</a:t>
            </a:fld>
            <a:endParaRPr lang="en-GB"/>
          </a:p>
        </p:txBody>
      </p:sp>
    </p:spTree>
    <p:extLst>
      <p:ext uri="{BB962C8B-B14F-4D97-AF65-F5344CB8AC3E}">
        <p14:creationId xmlns:p14="http://schemas.microsoft.com/office/powerpoint/2010/main" val="39921798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FC7480-BE28-4F51-8728-AAD0F582AD0D}" type="slidenum">
              <a:rPr lang="en-GB" smtClean="0"/>
              <a:t>24</a:t>
            </a:fld>
            <a:endParaRPr lang="en-GB"/>
          </a:p>
        </p:txBody>
      </p:sp>
    </p:spTree>
    <p:extLst>
      <p:ext uri="{BB962C8B-B14F-4D97-AF65-F5344CB8AC3E}">
        <p14:creationId xmlns:p14="http://schemas.microsoft.com/office/powerpoint/2010/main" val="21718053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FC7480-BE28-4F51-8728-AAD0F582AD0D}" type="slidenum">
              <a:rPr lang="en-GB" smtClean="0"/>
              <a:t>25</a:t>
            </a:fld>
            <a:endParaRPr lang="en-GB"/>
          </a:p>
        </p:txBody>
      </p:sp>
    </p:spTree>
    <p:extLst>
      <p:ext uri="{BB962C8B-B14F-4D97-AF65-F5344CB8AC3E}">
        <p14:creationId xmlns:p14="http://schemas.microsoft.com/office/powerpoint/2010/main" val="35619653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FC7480-BE28-4F51-8728-AAD0F582AD0D}" type="slidenum">
              <a:rPr lang="en-GB" smtClean="0"/>
              <a:t>26</a:t>
            </a:fld>
            <a:endParaRPr lang="en-GB"/>
          </a:p>
        </p:txBody>
      </p:sp>
    </p:spTree>
    <p:extLst>
      <p:ext uri="{BB962C8B-B14F-4D97-AF65-F5344CB8AC3E}">
        <p14:creationId xmlns:p14="http://schemas.microsoft.com/office/powerpoint/2010/main" val="3379750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In this context, the protein transition is more and more presented as a solution to tackle these issues. The protein transition can be defined as a rebalancing of protein consumption between animal and alternative proteins. In countries where animal protein consumption greatly exceeds the dietary guidelines, the protein transition is seen </a:t>
            </a:r>
            <a:r>
              <a:rPr lang="en-US" sz="1200" b="0" i="0" u="none" strike="noStrike" kern="1200" baseline="0">
                <a:solidFill>
                  <a:schemeClr val="tx1"/>
                </a:solidFill>
                <a:latin typeface="+mn-lt"/>
                <a:ea typeface="+mn-ea"/>
                <a:cs typeface="+mn-cs"/>
              </a:rPr>
              <a:t>as better </a:t>
            </a:r>
            <a:r>
              <a:rPr lang="en-US" sz="1200" b="0" i="0" u="none" strike="noStrike" kern="1200" baseline="0" dirty="0">
                <a:solidFill>
                  <a:schemeClr val="tx1"/>
                </a:solidFill>
                <a:latin typeface="+mn-lt"/>
                <a:ea typeface="+mn-ea"/>
                <a:cs typeface="+mn-cs"/>
              </a:rPr>
              <a:t>option for the environment, for </a:t>
            </a:r>
            <a:r>
              <a:rPr lang="en-US" sz="1200" b="0" i="0" u="none" strike="noStrike" kern="1200" baseline="0">
                <a:solidFill>
                  <a:schemeClr val="tx1"/>
                </a:solidFill>
                <a:latin typeface="+mn-lt"/>
                <a:ea typeface="+mn-ea"/>
                <a:cs typeface="+mn-cs"/>
              </a:rPr>
              <a:t>health , and </a:t>
            </a:r>
            <a:r>
              <a:rPr lang="en-US" sz="1200" b="0" i="0" u="none" strike="noStrike" kern="1200" baseline="0" dirty="0">
                <a:solidFill>
                  <a:schemeClr val="tx1"/>
                </a:solidFill>
                <a:latin typeface="+mn-lt"/>
                <a:ea typeface="+mn-ea"/>
                <a:cs typeface="+mn-cs"/>
              </a:rPr>
              <a:t>also for animal welfare.</a:t>
            </a:r>
            <a:endParaRPr lang="en-GB" dirty="0"/>
          </a:p>
        </p:txBody>
      </p:sp>
      <p:sp>
        <p:nvSpPr>
          <p:cNvPr id="4" name="Slide Number Placeholder 3"/>
          <p:cNvSpPr>
            <a:spLocks noGrp="1"/>
          </p:cNvSpPr>
          <p:nvPr>
            <p:ph type="sldNum" sz="quarter" idx="5"/>
          </p:nvPr>
        </p:nvSpPr>
        <p:spPr/>
        <p:txBody>
          <a:bodyPr/>
          <a:lstStyle/>
          <a:p>
            <a:fld id="{17FC7480-BE28-4F51-8728-AAD0F582AD0D}" type="slidenum">
              <a:rPr lang="en-GB" smtClean="0"/>
              <a:t>3</a:t>
            </a:fld>
            <a:endParaRPr lang="en-GB"/>
          </a:p>
        </p:txBody>
      </p:sp>
    </p:spTree>
    <p:extLst>
      <p:ext uri="{BB962C8B-B14F-4D97-AF65-F5344CB8AC3E}">
        <p14:creationId xmlns:p14="http://schemas.microsoft.com/office/powerpoint/2010/main" val="22193539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Walloon region is well-specialized in milk (dairy farms) and meat (beef farms) production. There are around 5,000 dairy farms and 6,500 beef farms for a total of 1.1 million cattle population. And 48% of farms in Wallonia are specialized in livestock production. Both sectors exhibit a large diversity of production systems</a:t>
            </a:r>
            <a:r>
              <a:rPr lang="en-GB" dirty="0">
                <a:latin typeface="Tw Cen MT" panose="020B0602020104020603" pitchFamily="34" charset="0"/>
              </a:rPr>
              <a:t>, differing in the herd and land size but also in grazing and feeding practices. While contributing to about 60% of the Belgian agricultural value, some farmers face serious economic precarity. And last but not least, the dairy sector, and to a lesser extent the beef sector, rely on imported feed, such as soy, traded on international markets and related to indirect and direct deforestation</a:t>
            </a:r>
          </a:p>
        </p:txBody>
      </p:sp>
      <p:sp>
        <p:nvSpPr>
          <p:cNvPr id="4" name="Slide Number Placeholder 3"/>
          <p:cNvSpPr>
            <a:spLocks noGrp="1"/>
          </p:cNvSpPr>
          <p:nvPr>
            <p:ph type="sldNum" sz="quarter" idx="5"/>
          </p:nvPr>
        </p:nvSpPr>
        <p:spPr/>
        <p:txBody>
          <a:bodyPr/>
          <a:lstStyle/>
          <a:p>
            <a:fld id="{17FC7480-BE28-4F51-8728-AAD0F582AD0D}" type="slidenum">
              <a:rPr lang="en-GB" smtClean="0"/>
              <a:t>4</a:t>
            </a:fld>
            <a:endParaRPr lang="en-GB"/>
          </a:p>
        </p:txBody>
      </p:sp>
    </p:spTree>
    <p:extLst>
      <p:ext uri="{BB962C8B-B14F-4D97-AF65-F5344CB8AC3E}">
        <p14:creationId xmlns:p14="http://schemas.microsoft.com/office/powerpoint/2010/main" val="40447855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Livestock production systems are not isolated but are part of a multi-scale system.</a:t>
            </a:r>
          </a:p>
          <a:p>
            <a:r>
              <a:rPr lang="en-US" sz="1200" b="0" i="0" u="none" strike="noStrike" kern="1200" baseline="0" dirty="0">
                <a:solidFill>
                  <a:schemeClr val="tx1"/>
                </a:solidFill>
                <a:latin typeface="+mn-lt"/>
                <a:ea typeface="+mn-ea"/>
                <a:cs typeface="+mn-cs"/>
              </a:rPr>
              <a:t>On the micro level, we find the is the economic reality of breeders and their production system - based on the allocation of different production factors.</a:t>
            </a:r>
          </a:p>
          <a:p>
            <a:r>
              <a:rPr lang="en-US" sz="1200" b="0" i="0" u="none" strike="noStrike" kern="1200" baseline="0" dirty="0">
                <a:solidFill>
                  <a:schemeClr val="tx1"/>
                </a:solidFill>
                <a:latin typeface="+mn-lt"/>
                <a:ea typeface="+mn-ea"/>
                <a:cs typeface="+mn-cs"/>
              </a:rPr>
              <a:t>The meso level corresponds to the level of the region or country. This level gives stability to the dominant socio-technical system, composed of several dominant sectors. </a:t>
            </a:r>
          </a:p>
          <a:p>
            <a:r>
              <a:rPr lang="en-US" sz="1200" b="0" i="0" u="none" strike="noStrike" kern="1200" baseline="0" dirty="0">
                <a:solidFill>
                  <a:schemeClr val="tx1"/>
                </a:solidFill>
                <a:latin typeface="+mn-lt"/>
                <a:ea typeface="+mn-ea"/>
                <a:cs typeface="+mn-cs"/>
              </a:rPr>
              <a:t>On the macro level, the international and European contexts also influence the meso and micro levels. This for example the case of the common agricultural policy and subsidies which influence the meso and micro levels.  </a:t>
            </a:r>
            <a:endParaRPr lang="en-GB" dirty="0"/>
          </a:p>
        </p:txBody>
      </p:sp>
      <p:sp>
        <p:nvSpPr>
          <p:cNvPr id="4" name="Slide Number Placeholder 3"/>
          <p:cNvSpPr>
            <a:spLocks noGrp="1"/>
          </p:cNvSpPr>
          <p:nvPr>
            <p:ph type="sldNum" sz="quarter" idx="5"/>
          </p:nvPr>
        </p:nvSpPr>
        <p:spPr/>
        <p:txBody>
          <a:bodyPr/>
          <a:lstStyle/>
          <a:p>
            <a:fld id="{17FC7480-BE28-4F51-8728-AAD0F582AD0D}" type="slidenum">
              <a:rPr lang="en-GB" smtClean="0"/>
              <a:t>5</a:t>
            </a:fld>
            <a:endParaRPr lang="en-GB"/>
          </a:p>
        </p:txBody>
      </p:sp>
    </p:spTree>
    <p:extLst>
      <p:ext uri="{BB962C8B-B14F-4D97-AF65-F5344CB8AC3E}">
        <p14:creationId xmlns:p14="http://schemas.microsoft.com/office/powerpoint/2010/main" val="39406829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this study, we provide </a:t>
            </a:r>
            <a:r>
              <a:rPr lang="en-GB" b="1" dirty="0"/>
              <a:t>micro-economic evidence </a:t>
            </a:r>
            <a:r>
              <a:rPr lang="en-GB" dirty="0"/>
              <a:t>of the impacts of the protein transition on Walloon beef and dairy farms and we focus on two research questions. First: how will the protein transition impact the economic performance of Walloon beef and dairy farms? Second, will the two sectors be impacted in the same way? One of our objective and major attention point was also to account for the diversity that can be observed at the micro-level regarding the different production systems that exist.</a:t>
            </a:r>
          </a:p>
        </p:txBody>
      </p:sp>
      <p:sp>
        <p:nvSpPr>
          <p:cNvPr id="4" name="Slide Number Placeholder 3"/>
          <p:cNvSpPr>
            <a:spLocks noGrp="1"/>
          </p:cNvSpPr>
          <p:nvPr>
            <p:ph type="sldNum" sz="quarter" idx="5"/>
          </p:nvPr>
        </p:nvSpPr>
        <p:spPr/>
        <p:txBody>
          <a:bodyPr/>
          <a:lstStyle/>
          <a:p>
            <a:fld id="{17FC7480-BE28-4F51-8728-AAD0F582AD0D}" type="slidenum">
              <a:rPr lang="en-GB" smtClean="0"/>
              <a:t>6</a:t>
            </a:fld>
            <a:endParaRPr lang="en-GB"/>
          </a:p>
        </p:txBody>
      </p:sp>
    </p:spTree>
    <p:extLst>
      <p:ext uri="{BB962C8B-B14F-4D97-AF65-F5344CB8AC3E}">
        <p14:creationId xmlns:p14="http://schemas.microsoft.com/office/powerpoint/2010/main" val="11130857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focused on three main parameters associated with a protein transition:</a:t>
            </a:r>
          </a:p>
          <a:p>
            <a:pPr marL="171450" indent="-171450">
              <a:buFontTx/>
              <a:buChar char="-"/>
            </a:pPr>
            <a:r>
              <a:rPr lang="en-GB" dirty="0"/>
              <a:t>The first parameter is herd size. </a:t>
            </a:r>
            <a:r>
              <a:rPr lang="en-US" sz="1200" b="0" i="0" u="none" strike="noStrike" kern="1200" baseline="0" dirty="0">
                <a:solidFill>
                  <a:schemeClr val="tx1"/>
                </a:solidFill>
                <a:latin typeface="+mn-lt"/>
                <a:ea typeface="+mn-ea"/>
                <a:cs typeface="+mn-cs"/>
              </a:rPr>
              <a:t>We believe that the protein transition might affect the size of the total herd (at the regional scale) but also herd sizes at the farm level. Herd size can be adjusted according to different criteria, including, for example, feed self-sufficiency (farm or regional level), a production adapted to Belgian consumption on the basis of dietary guidelines (regional or national level), etc. </a:t>
            </a:r>
          </a:p>
          <a:p>
            <a:pPr marL="171450" indent="-171450">
              <a:buFontTx/>
              <a:buChar char="-"/>
            </a:pPr>
            <a:r>
              <a:rPr lang="en-US" sz="1200" b="0" i="0" u="none" strike="noStrike" kern="1200" baseline="0" dirty="0">
                <a:solidFill>
                  <a:schemeClr val="tx1"/>
                </a:solidFill>
                <a:latin typeface="+mn-lt"/>
                <a:ea typeface="+mn-ea"/>
                <a:cs typeface="+mn-cs"/>
              </a:rPr>
              <a:t>The second parameter is the share of grassland. This parameter is relevant in the Walloon context since grazing remains the usual management practice in Wallonia. The share of grassland contributes to what can be called “on-farm feed self-sufficiency” which is not directly assessed in this article but is approximated with the share of grassland and the concentrate feed self-sufficiency </a:t>
            </a:r>
          </a:p>
          <a:p>
            <a:pPr marL="171450" indent="-171450">
              <a:buFontTx/>
              <a:buChar char="-"/>
            </a:pPr>
            <a:r>
              <a:rPr lang="en-US" sz="1200" b="0" i="0" u="none" strike="noStrike" kern="1200" baseline="0" dirty="0">
                <a:solidFill>
                  <a:schemeClr val="tx1"/>
                </a:solidFill>
                <a:latin typeface="+mn-lt"/>
                <a:ea typeface="+mn-ea"/>
                <a:cs typeface="+mn-cs"/>
              </a:rPr>
              <a:t>The last parameter of interest is the use of concentrates and in particular concentrate self-sufficiency. Concentrates are particularly interesting because they are composed of co-products, including imported soybeans and soybean meals. Furthermore, the use of concentrates reflects a certain intensification of the system. Farms with a higher use of concentrate tend to be farms with a higher impact on the environment. </a:t>
            </a:r>
          </a:p>
          <a:p>
            <a:pPr marL="171450" indent="-171450">
              <a:buFontTx/>
              <a:buChar char="-"/>
            </a:pPr>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 this study, we evaluated how these factors affect the economic performance of the farm : for example : is a lower herd size associated with lower revenues? Or is a higher share of grassland associated with lower operating costs? We analyse different economic indicators to disentangle cost-reducing and revenue-enhancing effects: milk productivity, gross revenues, operating costs etc.</a:t>
            </a:r>
            <a:r>
              <a:rPr lang="en-GB" sz="1200" dirty="0"/>
              <a:t> </a:t>
            </a:r>
            <a:r>
              <a:rPr lang="en-GB" sz="1600" dirty="0"/>
              <a:t>Finally we analyse to what extent these factors are associated with an increase in the share of subsidies in income..</a:t>
            </a:r>
          </a:p>
          <a:p>
            <a:pPr marL="742950" lvl="1" indent="-285750">
              <a:buFont typeface="Arial" panose="020B0604020202020204" pitchFamily="34" charset="0"/>
              <a:buChar char="•"/>
            </a:pPr>
            <a:endParaRPr lang="en-GB" sz="1600" dirty="0"/>
          </a:p>
          <a:p>
            <a:pPr marL="171450" indent="-171450">
              <a:buFontTx/>
              <a:buChar char="-"/>
            </a:pPr>
            <a:endParaRPr lang="en-GB" dirty="0"/>
          </a:p>
        </p:txBody>
      </p:sp>
      <p:sp>
        <p:nvSpPr>
          <p:cNvPr id="4" name="Slide Number Placeholder 3"/>
          <p:cNvSpPr>
            <a:spLocks noGrp="1"/>
          </p:cNvSpPr>
          <p:nvPr>
            <p:ph type="sldNum" sz="quarter" idx="5"/>
          </p:nvPr>
        </p:nvSpPr>
        <p:spPr/>
        <p:txBody>
          <a:bodyPr/>
          <a:lstStyle/>
          <a:p>
            <a:fld id="{17FC7480-BE28-4F51-8728-AAD0F582AD0D}" type="slidenum">
              <a:rPr lang="en-GB" smtClean="0"/>
              <a:t>7</a:t>
            </a:fld>
            <a:endParaRPr lang="en-GB"/>
          </a:p>
        </p:txBody>
      </p:sp>
    </p:spTree>
    <p:extLst>
      <p:ext uri="{BB962C8B-B14F-4D97-AF65-F5344CB8AC3E}">
        <p14:creationId xmlns:p14="http://schemas.microsoft.com/office/powerpoint/2010/main" val="2198881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buFont typeface="Arial" panose="020B0604020202020204" pitchFamily="34" charset="0"/>
              <a:buNone/>
            </a:pPr>
            <a:r>
              <a:rPr lang="en-GB" sz="1200" kern="1200" dirty="0">
                <a:solidFill>
                  <a:schemeClr val="tx1"/>
                </a:solidFill>
                <a:effectLst/>
                <a:latin typeface="+mn-lt"/>
                <a:ea typeface="+mn-ea"/>
                <a:cs typeface="+mn-cs"/>
              </a:rPr>
              <a:t>1) Our assessment is based on the European FADN database, which provides harmonized microeconomics indicators at the farm level. </a:t>
            </a:r>
          </a:p>
          <a:p>
            <a:pPr marL="457200" lvl="1" indent="0">
              <a:buFont typeface="Arial" panose="020B0604020202020204" pitchFamily="34" charset="0"/>
              <a:buNone/>
            </a:pPr>
            <a:r>
              <a:rPr lang="en-GB" dirty="0"/>
              <a:t>2) Our focus was on specialized dairy and beef farms. </a:t>
            </a:r>
            <a:r>
              <a:rPr lang="en-GB" sz="1200" kern="1200" dirty="0">
                <a:solidFill>
                  <a:schemeClr val="tx1"/>
                </a:solidFill>
                <a:effectLst/>
                <a:latin typeface="+mn-lt"/>
                <a:ea typeface="+mn-ea"/>
                <a:cs typeface="+mn-cs"/>
              </a:rPr>
              <a:t>In order to be classified as specialized dairy farms, at least 2/3 of the farm’s standard gross product (SGP) must come from the dairy business. </a:t>
            </a:r>
            <a:endParaRPr lang="en-GB" dirty="0"/>
          </a:p>
          <a:p>
            <a:pPr marL="457200" lvl="1" indent="0">
              <a:buFont typeface="Arial" panose="020B0604020202020204" pitchFamily="34" charset="0"/>
              <a:buNone/>
            </a:pPr>
            <a:r>
              <a:rPr lang="en-GB" dirty="0"/>
              <a:t>3) We used a panel data with 4 years of observation. We had an unbalanced panel: meaning that some farms were represented 4 times but others only 1, 2 or 3 times. </a:t>
            </a:r>
          </a:p>
          <a:p>
            <a:pPr marL="457200" lvl="1" indent="0">
              <a:buFont typeface="Arial" panose="020B0604020202020204" pitchFamily="34" charset="0"/>
              <a:buNone/>
            </a:pPr>
            <a:r>
              <a:rPr lang="en-GB" dirty="0"/>
              <a:t>4) So in total, we had 208 observations corresponding to 65 farms for the beef sector and 324 observations for the dairy sector with 95 farms. </a:t>
            </a:r>
          </a:p>
          <a:p>
            <a:pPr marL="457200" lvl="1" indent="0">
              <a:buFont typeface="Arial" panose="020B0604020202020204" pitchFamily="34" charset="0"/>
              <a:buNone/>
            </a:pPr>
            <a:r>
              <a:rPr lang="en-GB" dirty="0"/>
              <a:t>5) We used a random model effect to associated economic parameters to dependent variables (including our 3 parameters of interest)</a:t>
            </a:r>
          </a:p>
          <a:p>
            <a:endParaRPr lang="en-GB" dirty="0"/>
          </a:p>
        </p:txBody>
      </p:sp>
      <p:sp>
        <p:nvSpPr>
          <p:cNvPr id="4" name="Slide Number Placeholder 3"/>
          <p:cNvSpPr>
            <a:spLocks noGrp="1"/>
          </p:cNvSpPr>
          <p:nvPr>
            <p:ph type="sldNum" sz="quarter" idx="5"/>
          </p:nvPr>
        </p:nvSpPr>
        <p:spPr/>
        <p:txBody>
          <a:bodyPr/>
          <a:lstStyle/>
          <a:p>
            <a:fld id="{17FC7480-BE28-4F51-8728-AAD0F582AD0D}" type="slidenum">
              <a:rPr lang="en-GB" smtClean="0"/>
              <a:t>8</a:t>
            </a:fld>
            <a:endParaRPr lang="en-GB"/>
          </a:p>
        </p:txBody>
      </p:sp>
    </p:spTree>
    <p:extLst>
      <p:ext uri="{BB962C8B-B14F-4D97-AF65-F5344CB8AC3E}">
        <p14:creationId xmlns:p14="http://schemas.microsoft.com/office/powerpoint/2010/main" val="34009784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This table presents summary statistics of dependent variables for the two sectors per hectare. Means for both sector are presented and </a:t>
            </a:r>
            <a:r>
              <a:rPr lang="fr-BE" sz="1200" kern="1200" dirty="0">
                <a:solidFill>
                  <a:schemeClr val="tx1"/>
                </a:solidFill>
                <a:effectLst/>
                <a:latin typeface="+mn-lt"/>
                <a:ea typeface="+mn-ea"/>
                <a:cs typeface="+mn-cs"/>
              </a:rPr>
              <a:t>a </a:t>
            </a:r>
            <a:r>
              <a:rPr lang="en-GB" sz="1200" kern="1200" dirty="0">
                <a:solidFill>
                  <a:schemeClr val="tx1"/>
                </a:solidFill>
                <a:effectLst/>
                <a:latin typeface="+mn-lt"/>
                <a:ea typeface="+mn-ea"/>
                <a:cs typeface="+mn-cs"/>
              </a:rPr>
              <a:t>sector comparison is made by performing t-tests on the mean value. Almost each economic indicators are statistically different at 1%.</a:t>
            </a:r>
            <a:r>
              <a:rPr lang="fr-BE"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In general, all economic variables are higher for the dairy sector compared to the beef sector. The dairy sector is performing better in terms of gross revenues, operating profits, operating profit margin (*operating profits/gross revenues). In addition, this sector is less dependent on subsidies. We have two indicators for subsidies: subsides per hectare and subsidy dependence. </a:t>
            </a:r>
            <a:r>
              <a:rPr lang="fr-FR" sz="1200" kern="1200" dirty="0" err="1">
                <a:solidFill>
                  <a:schemeClr val="tx1"/>
                </a:solidFill>
                <a:effectLst/>
                <a:latin typeface="+mn-lt"/>
                <a:ea typeface="+mn-ea"/>
                <a:cs typeface="+mn-cs"/>
              </a:rPr>
              <a:t>We</a:t>
            </a:r>
            <a:r>
              <a:rPr lang="fr-FR" sz="1200" kern="1200" dirty="0">
                <a:solidFill>
                  <a:schemeClr val="tx1"/>
                </a:solidFill>
                <a:effectLst/>
                <a:latin typeface="+mn-lt"/>
                <a:ea typeface="+mn-ea"/>
                <a:cs typeface="+mn-cs"/>
              </a:rPr>
              <a:t> can </a:t>
            </a:r>
            <a:r>
              <a:rPr lang="fr-FR" sz="1200" kern="1200" dirty="0" err="1">
                <a:solidFill>
                  <a:schemeClr val="tx1"/>
                </a:solidFill>
                <a:effectLst/>
                <a:latin typeface="+mn-lt"/>
                <a:ea typeface="+mn-ea"/>
                <a:cs typeface="+mn-cs"/>
              </a:rPr>
              <a:t>see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that</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subisdies</a:t>
            </a:r>
            <a:r>
              <a:rPr lang="fr-FR" sz="1200" kern="1200" dirty="0">
                <a:solidFill>
                  <a:schemeClr val="tx1"/>
                </a:solidFill>
                <a:effectLst/>
                <a:latin typeface="+mn-lt"/>
                <a:ea typeface="+mn-ea"/>
                <a:cs typeface="+mn-cs"/>
              </a:rPr>
              <a:t> per hectare and </a:t>
            </a:r>
            <a:r>
              <a:rPr lang="fr-FR" sz="1200" kern="1200" dirty="0" err="1">
                <a:solidFill>
                  <a:schemeClr val="tx1"/>
                </a:solidFill>
                <a:effectLst/>
                <a:latin typeface="+mn-lt"/>
                <a:ea typeface="+mn-ea"/>
                <a:cs typeface="+mn-cs"/>
              </a:rPr>
              <a:t>subsidy</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dependence</a:t>
            </a:r>
            <a:r>
              <a:rPr lang="fr-FR" sz="1200" kern="1200" dirty="0">
                <a:solidFill>
                  <a:schemeClr val="tx1"/>
                </a:solidFill>
                <a:effectLst/>
                <a:latin typeface="+mn-lt"/>
                <a:ea typeface="+mn-ea"/>
                <a:cs typeface="+mn-cs"/>
              </a:rPr>
              <a:t> are </a:t>
            </a:r>
            <a:r>
              <a:rPr lang="fr-FR" sz="1200" kern="1200" dirty="0" err="1">
                <a:solidFill>
                  <a:schemeClr val="tx1"/>
                </a:solidFill>
                <a:effectLst/>
                <a:latin typeface="+mn-lt"/>
                <a:ea typeface="+mn-ea"/>
                <a:cs typeface="+mn-cs"/>
              </a:rPr>
              <a:t>lower</a:t>
            </a:r>
            <a:r>
              <a:rPr lang="fr-FR" sz="1200" kern="1200" dirty="0">
                <a:solidFill>
                  <a:schemeClr val="tx1"/>
                </a:solidFill>
                <a:effectLst/>
                <a:latin typeface="+mn-lt"/>
                <a:ea typeface="+mn-ea"/>
                <a:cs typeface="+mn-cs"/>
              </a:rPr>
              <a:t> for the </a:t>
            </a:r>
            <a:r>
              <a:rPr lang="fr-FR" sz="1200" kern="1200" dirty="0" err="1">
                <a:solidFill>
                  <a:schemeClr val="tx1"/>
                </a:solidFill>
                <a:effectLst/>
                <a:latin typeface="+mn-lt"/>
                <a:ea typeface="+mn-ea"/>
                <a:cs typeface="+mn-cs"/>
              </a:rPr>
              <a:t>dairy</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sector</a:t>
            </a:r>
            <a:r>
              <a:rPr lang="fr-FR" sz="1200" kern="1200" dirty="0">
                <a:solidFill>
                  <a:schemeClr val="tx1"/>
                </a:solidFill>
                <a:effectLst/>
                <a:latin typeface="+mn-lt"/>
                <a:ea typeface="+mn-ea"/>
                <a:cs typeface="+mn-cs"/>
              </a:rPr>
              <a:t>. </a:t>
            </a:r>
            <a:endParaRPr lang="fr-BE"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7FC7480-BE28-4F51-8728-AAD0F582AD0D}" type="slidenum">
              <a:rPr lang="en-GB" smtClean="0"/>
              <a:t>9</a:t>
            </a:fld>
            <a:endParaRPr lang="en-GB"/>
          </a:p>
        </p:txBody>
      </p:sp>
    </p:spTree>
    <p:extLst>
      <p:ext uri="{BB962C8B-B14F-4D97-AF65-F5344CB8AC3E}">
        <p14:creationId xmlns:p14="http://schemas.microsoft.com/office/powerpoint/2010/main" val="31476005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A5FC7-3E7B-44D0-A83D-4280B76A2E6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8A2B4EF-3376-48C6-B49D-499F6302C8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225E355-6808-4EE3-9B56-63D9923957C1}"/>
              </a:ext>
            </a:extLst>
          </p:cNvPr>
          <p:cNvSpPr>
            <a:spLocks noGrp="1"/>
          </p:cNvSpPr>
          <p:nvPr>
            <p:ph type="dt" sz="half" idx="10"/>
          </p:nvPr>
        </p:nvSpPr>
        <p:spPr/>
        <p:txBody>
          <a:bodyPr/>
          <a:lstStyle/>
          <a:p>
            <a:fld id="{94D62037-4717-4310-BF7C-E44591654F20}" type="datetime1">
              <a:rPr lang="en-GB" smtClean="0"/>
              <a:t>23/01/2023</a:t>
            </a:fld>
            <a:endParaRPr lang="en-GB"/>
          </a:p>
        </p:txBody>
      </p:sp>
      <p:sp>
        <p:nvSpPr>
          <p:cNvPr id="5" name="Footer Placeholder 4">
            <a:extLst>
              <a:ext uri="{FF2B5EF4-FFF2-40B4-BE49-F238E27FC236}">
                <a16:creationId xmlns:a16="http://schemas.microsoft.com/office/drawing/2014/main" id="{6E803CC8-1067-48C8-BC80-A1D1E30C9C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91BBB68-8FDD-43F4-80C9-75A376D1193A}"/>
              </a:ext>
            </a:extLst>
          </p:cNvPr>
          <p:cNvSpPr>
            <a:spLocks noGrp="1"/>
          </p:cNvSpPr>
          <p:nvPr>
            <p:ph type="sldNum" sz="quarter" idx="12"/>
          </p:nvPr>
        </p:nvSpPr>
        <p:spPr/>
        <p:txBody>
          <a:bodyPr/>
          <a:lstStyle/>
          <a:p>
            <a:fld id="{A5512A6C-C466-477C-97A0-F68F0A9EF145}" type="slidenum">
              <a:rPr lang="en-GB" smtClean="0"/>
              <a:t>‹N°›</a:t>
            </a:fld>
            <a:endParaRPr lang="en-GB"/>
          </a:p>
        </p:txBody>
      </p:sp>
    </p:spTree>
    <p:extLst>
      <p:ext uri="{BB962C8B-B14F-4D97-AF65-F5344CB8AC3E}">
        <p14:creationId xmlns:p14="http://schemas.microsoft.com/office/powerpoint/2010/main" val="1404754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74ECD-DF48-47C8-AC71-9DECFB5B8EA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11558C1-CB89-44A7-AD56-252EA9F065D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EEB4754-D777-4E72-9E92-4A040198F2C9}"/>
              </a:ext>
            </a:extLst>
          </p:cNvPr>
          <p:cNvSpPr>
            <a:spLocks noGrp="1"/>
          </p:cNvSpPr>
          <p:nvPr>
            <p:ph type="dt" sz="half" idx="10"/>
          </p:nvPr>
        </p:nvSpPr>
        <p:spPr/>
        <p:txBody>
          <a:bodyPr/>
          <a:lstStyle/>
          <a:p>
            <a:fld id="{E99CD413-6D6A-4745-A2BF-613BC7C1A2A0}" type="datetime1">
              <a:rPr lang="en-GB" smtClean="0"/>
              <a:t>23/01/2023</a:t>
            </a:fld>
            <a:endParaRPr lang="en-GB"/>
          </a:p>
        </p:txBody>
      </p:sp>
      <p:sp>
        <p:nvSpPr>
          <p:cNvPr id="5" name="Footer Placeholder 4">
            <a:extLst>
              <a:ext uri="{FF2B5EF4-FFF2-40B4-BE49-F238E27FC236}">
                <a16:creationId xmlns:a16="http://schemas.microsoft.com/office/drawing/2014/main" id="{6B274F9D-7E18-4557-A1BA-B98337D8D9C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68F56FB-D9A6-41E4-93ED-E292CED49C66}"/>
              </a:ext>
            </a:extLst>
          </p:cNvPr>
          <p:cNvSpPr>
            <a:spLocks noGrp="1"/>
          </p:cNvSpPr>
          <p:nvPr>
            <p:ph type="sldNum" sz="quarter" idx="12"/>
          </p:nvPr>
        </p:nvSpPr>
        <p:spPr/>
        <p:txBody>
          <a:bodyPr/>
          <a:lstStyle/>
          <a:p>
            <a:fld id="{A5512A6C-C466-477C-97A0-F68F0A9EF145}" type="slidenum">
              <a:rPr lang="en-GB" smtClean="0"/>
              <a:t>‹N°›</a:t>
            </a:fld>
            <a:endParaRPr lang="en-GB"/>
          </a:p>
        </p:txBody>
      </p:sp>
    </p:spTree>
    <p:extLst>
      <p:ext uri="{BB962C8B-B14F-4D97-AF65-F5344CB8AC3E}">
        <p14:creationId xmlns:p14="http://schemas.microsoft.com/office/powerpoint/2010/main" val="1050767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64797DF-37DE-423D-AE50-251BC42BD50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76468AB-9D86-4AD2-A0AE-A3A8B6917A3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0FE9A4-A694-4D09-B18B-1DA2DB42CC5B}"/>
              </a:ext>
            </a:extLst>
          </p:cNvPr>
          <p:cNvSpPr>
            <a:spLocks noGrp="1"/>
          </p:cNvSpPr>
          <p:nvPr>
            <p:ph type="dt" sz="half" idx="10"/>
          </p:nvPr>
        </p:nvSpPr>
        <p:spPr/>
        <p:txBody>
          <a:bodyPr/>
          <a:lstStyle/>
          <a:p>
            <a:fld id="{99FCC5BA-45F6-4735-B38A-D943847AA03B}" type="datetime1">
              <a:rPr lang="en-GB" smtClean="0"/>
              <a:t>23/01/2023</a:t>
            </a:fld>
            <a:endParaRPr lang="en-GB"/>
          </a:p>
        </p:txBody>
      </p:sp>
      <p:sp>
        <p:nvSpPr>
          <p:cNvPr id="5" name="Footer Placeholder 4">
            <a:extLst>
              <a:ext uri="{FF2B5EF4-FFF2-40B4-BE49-F238E27FC236}">
                <a16:creationId xmlns:a16="http://schemas.microsoft.com/office/drawing/2014/main" id="{91800819-421E-4B4D-A685-47CAE3257F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849856-DC85-48EA-B959-B296A9DF0AD9}"/>
              </a:ext>
            </a:extLst>
          </p:cNvPr>
          <p:cNvSpPr>
            <a:spLocks noGrp="1"/>
          </p:cNvSpPr>
          <p:nvPr>
            <p:ph type="sldNum" sz="quarter" idx="12"/>
          </p:nvPr>
        </p:nvSpPr>
        <p:spPr/>
        <p:txBody>
          <a:bodyPr/>
          <a:lstStyle/>
          <a:p>
            <a:fld id="{A5512A6C-C466-477C-97A0-F68F0A9EF145}" type="slidenum">
              <a:rPr lang="en-GB" smtClean="0"/>
              <a:t>‹N°›</a:t>
            </a:fld>
            <a:endParaRPr lang="en-GB"/>
          </a:p>
        </p:txBody>
      </p:sp>
    </p:spTree>
    <p:extLst>
      <p:ext uri="{BB962C8B-B14F-4D97-AF65-F5344CB8AC3E}">
        <p14:creationId xmlns:p14="http://schemas.microsoft.com/office/powerpoint/2010/main" val="2070896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6C96D-67BB-40D7-B296-461A70C377F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7AAB1D0-EF3A-4760-9942-5D1DE2A39CE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8D0AB34-0958-40A7-A1B3-6988274EAB03}"/>
              </a:ext>
            </a:extLst>
          </p:cNvPr>
          <p:cNvSpPr>
            <a:spLocks noGrp="1"/>
          </p:cNvSpPr>
          <p:nvPr>
            <p:ph type="dt" sz="half" idx="10"/>
          </p:nvPr>
        </p:nvSpPr>
        <p:spPr/>
        <p:txBody>
          <a:bodyPr/>
          <a:lstStyle/>
          <a:p>
            <a:fld id="{9D8FB60D-FCC3-4DA0-9B0C-997CE598A33F}" type="datetime1">
              <a:rPr lang="en-GB" smtClean="0"/>
              <a:t>23/01/2023</a:t>
            </a:fld>
            <a:endParaRPr lang="en-GB"/>
          </a:p>
        </p:txBody>
      </p:sp>
      <p:sp>
        <p:nvSpPr>
          <p:cNvPr id="5" name="Footer Placeholder 4">
            <a:extLst>
              <a:ext uri="{FF2B5EF4-FFF2-40B4-BE49-F238E27FC236}">
                <a16:creationId xmlns:a16="http://schemas.microsoft.com/office/drawing/2014/main" id="{3C5FA18E-CD9A-4E96-BE8E-54201FAF75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B5B4F6B-858C-4748-989E-DB925DCB745B}"/>
              </a:ext>
            </a:extLst>
          </p:cNvPr>
          <p:cNvSpPr>
            <a:spLocks noGrp="1"/>
          </p:cNvSpPr>
          <p:nvPr>
            <p:ph type="sldNum" sz="quarter" idx="12"/>
          </p:nvPr>
        </p:nvSpPr>
        <p:spPr/>
        <p:txBody>
          <a:bodyPr/>
          <a:lstStyle/>
          <a:p>
            <a:fld id="{A5512A6C-C466-477C-97A0-F68F0A9EF145}" type="slidenum">
              <a:rPr lang="en-GB" smtClean="0"/>
              <a:t>‹N°›</a:t>
            </a:fld>
            <a:endParaRPr lang="en-GB"/>
          </a:p>
        </p:txBody>
      </p:sp>
    </p:spTree>
    <p:extLst>
      <p:ext uri="{BB962C8B-B14F-4D97-AF65-F5344CB8AC3E}">
        <p14:creationId xmlns:p14="http://schemas.microsoft.com/office/powerpoint/2010/main" val="4118571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1119A-CD70-4AF7-A7A0-9C52B5FBC6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5216DB7-DC4D-4966-B45C-22488FA718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547223-D59E-451E-8EEB-B551DA21BF7D}"/>
              </a:ext>
            </a:extLst>
          </p:cNvPr>
          <p:cNvSpPr>
            <a:spLocks noGrp="1"/>
          </p:cNvSpPr>
          <p:nvPr>
            <p:ph type="dt" sz="half" idx="10"/>
          </p:nvPr>
        </p:nvSpPr>
        <p:spPr/>
        <p:txBody>
          <a:bodyPr/>
          <a:lstStyle/>
          <a:p>
            <a:fld id="{C491B860-DED6-4EDD-8D2E-F0704284D0AA}" type="datetime1">
              <a:rPr lang="en-GB" smtClean="0"/>
              <a:t>23/01/2023</a:t>
            </a:fld>
            <a:endParaRPr lang="en-GB"/>
          </a:p>
        </p:txBody>
      </p:sp>
      <p:sp>
        <p:nvSpPr>
          <p:cNvPr id="5" name="Footer Placeholder 4">
            <a:extLst>
              <a:ext uri="{FF2B5EF4-FFF2-40B4-BE49-F238E27FC236}">
                <a16:creationId xmlns:a16="http://schemas.microsoft.com/office/drawing/2014/main" id="{2E38E496-FBB0-4FD7-A5D8-3E8B215E9E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40B3EF-389B-4F15-B303-5A861C4B6AAD}"/>
              </a:ext>
            </a:extLst>
          </p:cNvPr>
          <p:cNvSpPr>
            <a:spLocks noGrp="1"/>
          </p:cNvSpPr>
          <p:nvPr>
            <p:ph type="sldNum" sz="quarter" idx="12"/>
          </p:nvPr>
        </p:nvSpPr>
        <p:spPr/>
        <p:txBody>
          <a:bodyPr/>
          <a:lstStyle/>
          <a:p>
            <a:fld id="{A5512A6C-C466-477C-97A0-F68F0A9EF145}" type="slidenum">
              <a:rPr lang="en-GB" smtClean="0"/>
              <a:t>‹N°›</a:t>
            </a:fld>
            <a:endParaRPr lang="en-GB"/>
          </a:p>
        </p:txBody>
      </p:sp>
    </p:spTree>
    <p:extLst>
      <p:ext uri="{BB962C8B-B14F-4D97-AF65-F5344CB8AC3E}">
        <p14:creationId xmlns:p14="http://schemas.microsoft.com/office/powerpoint/2010/main" val="19676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8F4C9-997A-44D8-84AA-17138DE007E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1534509-75CD-4BEF-BBE9-1E0FE3099C3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4A46466-91DA-4570-9906-13A96B3C5F2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9D19AF5-D53F-47E1-AD71-5545F74547B2}"/>
              </a:ext>
            </a:extLst>
          </p:cNvPr>
          <p:cNvSpPr>
            <a:spLocks noGrp="1"/>
          </p:cNvSpPr>
          <p:nvPr>
            <p:ph type="dt" sz="half" idx="10"/>
          </p:nvPr>
        </p:nvSpPr>
        <p:spPr/>
        <p:txBody>
          <a:bodyPr/>
          <a:lstStyle/>
          <a:p>
            <a:fld id="{0010D549-D8A3-4557-9E9B-59487147518B}" type="datetime1">
              <a:rPr lang="en-GB" smtClean="0"/>
              <a:t>23/01/2023</a:t>
            </a:fld>
            <a:endParaRPr lang="en-GB"/>
          </a:p>
        </p:txBody>
      </p:sp>
      <p:sp>
        <p:nvSpPr>
          <p:cNvPr id="6" name="Footer Placeholder 5">
            <a:extLst>
              <a:ext uri="{FF2B5EF4-FFF2-40B4-BE49-F238E27FC236}">
                <a16:creationId xmlns:a16="http://schemas.microsoft.com/office/drawing/2014/main" id="{3859F96B-AE7A-489F-BA29-6E90D1ED3EF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4C4AC1-533D-48C1-B21D-D703262976FA}"/>
              </a:ext>
            </a:extLst>
          </p:cNvPr>
          <p:cNvSpPr>
            <a:spLocks noGrp="1"/>
          </p:cNvSpPr>
          <p:nvPr>
            <p:ph type="sldNum" sz="quarter" idx="12"/>
          </p:nvPr>
        </p:nvSpPr>
        <p:spPr/>
        <p:txBody>
          <a:bodyPr/>
          <a:lstStyle/>
          <a:p>
            <a:fld id="{A5512A6C-C466-477C-97A0-F68F0A9EF145}" type="slidenum">
              <a:rPr lang="en-GB" smtClean="0"/>
              <a:t>‹N°›</a:t>
            </a:fld>
            <a:endParaRPr lang="en-GB"/>
          </a:p>
        </p:txBody>
      </p:sp>
    </p:spTree>
    <p:extLst>
      <p:ext uri="{BB962C8B-B14F-4D97-AF65-F5344CB8AC3E}">
        <p14:creationId xmlns:p14="http://schemas.microsoft.com/office/powerpoint/2010/main" val="3819235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5DA71-87F4-4C90-8B2B-0F92D69E7A4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9E96425-F601-46F6-8C9B-E8A05EE464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E0E538B-3D40-4889-907F-DBDBCE08056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A419008-5959-4C2D-8C77-5A5CEB8DAD0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BB4C13B-8570-429B-8798-371F6B4DC40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98392D4-528D-485C-BA64-336CEF240A61}"/>
              </a:ext>
            </a:extLst>
          </p:cNvPr>
          <p:cNvSpPr>
            <a:spLocks noGrp="1"/>
          </p:cNvSpPr>
          <p:nvPr>
            <p:ph type="dt" sz="half" idx="10"/>
          </p:nvPr>
        </p:nvSpPr>
        <p:spPr/>
        <p:txBody>
          <a:bodyPr/>
          <a:lstStyle/>
          <a:p>
            <a:fld id="{795BD3F0-41EB-43CA-A748-AD8A1A504B00}" type="datetime1">
              <a:rPr lang="en-GB" smtClean="0"/>
              <a:t>23/01/2023</a:t>
            </a:fld>
            <a:endParaRPr lang="en-GB"/>
          </a:p>
        </p:txBody>
      </p:sp>
      <p:sp>
        <p:nvSpPr>
          <p:cNvPr id="8" name="Footer Placeholder 7">
            <a:extLst>
              <a:ext uri="{FF2B5EF4-FFF2-40B4-BE49-F238E27FC236}">
                <a16:creationId xmlns:a16="http://schemas.microsoft.com/office/drawing/2014/main" id="{D6863FCA-70FB-437F-9054-D12D6EE8875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BFA6434-2770-415E-B4BF-E047DC44A024}"/>
              </a:ext>
            </a:extLst>
          </p:cNvPr>
          <p:cNvSpPr>
            <a:spLocks noGrp="1"/>
          </p:cNvSpPr>
          <p:nvPr>
            <p:ph type="sldNum" sz="quarter" idx="12"/>
          </p:nvPr>
        </p:nvSpPr>
        <p:spPr/>
        <p:txBody>
          <a:bodyPr/>
          <a:lstStyle/>
          <a:p>
            <a:fld id="{A5512A6C-C466-477C-97A0-F68F0A9EF145}" type="slidenum">
              <a:rPr lang="en-GB" smtClean="0"/>
              <a:t>‹N°›</a:t>
            </a:fld>
            <a:endParaRPr lang="en-GB"/>
          </a:p>
        </p:txBody>
      </p:sp>
    </p:spTree>
    <p:extLst>
      <p:ext uri="{BB962C8B-B14F-4D97-AF65-F5344CB8AC3E}">
        <p14:creationId xmlns:p14="http://schemas.microsoft.com/office/powerpoint/2010/main" val="17979381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980AC-915B-45D0-8E53-E975CFE0265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4337378-E6E9-4852-B98D-68E5C1E6F827}"/>
              </a:ext>
            </a:extLst>
          </p:cNvPr>
          <p:cNvSpPr>
            <a:spLocks noGrp="1"/>
          </p:cNvSpPr>
          <p:nvPr>
            <p:ph type="dt" sz="half" idx="10"/>
          </p:nvPr>
        </p:nvSpPr>
        <p:spPr/>
        <p:txBody>
          <a:bodyPr/>
          <a:lstStyle/>
          <a:p>
            <a:fld id="{AE86176E-01DC-4616-AA1C-9398895E8F62}" type="datetime1">
              <a:rPr lang="en-GB" smtClean="0"/>
              <a:t>23/01/2023</a:t>
            </a:fld>
            <a:endParaRPr lang="en-GB"/>
          </a:p>
        </p:txBody>
      </p:sp>
      <p:sp>
        <p:nvSpPr>
          <p:cNvPr id="4" name="Footer Placeholder 3">
            <a:extLst>
              <a:ext uri="{FF2B5EF4-FFF2-40B4-BE49-F238E27FC236}">
                <a16:creationId xmlns:a16="http://schemas.microsoft.com/office/drawing/2014/main" id="{53C17FE9-767D-4553-85F0-8FA706FE0BA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9C1CD1B-15E8-45F5-9083-13079754800B}"/>
              </a:ext>
            </a:extLst>
          </p:cNvPr>
          <p:cNvSpPr>
            <a:spLocks noGrp="1"/>
          </p:cNvSpPr>
          <p:nvPr>
            <p:ph type="sldNum" sz="quarter" idx="12"/>
          </p:nvPr>
        </p:nvSpPr>
        <p:spPr/>
        <p:txBody>
          <a:bodyPr/>
          <a:lstStyle/>
          <a:p>
            <a:fld id="{A5512A6C-C466-477C-97A0-F68F0A9EF145}" type="slidenum">
              <a:rPr lang="en-GB" smtClean="0"/>
              <a:t>‹N°›</a:t>
            </a:fld>
            <a:endParaRPr lang="en-GB"/>
          </a:p>
        </p:txBody>
      </p:sp>
    </p:spTree>
    <p:extLst>
      <p:ext uri="{BB962C8B-B14F-4D97-AF65-F5344CB8AC3E}">
        <p14:creationId xmlns:p14="http://schemas.microsoft.com/office/powerpoint/2010/main" val="2075625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69D6B4-41AB-4DB4-8BDA-1D7A8A901533}"/>
              </a:ext>
            </a:extLst>
          </p:cNvPr>
          <p:cNvSpPr>
            <a:spLocks noGrp="1"/>
          </p:cNvSpPr>
          <p:nvPr>
            <p:ph type="dt" sz="half" idx="10"/>
          </p:nvPr>
        </p:nvSpPr>
        <p:spPr/>
        <p:txBody>
          <a:bodyPr/>
          <a:lstStyle/>
          <a:p>
            <a:fld id="{8FCD4657-2516-402F-8F73-DAC5F15AC092}" type="datetime1">
              <a:rPr lang="en-GB" smtClean="0"/>
              <a:t>23/01/2023</a:t>
            </a:fld>
            <a:endParaRPr lang="en-GB"/>
          </a:p>
        </p:txBody>
      </p:sp>
      <p:sp>
        <p:nvSpPr>
          <p:cNvPr id="3" name="Footer Placeholder 2">
            <a:extLst>
              <a:ext uri="{FF2B5EF4-FFF2-40B4-BE49-F238E27FC236}">
                <a16:creationId xmlns:a16="http://schemas.microsoft.com/office/drawing/2014/main" id="{58E9EB15-1401-47C2-ADCF-2AF557351FB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F574401-AB3C-4164-BF3C-32E66397AFA0}"/>
              </a:ext>
            </a:extLst>
          </p:cNvPr>
          <p:cNvSpPr>
            <a:spLocks noGrp="1"/>
          </p:cNvSpPr>
          <p:nvPr>
            <p:ph type="sldNum" sz="quarter" idx="12"/>
          </p:nvPr>
        </p:nvSpPr>
        <p:spPr/>
        <p:txBody>
          <a:bodyPr/>
          <a:lstStyle/>
          <a:p>
            <a:fld id="{A5512A6C-C466-477C-97A0-F68F0A9EF145}" type="slidenum">
              <a:rPr lang="en-GB" smtClean="0"/>
              <a:t>‹N°›</a:t>
            </a:fld>
            <a:endParaRPr lang="en-GB"/>
          </a:p>
        </p:txBody>
      </p:sp>
    </p:spTree>
    <p:extLst>
      <p:ext uri="{BB962C8B-B14F-4D97-AF65-F5344CB8AC3E}">
        <p14:creationId xmlns:p14="http://schemas.microsoft.com/office/powerpoint/2010/main" val="3689894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B2E72-75EB-4316-8D10-AE3D7EE0D4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402AD6E-D99D-430B-882D-AB8A34F1EB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359561C-9674-4F8A-B623-77F3BE0146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BCA864E-235E-47F0-AC5C-52EFCEBDFAE0}"/>
              </a:ext>
            </a:extLst>
          </p:cNvPr>
          <p:cNvSpPr>
            <a:spLocks noGrp="1"/>
          </p:cNvSpPr>
          <p:nvPr>
            <p:ph type="dt" sz="half" idx="10"/>
          </p:nvPr>
        </p:nvSpPr>
        <p:spPr/>
        <p:txBody>
          <a:bodyPr/>
          <a:lstStyle/>
          <a:p>
            <a:fld id="{F0C983D9-9B2F-4C2B-BE07-B123DC0F24C1}" type="datetime1">
              <a:rPr lang="en-GB" smtClean="0"/>
              <a:t>23/01/2023</a:t>
            </a:fld>
            <a:endParaRPr lang="en-GB"/>
          </a:p>
        </p:txBody>
      </p:sp>
      <p:sp>
        <p:nvSpPr>
          <p:cNvPr id="6" name="Footer Placeholder 5">
            <a:extLst>
              <a:ext uri="{FF2B5EF4-FFF2-40B4-BE49-F238E27FC236}">
                <a16:creationId xmlns:a16="http://schemas.microsoft.com/office/drawing/2014/main" id="{AEF1E9D0-89EF-4966-A985-700967336DE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DFD791D-52AD-4794-82CA-C8AD3FDC41C6}"/>
              </a:ext>
            </a:extLst>
          </p:cNvPr>
          <p:cNvSpPr>
            <a:spLocks noGrp="1"/>
          </p:cNvSpPr>
          <p:nvPr>
            <p:ph type="sldNum" sz="quarter" idx="12"/>
          </p:nvPr>
        </p:nvSpPr>
        <p:spPr/>
        <p:txBody>
          <a:bodyPr/>
          <a:lstStyle/>
          <a:p>
            <a:fld id="{A5512A6C-C466-477C-97A0-F68F0A9EF145}" type="slidenum">
              <a:rPr lang="en-GB" smtClean="0"/>
              <a:t>‹N°›</a:t>
            </a:fld>
            <a:endParaRPr lang="en-GB"/>
          </a:p>
        </p:txBody>
      </p:sp>
    </p:spTree>
    <p:extLst>
      <p:ext uri="{BB962C8B-B14F-4D97-AF65-F5344CB8AC3E}">
        <p14:creationId xmlns:p14="http://schemas.microsoft.com/office/powerpoint/2010/main" val="917384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BB59F-E0A3-49DC-B4E8-4D4B3947D9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2BE13D1-4CD5-48A2-9E78-BAAEF13B25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FC0011A-779A-444A-92E4-677D3FF348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5159461-0461-44AD-B4C6-8091B6C24325}"/>
              </a:ext>
            </a:extLst>
          </p:cNvPr>
          <p:cNvSpPr>
            <a:spLocks noGrp="1"/>
          </p:cNvSpPr>
          <p:nvPr>
            <p:ph type="dt" sz="half" idx="10"/>
          </p:nvPr>
        </p:nvSpPr>
        <p:spPr/>
        <p:txBody>
          <a:bodyPr/>
          <a:lstStyle/>
          <a:p>
            <a:fld id="{383F054C-CD45-4A84-BD99-7FE3DF2BBA23}" type="datetime1">
              <a:rPr lang="en-GB" smtClean="0"/>
              <a:t>23/01/2023</a:t>
            </a:fld>
            <a:endParaRPr lang="en-GB"/>
          </a:p>
        </p:txBody>
      </p:sp>
      <p:sp>
        <p:nvSpPr>
          <p:cNvPr id="6" name="Footer Placeholder 5">
            <a:extLst>
              <a:ext uri="{FF2B5EF4-FFF2-40B4-BE49-F238E27FC236}">
                <a16:creationId xmlns:a16="http://schemas.microsoft.com/office/drawing/2014/main" id="{CFF6AB15-DCCD-4D56-8887-07B09D407BE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661CA92-3AB0-4805-B035-66F345FAF2CA}"/>
              </a:ext>
            </a:extLst>
          </p:cNvPr>
          <p:cNvSpPr>
            <a:spLocks noGrp="1"/>
          </p:cNvSpPr>
          <p:nvPr>
            <p:ph type="sldNum" sz="quarter" idx="12"/>
          </p:nvPr>
        </p:nvSpPr>
        <p:spPr/>
        <p:txBody>
          <a:bodyPr/>
          <a:lstStyle/>
          <a:p>
            <a:fld id="{A5512A6C-C466-477C-97A0-F68F0A9EF145}" type="slidenum">
              <a:rPr lang="en-GB" smtClean="0"/>
              <a:t>‹N°›</a:t>
            </a:fld>
            <a:endParaRPr lang="en-GB"/>
          </a:p>
        </p:txBody>
      </p:sp>
    </p:spTree>
    <p:extLst>
      <p:ext uri="{BB962C8B-B14F-4D97-AF65-F5344CB8AC3E}">
        <p14:creationId xmlns:p14="http://schemas.microsoft.com/office/powerpoint/2010/main" val="3757439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BCA96D-F6EA-4814-A53E-DB436BF807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5AE5F7D-592F-4B08-9D60-BC1866E64A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88905A5-2C31-434D-A834-F765C64F64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F3B3CB-51CA-436B-992D-0EEA157CBBF8}" type="datetime1">
              <a:rPr lang="en-GB" smtClean="0"/>
              <a:t>23/01/2023</a:t>
            </a:fld>
            <a:endParaRPr lang="en-GB"/>
          </a:p>
        </p:txBody>
      </p:sp>
      <p:sp>
        <p:nvSpPr>
          <p:cNvPr id="5" name="Footer Placeholder 4">
            <a:extLst>
              <a:ext uri="{FF2B5EF4-FFF2-40B4-BE49-F238E27FC236}">
                <a16:creationId xmlns:a16="http://schemas.microsoft.com/office/drawing/2014/main" id="{53384F45-9AFF-48EB-BF76-46AE4C2665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D9649A8-975C-4198-9F07-DB7938661E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512A6C-C466-477C-97A0-F68F0A9EF145}" type="slidenum">
              <a:rPr lang="en-GB" smtClean="0"/>
              <a:t>‹N°›</a:t>
            </a:fld>
            <a:endParaRPr lang="en-GB"/>
          </a:p>
        </p:txBody>
      </p:sp>
    </p:spTree>
    <p:extLst>
      <p:ext uri="{BB962C8B-B14F-4D97-AF65-F5344CB8AC3E}">
        <p14:creationId xmlns:p14="http://schemas.microsoft.com/office/powerpoint/2010/main" val="19347198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jpg"/><Relationship Id="rId4" Type="http://schemas.openxmlformats.org/officeDocument/2006/relationships/image" Target="../media/image15.svg"/></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43C47AC7-4D3E-49AD-9D57-9EFEE345A8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86" y="-1301961"/>
            <a:ext cx="12265572" cy="8189082"/>
          </a:xfrm>
          <a:prstGeom prst="rect">
            <a:avLst/>
          </a:prstGeom>
        </p:spPr>
      </p:pic>
      <p:sp>
        <p:nvSpPr>
          <p:cNvPr id="5" name="Rectangle 4">
            <a:extLst>
              <a:ext uri="{FF2B5EF4-FFF2-40B4-BE49-F238E27FC236}">
                <a16:creationId xmlns:a16="http://schemas.microsoft.com/office/drawing/2014/main" id="{2D7761A1-E0D6-4C63-AF5C-B816EADD904B}"/>
              </a:ext>
            </a:extLst>
          </p:cNvPr>
          <p:cNvSpPr/>
          <p:nvPr/>
        </p:nvSpPr>
        <p:spPr>
          <a:xfrm>
            <a:off x="893113" y="592391"/>
            <a:ext cx="10552921" cy="2661043"/>
          </a:xfrm>
          <a:prstGeom prst="rect">
            <a:avLst/>
          </a:prstGeom>
          <a:solidFill>
            <a:srgbClr val="C7BE97"/>
          </a:solidFill>
          <a:ln>
            <a:solidFill>
              <a:srgbClr val="C7BE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solidFill>
                  <a:schemeClr val="bg1"/>
                </a:solidFill>
                <a:latin typeface="Tw Cen MT" panose="020B0602020104020603" pitchFamily="34" charset="0"/>
              </a:rPr>
              <a:t>Economic implications of a protein transition: </a:t>
            </a:r>
          </a:p>
          <a:p>
            <a:pPr algn="ctr"/>
            <a:r>
              <a:rPr lang="en-GB" sz="3600" dirty="0">
                <a:solidFill>
                  <a:schemeClr val="bg1"/>
                </a:solidFill>
                <a:latin typeface="Tw Cen MT" panose="020B0602020104020603" pitchFamily="34" charset="0"/>
              </a:rPr>
              <a:t>Evidence from Walloon beef and dairy farms</a:t>
            </a:r>
          </a:p>
          <a:p>
            <a:pPr algn="ctr"/>
            <a:r>
              <a:rPr lang="en-GB" sz="2000" dirty="0">
                <a:solidFill>
                  <a:schemeClr val="bg1"/>
                </a:solidFill>
                <a:latin typeface="Tw Cen MT" panose="020B0602020104020603" pitchFamily="34" charset="0"/>
              </a:rPr>
              <a:t>January 25</a:t>
            </a:r>
            <a:r>
              <a:rPr lang="en-GB" sz="2000" baseline="30000" dirty="0">
                <a:solidFill>
                  <a:schemeClr val="bg1"/>
                </a:solidFill>
                <a:latin typeface="Tw Cen MT" panose="020B0602020104020603" pitchFamily="34" charset="0"/>
              </a:rPr>
              <a:t>th</a:t>
            </a:r>
            <a:r>
              <a:rPr lang="en-GB" sz="2000" dirty="0">
                <a:solidFill>
                  <a:schemeClr val="bg1"/>
                </a:solidFill>
                <a:latin typeface="Tw Cen MT" panose="020B0602020104020603" pitchFamily="34" charset="0"/>
              </a:rPr>
              <a:t> 2023, LEAP conference</a:t>
            </a:r>
          </a:p>
          <a:p>
            <a:pPr algn="ctr"/>
            <a:endParaRPr lang="en-GB" sz="2000" dirty="0">
              <a:solidFill>
                <a:schemeClr val="bg1"/>
              </a:solidFill>
              <a:latin typeface="Tw Cen MT" panose="020B0602020104020603" pitchFamily="34" charset="0"/>
            </a:endParaRPr>
          </a:p>
          <a:p>
            <a:pPr algn="ctr"/>
            <a:r>
              <a:rPr lang="en-GB" sz="2000" dirty="0">
                <a:solidFill>
                  <a:schemeClr val="bg1"/>
                </a:solidFill>
                <a:latin typeface="Tw Cen MT" panose="020B0602020104020603" pitchFamily="34" charset="0"/>
              </a:rPr>
              <a:t>Océane Duluins (Presenter)</a:t>
            </a:r>
          </a:p>
          <a:p>
            <a:pPr algn="ctr"/>
            <a:r>
              <a:rPr lang="en-GB" sz="2000" dirty="0">
                <a:solidFill>
                  <a:schemeClr val="bg1"/>
                </a:solidFill>
                <a:latin typeface="Tw Cen MT" panose="020B0602020104020603" pitchFamily="34" charset="0"/>
              </a:rPr>
              <a:t>Goedele Van den Broeck and Philippe Baret</a:t>
            </a:r>
          </a:p>
          <a:p>
            <a:pPr algn="ctr"/>
            <a:r>
              <a:rPr lang="en-GB" sz="2000" dirty="0">
                <a:solidFill>
                  <a:schemeClr val="bg1"/>
                </a:solidFill>
                <a:latin typeface="Tw Cen MT" panose="020B0602020104020603" pitchFamily="34" charset="0"/>
              </a:rPr>
              <a:t>Paper co-authors: Monica Schuster and Anton Riera</a:t>
            </a:r>
            <a:endParaRPr lang="fr-BE" sz="2000" dirty="0">
              <a:latin typeface="Tw Cen MT" panose="020B0602020104020603" pitchFamily="34" charset="0"/>
            </a:endParaRPr>
          </a:p>
        </p:txBody>
      </p:sp>
      <p:sp>
        <p:nvSpPr>
          <p:cNvPr id="6" name="Rectangle 5">
            <a:extLst>
              <a:ext uri="{FF2B5EF4-FFF2-40B4-BE49-F238E27FC236}">
                <a16:creationId xmlns:a16="http://schemas.microsoft.com/office/drawing/2014/main" id="{A2578945-49AC-4DE8-B34D-BC901B4377AD}"/>
              </a:ext>
            </a:extLst>
          </p:cNvPr>
          <p:cNvSpPr/>
          <p:nvPr/>
        </p:nvSpPr>
        <p:spPr>
          <a:xfrm>
            <a:off x="4677659" y="6435724"/>
            <a:ext cx="2612254" cy="342594"/>
          </a:xfrm>
          <a:prstGeom prst="rect">
            <a:avLst/>
          </a:prstGeom>
        </p:spPr>
        <p:txBody>
          <a:bodyPr wrap="none">
            <a:spAutoFit/>
          </a:bodyPr>
          <a:lstStyle/>
          <a:p>
            <a:pPr algn="ctr">
              <a:lnSpc>
                <a:spcPct val="107000"/>
              </a:lnSpc>
              <a:spcAft>
                <a:spcPts val="800"/>
              </a:spcAft>
            </a:pPr>
            <a:r>
              <a:rPr lang="fr-BE" sz="1600" dirty="0" err="1">
                <a:solidFill>
                  <a:schemeClr val="bg1"/>
                </a:solidFill>
                <a:latin typeface="Tw Cen MT" panose="020B0602020104020603" pitchFamily="34" charset="0"/>
                <a:ea typeface="Calibri" panose="020F0502020204030204" pitchFamily="34" charset="0"/>
                <a:cs typeface="Calibri" panose="020F0502020204030204" pitchFamily="34" charset="0"/>
              </a:rPr>
              <a:t>Photograph</a:t>
            </a:r>
            <a:r>
              <a:rPr lang="fr-BE" sz="1600" dirty="0">
                <a:solidFill>
                  <a:schemeClr val="bg1"/>
                </a:solidFill>
                <a:latin typeface="Tw Cen MT" panose="020B0602020104020603" pitchFamily="34" charset="0"/>
                <a:ea typeface="Calibri" panose="020F0502020204030204" pitchFamily="34" charset="0"/>
                <a:cs typeface="Calibri" panose="020F0502020204030204" pitchFamily="34" charset="0"/>
              </a:rPr>
              <a:t> by Philippe Baret</a:t>
            </a:r>
            <a:endParaRPr lang="fr-BE" sz="1600" dirty="0">
              <a:solidFill>
                <a:schemeClr val="bg1"/>
              </a:solidFill>
              <a:latin typeface="Tw Cen MT" panose="020B0602020104020603" pitchFamily="34" charset="0"/>
              <a:ea typeface="Calibri" panose="020F0502020204030204" pitchFamily="34"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D5FB2B33-AA70-47E2-A68B-5BEC20F6DB76}"/>
              </a:ext>
            </a:extLst>
          </p:cNvPr>
          <p:cNvSpPr>
            <a:spLocks noGrp="1"/>
          </p:cNvSpPr>
          <p:nvPr>
            <p:ph type="sldNum" sz="quarter" idx="12"/>
          </p:nvPr>
        </p:nvSpPr>
        <p:spPr/>
        <p:txBody>
          <a:bodyPr/>
          <a:lstStyle/>
          <a:p>
            <a:fld id="{A5512A6C-C466-477C-97A0-F68F0A9EF145}" type="slidenum">
              <a:rPr lang="en-GB" smtClean="0">
                <a:latin typeface="Tw Cen MT" panose="020B0602020104020603" pitchFamily="34" charset="0"/>
              </a:rPr>
              <a:t>1</a:t>
            </a:fld>
            <a:endParaRPr lang="en-GB" dirty="0">
              <a:latin typeface="Tw Cen MT" panose="020B0602020104020603" pitchFamily="34" charset="0"/>
            </a:endParaRPr>
          </a:p>
        </p:txBody>
      </p:sp>
      <p:pic>
        <p:nvPicPr>
          <p:cNvPr id="7" name="Image 9">
            <a:extLst>
              <a:ext uri="{FF2B5EF4-FFF2-40B4-BE49-F238E27FC236}">
                <a16:creationId xmlns:a16="http://schemas.microsoft.com/office/drawing/2014/main" id="{19D329EE-E8D3-4C9E-BBB7-BF6FAF71C0C9}"/>
              </a:ext>
            </a:extLst>
          </p:cNvPr>
          <p:cNvPicPr>
            <a:picLocks noChangeAspect="1"/>
          </p:cNvPicPr>
          <p:nvPr/>
        </p:nvPicPr>
        <p:blipFill rotWithShape="1">
          <a:blip r:embed="rId4">
            <a:extLst>
              <a:ext uri="{28A0092B-C50C-407E-A947-70E740481C1C}">
                <a14:useLocalDpi xmlns:a14="http://schemas.microsoft.com/office/drawing/2010/main" val="0"/>
              </a:ext>
            </a:extLst>
          </a:blip>
          <a:srcRect l="19315" t="40273" r="22676" b="47829"/>
          <a:stretch/>
        </p:blipFill>
        <p:spPr>
          <a:xfrm>
            <a:off x="893113" y="2792580"/>
            <a:ext cx="2133600" cy="309327"/>
          </a:xfrm>
          <a:prstGeom prst="rect">
            <a:avLst/>
          </a:prstGeom>
        </p:spPr>
      </p:pic>
      <p:pic>
        <p:nvPicPr>
          <p:cNvPr id="8" name="Image 5">
            <a:extLst>
              <a:ext uri="{FF2B5EF4-FFF2-40B4-BE49-F238E27FC236}">
                <a16:creationId xmlns:a16="http://schemas.microsoft.com/office/drawing/2014/main" id="{3063AF72-2D10-48C7-A95A-60364D08D2A7}"/>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tretch>
            <a:fillRect/>
          </a:stretch>
        </p:blipFill>
        <p:spPr>
          <a:xfrm>
            <a:off x="1092200" y="1922912"/>
            <a:ext cx="661922" cy="716283"/>
          </a:xfrm>
          <a:prstGeom prst="rect">
            <a:avLst/>
          </a:prstGeom>
        </p:spPr>
      </p:pic>
      <p:pic>
        <p:nvPicPr>
          <p:cNvPr id="9" name="Image 8">
            <a:extLst>
              <a:ext uri="{FF2B5EF4-FFF2-40B4-BE49-F238E27FC236}">
                <a16:creationId xmlns:a16="http://schemas.microsoft.com/office/drawing/2014/main" id="{DF8346E6-4649-4137-93DC-59A7C3564D5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25745" y="2344398"/>
            <a:ext cx="1007777" cy="757509"/>
          </a:xfrm>
          <a:prstGeom prst="rect">
            <a:avLst/>
          </a:prstGeom>
        </p:spPr>
      </p:pic>
    </p:spTree>
    <p:extLst>
      <p:ext uri="{BB962C8B-B14F-4D97-AF65-F5344CB8AC3E}">
        <p14:creationId xmlns:p14="http://schemas.microsoft.com/office/powerpoint/2010/main" val="32872103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1996060B-E549-4A41-9B0B-6EFBFB1E4273}"/>
              </a:ext>
            </a:extLst>
          </p:cNvPr>
          <p:cNvGraphicFramePr>
            <a:graphicFrameLocks noGrp="1"/>
          </p:cNvGraphicFramePr>
          <p:nvPr>
            <p:extLst>
              <p:ext uri="{D42A27DB-BD31-4B8C-83A1-F6EECF244321}">
                <p14:modId xmlns:p14="http://schemas.microsoft.com/office/powerpoint/2010/main" val="2457515311"/>
              </p:ext>
            </p:extLst>
          </p:nvPr>
        </p:nvGraphicFramePr>
        <p:xfrm>
          <a:off x="1755228" y="1669663"/>
          <a:ext cx="8426611" cy="4693199"/>
        </p:xfrm>
        <a:graphic>
          <a:graphicData uri="http://schemas.openxmlformats.org/drawingml/2006/table">
            <a:tbl>
              <a:tblPr firstRow="1" firstCol="1" bandRow="1"/>
              <a:tblGrid>
                <a:gridCol w="2097406">
                  <a:extLst>
                    <a:ext uri="{9D8B030D-6E8A-4147-A177-3AD203B41FA5}">
                      <a16:colId xmlns:a16="http://schemas.microsoft.com/office/drawing/2014/main" val="367684333"/>
                    </a:ext>
                  </a:extLst>
                </a:gridCol>
                <a:gridCol w="1518152">
                  <a:extLst>
                    <a:ext uri="{9D8B030D-6E8A-4147-A177-3AD203B41FA5}">
                      <a16:colId xmlns:a16="http://schemas.microsoft.com/office/drawing/2014/main" val="2842713971"/>
                    </a:ext>
                  </a:extLst>
                </a:gridCol>
                <a:gridCol w="1138557">
                  <a:extLst>
                    <a:ext uri="{9D8B030D-6E8A-4147-A177-3AD203B41FA5}">
                      <a16:colId xmlns:a16="http://schemas.microsoft.com/office/drawing/2014/main" val="3410555713"/>
                    </a:ext>
                  </a:extLst>
                </a:gridCol>
                <a:gridCol w="1665009">
                  <a:extLst>
                    <a:ext uri="{9D8B030D-6E8A-4147-A177-3AD203B41FA5}">
                      <a16:colId xmlns:a16="http://schemas.microsoft.com/office/drawing/2014/main" val="2477336812"/>
                    </a:ext>
                  </a:extLst>
                </a:gridCol>
                <a:gridCol w="2007487">
                  <a:extLst>
                    <a:ext uri="{9D8B030D-6E8A-4147-A177-3AD203B41FA5}">
                      <a16:colId xmlns:a16="http://schemas.microsoft.com/office/drawing/2014/main" val="2783953294"/>
                    </a:ext>
                  </a:extLst>
                </a:gridCol>
              </a:tblGrid>
              <a:tr h="290087">
                <a:tc gridSpan="2">
                  <a:txBody>
                    <a:bodyPr/>
                    <a:lstStyle/>
                    <a:p>
                      <a:pPr algn="ctr">
                        <a:lnSpc>
                          <a:spcPct val="107000"/>
                        </a:lnSpc>
                        <a:spcAft>
                          <a:spcPts val="0"/>
                        </a:spcAft>
                      </a:pPr>
                      <a:r>
                        <a:rPr lang="en-GB" sz="1600" b="1" dirty="0">
                          <a:effectLst/>
                          <a:latin typeface="Tw Cen MT" panose="020B0602020104020603" pitchFamily="34" charset="0"/>
                          <a:ea typeface="Calibri" panose="020F0502020204030204" pitchFamily="34" charset="0"/>
                          <a:cs typeface="Times New Roman" panose="02020603050405020304" pitchFamily="18" charset="0"/>
                        </a:rPr>
                        <a:t> </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ctr">
                        <a:lnSpc>
                          <a:spcPct val="107000"/>
                        </a:lnSpc>
                        <a:spcAft>
                          <a:spcPts val="0"/>
                        </a:spcAft>
                      </a:pPr>
                      <a:r>
                        <a:rPr lang="en-GB" sz="1600" b="1" i="1" dirty="0">
                          <a:effectLst/>
                          <a:latin typeface="Tw Cen MT" panose="020B0602020104020603" pitchFamily="34" charset="0"/>
                          <a:ea typeface="Calibri" panose="020F0502020204030204" pitchFamily="34" charset="0"/>
                          <a:cs typeface="Times New Roman" panose="02020603050405020304" pitchFamily="18" charset="0"/>
                        </a:rPr>
                        <a:t>Dairy sector</a:t>
                      </a:r>
                      <a:endParaRPr lang="fr-BE" sz="1600" b="1" i="1"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600" b="1" i="1" dirty="0">
                          <a:effectLst/>
                          <a:latin typeface="Tw Cen MT" panose="020B0602020104020603" pitchFamily="34" charset="0"/>
                          <a:ea typeface="Calibri" panose="020F0502020204030204" pitchFamily="34" charset="0"/>
                          <a:cs typeface="Times New Roman" panose="02020603050405020304" pitchFamily="18" charset="0"/>
                        </a:rPr>
                        <a:t>Beef sector</a:t>
                      </a:r>
                      <a:endParaRPr lang="fr-BE" sz="1600" b="1" i="1"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600" b="1" i="1" dirty="0">
                          <a:effectLst/>
                          <a:latin typeface="Tw Cen MT" panose="020B0602020104020603" pitchFamily="34" charset="0"/>
                          <a:ea typeface="Calibri" panose="020F0502020204030204" pitchFamily="34" charset="0"/>
                          <a:cs typeface="Times New Roman" panose="02020603050405020304" pitchFamily="18" charset="0"/>
                        </a:rPr>
                        <a:t>Sector comparison</a:t>
                      </a:r>
                      <a:endParaRPr lang="fr-BE" sz="1600" b="1" i="1"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8839575"/>
                  </a:ext>
                </a:extLst>
              </a:tr>
              <a:tr h="358940">
                <a:tc gridSpan="2">
                  <a:txBody>
                    <a:bodyPr/>
                    <a:lstStyle/>
                    <a:p>
                      <a:pPr algn="ctr">
                        <a:lnSpc>
                          <a:spcPct val="107000"/>
                        </a:lnSpc>
                        <a:spcAft>
                          <a:spcPts val="0"/>
                        </a:spcAft>
                      </a:pPr>
                      <a:r>
                        <a:rPr lang="en-GB" sz="1600" b="1" dirty="0">
                          <a:effectLst/>
                          <a:latin typeface="Tw Cen MT" panose="020B0602020104020603" pitchFamily="34" charset="0"/>
                          <a:ea typeface="Calibri" panose="020F0502020204030204" pitchFamily="34" charset="0"/>
                          <a:cs typeface="Times New Roman" panose="02020603050405020304" pitchFamily="18" charset="0"/>
                        </a:rPr>
                        <a:t>Number of observations</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ctr">
                        <a:lnSpc>
                          <a:spcPct val="107000"/>
                        </a:lnSpc>
                        <a:spcAft>
                          <a:spcPts val="0"/>
                        </a:spcAft>
                      </a:pPr>
                      <a:r>
                        <a:rPr lang="en-GB" sz="1600" b="0" i="1" dirty="0">
                          <a:effectLst/>
                          <a:latin typeface="Tw Cen MT" panose="020B0602020104020603" pitchFamily="34" charset="0"/>
                          <a:ea typeface="Calibri" panose="020F0502020204030204" pitchFamily="34" charset="0"/>
                          <a:cs typeface="Times New Roman" panose="02020603050405020304" pitchFamily="18" charset="0"/>
                        </a:rPr>
                        <a:t>N = 324</a:t>
                      </a:r>
                      <a:endParaRPr lang="fr-BE" sz="1600" b="0"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600" b="0" i="1" dirty="0">
                          <a:effectLst/>
                          <a:latin typeface="Tw Cen MT" panose="020B0602020104020603" pitchFamily="34" charset="0"/>
                          <a:ea typeface="Calibri" panose="020F0502020204030204" pitchFamily="34" charset="0"/>
                          <a:cs typeface="Times New Roman" panose="02020603050405020304" pitchFamily="18" charset="0"/>
                        </a:rPr>
                        <a:t>N = 208</a:t>
                      </a:r>
                      <a:endParaRPr lang="fr-BE" sz="1600" b="0"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600" b="0" i="1" dirty="0">
                          <a:effectLst/>
                          <a:latin typeface="Tw Cen MT" panose="020B0602020104020603" pitchFamily="34" charset="0"/>
                          <a:ea typeface="Calibri" panose="020F0502020204030204" pitchFamily="34" charset="0"/>
                          <a:cs typeface="Times New Roman" panose="02020603050405020304" pitchFamily="18" charset="0"/>
                        </a:rPr>
                        <a:t> </a:t>
                      </a:r>
                      <a:endParaRPr lang="fr-BE" sz="1600" b="0"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6573971"/>
                  </a:ext>
                </a:extLst>
              </a:tr>
              <a:tr h="511410">
                <a:tc>
                  <a:txBody>
                    <a:bodyPr/>
                    <a:lstStyle/>
                    <a:p>
                      <a:pPr algn="ctr">
                        <a:lnSpc>
                          <a:spcPct val="107000"/>
                        </a:lnSpc>
                        <a:spcAft>
                          <a:spcPts val="0"/>
                        </a:spcAft>
                      </a:pPr>
                      <a:r>
                        <a:rPr lang="en-GB" sz="1600" b="1" dirty="0">
                          <a:effectLst/>
                          <a:latin typeface="Tw Cen MT" panose="020B0602020104020603" pitchFamily="34" charset="0"/>
                          <a:ea typeface="Calibri" panose="020F0502020204030204" pitchFamily="34" charset="0"/>
                          <a:cs typeface="Times New Roman" panose="02020603050405020304" pitchFamily="18" charset="0"/>
                        </a:rPr>
                        <a:t>Name</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600" b="1" dirty="0">
                          <a:effectLst/>
                          <a:latin typeface="Tw Cen MT" panose="020B0602020104020603" pitchFamily="34" charset="0"/>
                          <a:ea typeface="Calibri" panose="020F0502020204030204" pitchFamily="34" charset="0"/>
                          <a:cs typeface="Times New Roman" panose="02020603050405020304" pitchFamily="18" charset="0"/>
                        </a:rPr>
                        <a:t>Units</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600" b="1">
                          <a:effectLst/>
                          <a:latin typeface="Tw Cen MT" panose="020B0602020104020603" pitchFamily="34" charset="0"/>
                          <a:ea typeface="Calibri" panose="020F0502020204030204" pitchFamily="34" charset="0"/>
                          <a:cs typeface="Times New Roman" panose="02020603050405020304" pitchFamily="18" charset="0"/>
                        </a:rPr>
                        <a:t>Mean</a:t>
                      </a:r>
                      <a:endParaRPr lang="fr-BE" sz="160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600" b="1" dirty="0">
                          <a:effectLst/>
                          <a:latin typeface="Tw Cen MT" panose="020B0602020104020603" pitchFamily="34" charset="0"/>
                          <a:ea typeface="Calibri" panose="020F0502020204030204" pitchFamily="34" charset="0"/>
                          <a:cs typeface="Times New Roman" panose="02020603050405020304" pitchFamily="18" charset="0"/>
                        </a:rPr>
                        <a:t>Mean </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600" b="1" dirty="0">
                          <a:effectLst/>
                          <a:latin typeface="Tw Cen MT" panose="020B0602020104020603" pitchFamily="34" charset="0"/>
                          <a:ea typeface="Calibri" panose="020F0502020204030204" pitchFamily="34" charset="0"/>
                          <a:cs typeface="Times New Roman" panose="02020603050405020304" pitchFamily="18" charset="0"/>
                        </a:rPr>
                        <a:t>Two-sided</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600" b="1" dirty="0">
                          <a:effectLst/>
                          <a:latin typeface="Tw Cen MT" panose="020B0602020104020603" pitchFamily="34" charset="0"/>
                          <a:ea typeface="Calibri" panose="020F0502020204030204" pitchFamily="34" charset="0"/>
                          <a:cs typeface="Times New Roman" panose="02020603050405020304" pitchFamily="18" charset="0"/>
                        </a:rPr>
                        <a:t>p-value</a:t>
                      </a:r>
                      <a:endParaRPr lang="en-GB" sz="1600" dirty="0"/>
                    </a:p>
                  </a:txBody>
                  <a:tcPr marL="38963" marR="3896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038303"/>
                  </a:ext>
                </a:extLst>
              </a:tr>
              <a:tr h="504000">
                <a:tc>
                  <a:txBody>
                    <a:bodyPr/>
                    <a:lstStyle/>
                    <a:p>
                      <a:pPr algn="l">
                        <a:lnSpc>
                          <a:spcPct val="107000"/>
                        </a:lnSpc>
                        <a:spcAft>
                          <a:spcPts val="0"/>
                        </a:spcAft>
                      </a:pPr>
                      <a:r>
                        <a:rPr lang="en-GB" sz="1400" b="1" dirty="0">
                          <a:effectLst/>
                          <a:latin typeface="Tw Cen MT" panose="020B0602020104020603" pitchFamily="34" charset="0"/>
                          <a:ea typeface="Calibri" panose="020F0502020204030204" pitchFamily="34" charset="0"/>
                          <a:cs typeface="Times New Roman" panose="02020603050405020304" pitchFamily="18" charset="0"/>
                        </a:rPr>
                        <a:t>Herd size</a:t>
                      </a:r>
                      <a:endParaRPr lang="fr-BE" sz="1400" b="1"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l">
                        <a:lnSpc>
                          <a:spcPct val="107000"/>
                        </a:lnSpc>
                        <a:spcAft>
                          <a:spcPts val="0"/>
                        </a:spcAft>
                      </a:pPr>
                      <a:r>
                        <a:rPr lang="en-GB" sz="1600" dirty="0">
                          <a:effectLst/>
                          <a:latin typeface="Tw Cen MT" panose="020B0602020104020603" pitchFamily="34" charset="0"/>
                          <a:ea typeface="Calibri" panose="020F0502020204030204" pitchFamily="34" charset="0"/>
                          <a:cs typeface="Times New Roman" panose="02020603050405020304" pitchFamily="18" charset="0"/>
                        </a:rPr>
                        <a:t>LSU</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GB" sz="1600" dirty="0">
                          <a:effectLst/>
                          <a:latin typeface="Tw Cen MT" panose="020B0602020104020603" pitchFamily="34" charset="0"/>
                          <a:ea typeface="Calibri" panose="020F0502020204030204" pitchFamily="34" charset="0"/>
                          <a:cs typeface="Times New Roman" panose="02020603050405020304" pitchFamily="18" charset="0"/>
                        </a:rPr>
                        <a:t> </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600">
                          <a:effectLst/>
                          <a:latin typeface="Tw Cen MT" panose="020B0602020104020603" pitchFamily="34" charset="0"/>
                          <a:ea typeface="Calibri" panose="020F0502020204030204" pitchFamily="34" charset="0"/>
                          <a:cs typeface="Times New Roman" panose="02020603050405020304" pitchFamily="18" charset="0"/>
                        </a:rPr>
                        <a:t>121.40</a:t>
                      </a:r>
                      <a:endParaRPr lang="fr-BE" sz="160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600">
                          <a:effectLst/>
                          <a:latin typeface="Tw Cen MT" panose="020B0602020104020603" pitchFamily="34" charset="0"/>
                          <a:ea typeface="Calibri" panose="020F0502020204030204" pitchFamily="34" charset="0"/>
                          <a:cs typeface="Times New Roman" panose="02020603050405020304" pitchFamily="18" charset="0"/>
                        </a:rPr>
                        <a:t>147.43</a:t>
                      </a:r>
                      <a:endParaRPr lang="fr-BE" sz="160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r"/>
                      <a:r>
                        <a:rPr lang="en-GB" sz="1800" dirty="0">
                          <a:effectLst/>
                          <a:latin typeface="Tw Cen MT" panose="020B0602020104020603" pitchFamily="34" charset="0"/>
                          <a:ea typeface="Calibri" panose="020F0502020204030204" pitchFamily="34" charset="0"/>
                          <a:cs typeface="Times New Roman" panose="02020603050405020304" pitchFamily="18" charset="0"/>
                        </a:rPr>
                        <a:t>***</a:t>
                      </a:r>
                      <a:endParaRPr lang="en-GB" sz="2400" dirty="0"/>
                    </a:p>
                  </a:txBody>
                  <a:tcPr marL="38963" marR="38963"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752394459"/>
                  </a:ext>
                </a:extLst>
              </a:tr>
              <a:tr h="504000">
                <a:tc>
                  <a:txBody>
                    <a:bodyPr/>
                    <a:lstStyle/>
                    <a:p>
                      <a:pPr algn="l">
                        <a:lnSpc>
                          <a:spcPct val="107000"/>
                        </a:lnSpc>
                        <a:spcAft>
                          <a:spcPts val="0"/>
                        </a:spcAft>
                      </a:pPr>
                      <a:r>
                        <a:rPr lang="en-GB" sz="1400" b="1" dirty="0">
                          <a:effectLst/>
                          <a:latin typeface="Tw Cen MT" panose="020B0602020104020603" pitchFamily="34" charset="0"/>
                          <a:ea typeface="Calibri" panose="020F0502020204030204" pitchFamily="34" charset="0"/>
                          <a:cs typeface="Times New Roman" panose="02020603050405020304" pitchFamily="18" charset="0"/>
                        </a:rPr>
                        <a:t>Grazing livestock density</a:t>
                      </a:r>
                      <a:endParaRPr lang="fr-BE" sz="1400" b="1"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lnL>
                      <a:noFill/>
                    </a:lnL>
                    <a:lnR>
                      <a:noFill/>
                    </a:lnR>
                    <a:lnT>
                      <a:noFill/>
                    </a:lnT>
                    <a:lnB>
                      <a:noFill/>
                    </a:lnB>
                  </a:tcPr>
                </a:tc>
                <a:tc>
                  <a:txBody>
                    <a:bodyPr/>
                    <a:lstStyle/>
                    <a:p>
                      <a:pPr algn="l">
                        <a:lnSpc>
                          <a:spcPct val="107000"/>
                        </a:lnSpc>
                        <a:spcAft>
                          <a:spcPts val="0"/>
                        </a:spcAft>
                      </a:pPr>
                      <a:r>
                        <a:rPr lang="en-GB" sz="1600" dirty="0">
                          <a:effectLst/>
                          <a:latin typeface="Tw Cen MT" panose="020B0602020104020603" pitchFamily="34" charset="0"/>
                          <a:ea typeface="Calibri" panose="020F0502020204030204" pitchFamily="34" charset="0"/>
                          <a:cs typeface="Times New Roman" panose="02020603050405020304" pitchFamily="18" charset="0"/>
                        </a:rPr>
                        <a:t>LSU/SFL</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lnL>
                      <a:noFill/>
                    </a:lnL>
                    <a:lnR>
                      <a:noFill/>
                    </a:lnR>
                    <a:lnT>
                      <a:noFill/>
                    </a:lnT>
                    <a:lnB>
                      <a:noFill/>
                    </a:lnB>
                  </a:tcPr>
                </a:tc>
                <a:tc>
                  <a:txBody>
                    <a:bodyPr/>
                    <a:lstStyle/>
                    <a:p>
                      <a:pPr algn="r">
                        <a:lnSpc>
                          <a:spcPct val="107000"/>
                        </a:lnSpc>
                        <a:spcAft>
                          <a:spcPts val="0"/>
                        </a:spcAft>
                      </a:pPr>
                      <a:r>
                        <a:rPr lang="en-GB" sz="1600" dirty="0">
                          <a:effectLst/>
                          <a:latin typeface="Tw Cen MT" panose="020B0602020104020603" pitchFamily="34" charset="0"/>
                          <a:ea typeface="Calibri" panose="020F0502020204030204" pitchFamily="34" charset="0"/>
                          <a:cs typeface="Times New Roman" panose="02020603050405020304" pitchFamily="18" charset="0"/>
                        </a:rPr>
                        <a:t>1.96</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lnL>
                      <a:noFill/>
                    </a:lnL>
                    <a:lnR>
                      <a:noFill/>
                    </a:lnR>
                    <a:lnT>
                      <a:noFill/>
                    </a:lnT>
                    <a:lnB>
                      <a:noFill/>
                    </a:lnB>
                  </a:tcPr>
                </a:tc>
                <a:tc>
                  <a:txBody>
                    <a:bodyPr/>
                    <a:lstStyle/>
                    <a:p>
                      <a:pPr algn="r">
                        <a:lnSpc>
                          <a:spcPct val="107000"/>
                        </a:lnSpc>
                        <a:spcAft>
                          <a:spcPts val="0"/>
                        </a:spcAft>
                      </a:pPr>
                      <a:r>
                        <a:rPr lang="en-GB" sz="1600">
                          <a:effectLst/>
                          <a:latin typeface="Tw Cen MT" panose="020B0602020104020603" pitchFamily="34" charset="0"/>
                          <a:ea typeface="Calibri" panose="020F0502020204030204" pitchFamily="34" charset="0"/>
                          <a:cs typeface="Times New Roman" panose="02020603050405020304" pitchFamily="18" charset="0"/>
                        </a:rPr>
                        <a:t>2.23</a:t>
                      </a:r>
                      <a:endParaRPr lang="fr-BE" sz="160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lnL>
                      <a:noFill/>
                    </a:lnL>
                    <a:lnR>
                      <a:noFill/>
                    </a:lnR>
                    <a:lnT>
                      <a:noFill/>
                    </a:lnT>
                    <a:lnB>
                      <a:noFill/>
                    </a:lnB>
                  </a:tcPr>
                </a:tc>
                <a:tc>
                  <a:txBody>
                    <a:bodyPr/>
                    <a:lstStyle/>
                    <a:p>
                      <a:pPr algn="r"/>
                      <a:r>
                        <a:rPr lang="en-GB" sz="1800" dirty="0">
                          <a:effectLst/>
                          <a:latin typeface="Tw Cen MT" panose="020B0602020104020603" pitchFamily="34" charset="0"/>
                          <a:ea typeface="Calibri" panose="020F0502020204030204" pitchFamily="34" charset="0"/>
                          <a:cs typeface="Times New Roman" panose="02020603050405020304" pitchFamily="18" charset="0"/>
                        </a:rPr>
                        <a:t>***</a:t>
                      </a:r>
                      <a:endParaRPr lang="en-GB" sz="1800" dirty="0"/>
                    </a:p>
                  </a:txBody>
                  <a:tcPr marL="38963" marR="38963" marT="0" marB="0">
                    <a:lnL>
                      <a:noFill/>
                    </a:lnL>
                    <a:lnR>
                      <a:noFill/>
                    </a:lnR>
                    <a:lnT>
                      <a:noFill/>
                    </a:lnT>
                    <a:lnB>
                      <a:noFill/>
                    </a:lnB>
                  </a:tcPr>
                </a:tc>
                <a:extLst>
                  <a:ext uri="{0D108BD9-81ED-4DB2-BD59-A6C34878D82A}">
                    <a16:rowId xmlns:a16="http://schemas.microsoft.com/office/drawing/2014/main" val="970856137"/>
                  </a:ext>
                </a:extLst>
              </a:tr>
              <a:tr h="504000">
                <a:tc>
                  <a:txBody>
                    <a:bodyPr/>
                    <a:lstStyle/>
                    <a:p>
                      <a:pPr algn="l">
                        <a:lnSpc>
                          <a:spcPct val="107000"/>
                        </a:lnSpc>
                        <a:spcAft>
                          <a:spcPts val="0"/>
                        </a:spcAft>
                      </a:pPr>
                      <a:r>
                        <a:rPr lang="en-GB" sz="1400" b="1" dirty="0">
                          <a:effectLst/>
                          <a:latin typeface="Tw Cen MT" panose="020B0602020104020603" pitchFamily="34" charset="0"/>
                          <a:ea typeface="Calibri" panose="020F0502020204030204" pitchFamily="34" charset="0"/>
                          <a:cs typeface="Times New Roman" panose="02020603050405020304" pitchFamily="18" charset="0"/>
                        </a:rPr>
                        <a:t>Cattle area </a:t>
                      </a:r>
                      <a:endParaRPr lang="fr-BE" sz="1400" b="1"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lnL>
                      <a:noFill/>
                    </a:lnL>
                    <a:lnR>
                      <a:noFill/>
                    </a:lnR>
                    <a:lnT>
                      <a:noFill/>
                    </a:lnT>
                    <a:lnB>
                      <a:noFill/>
                    </a:lnB>
                  </a:tcPr>
                </a:tc>
                <a:tc>
                  <a:txBody>
                    <a:bodyPr/>
                    <a:lstStyle/>
                    <a:p>
                      <a:pPr algn="l">
                        <a:lnSpc>
                          <a:spcPct val="107000"/>
                        </a:lnSpc>
                        <a:spcAft>
                          <a:spcPts val="0"/>
                        </a:spcAft>
                      </a:pPr>
                      <a:r>
                        <a:rPr lang="en-GB" sz="1600" dirty="0">
                          <a:effectLst/>
                          <a:latin typeface="Tw Cen MT" panose="020B0602020104020603" pitchFamily="34" charset="0"/>
                          <a:ea typeface="Calibri" panose="020F0502020204030204" pitchFamily="34" charset="0"/>
                          <a:cs typeface="Times New Roman" panose="02020603050405020304" pitchFamily="18" charset="0"/>
                        </a:rPr>
                        <a:t>Ha</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lnL>
                      <a:noFill/>
                    </a:lnL>
                    <a:lnR>
                      <a:noFill/>
                    </a:lnR>
                    <a:lnT>
                      <a:noFill/>
                    </a:lnT>
                    <a:lnB>
                      <a:noFill/>
                    </a:lnB>
                  </a:tcPr>
                </a:tc>
                <a:tc>
                  <a:txBody>
                    <a:bodyPr/>
                    <a:lstStyle/>
                    <a:p>
                      <a:pPr algn="r">
                        <a:lnSpc>
                          <a:spcPct val="107000"/>
                        </a:lnSpc>
                        <a:spcAft>
                          <a:spcPts val="0"/>
                        </a:spcAft>
                      </a:pPr>
                      <a:r>
                        <a:rPr lang="en-GB" sz="1600" dirty="0">
                          <a:effectLst/>
                          <a:latin typeface="Tw Cen MT" panose="020B0602020104020603" pitchFamily="34" charset="0"/>
                          <a:ea typeface="Calibri" panose="020F0502020204030204" pitchFamily="34" charset="0"/>
                          <a:cs typeface="Times New Roman" panose="02020603050405020304" pitchFamily="18" charset="0"/>
                        </a:rPr>
                        <a:t>64.73</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lnL>
                      <a:noFill/>
                    </a:lnL>
                    <a:lnR>
                      <a:noFill/>
                    </a:lnR>
                    <a:lnT>
                      <a:noFill/>
                    </a:lnT>
                    <a:lnB>
                      <a:noFill/>
                    </a:lnB>
                  </a:tcPr>
                </a:tc>
                <a:tc>
                  <a:txBody>
                    <a:bodyPr/>
                    <a:lstStyle/>
                    <a:p>
                      <a:pPr algn="r">
                        <a:lnSpc>
                          <a:spcPct val="107000"/>
                        </a:lnSpc>
                        <a:spcAft>
                          <a:spcPts val="0"/>
                        </a:spcAft>
                      </a:pPr>
                      <a:r>
                        <a:rPr lang="en-GB" sz="1600" dirty="0">
                          <a:effectLst/>
                          <a:latin typeface="Tw Cen MT" panose="020B0602020104020603" pitchFamily="34" charset="0"/>
                          <a:ea typeface="Calibri" panose="020F0502020204030204" pitchFamily="34" charset="0"/>
                          <a:cs typeface="Times New Roman" panose="02020603050405020304" pitchFamily="18" charset="0"/>
                        </a:rPr>
                        <a:t>68.64</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lnL>
                      <a:noFill/>
                    </a:lnL>
                    <a:lnR>
                      <a:noFill/>
                    </a:lnR>
                    <a:lnT>
                      <a:noFill/>
                    </a:lnT>
                    <a:lnB>
                      <a:noFill/>
                    </a:lnB>
                  </a:tcPr>
                </a:tc>
                <a:tc>
                  <a:txBody>
                    <a:bodyPr/>
                    <a:lstStyle/>
                    <a:p>
                      <a:pPr algn="r"/>
                      <a:endParaRPr lang="en-GB" dirty="0"/>
                    </a:p>
                  </a:txBody>
                  <a:tcPr marL="38963" marR="38963" marT="0" marB="0">
                    <a:lnL>
                      <a:noFill/>
                    </a:lnL>
                    <a:lnR>
                      <a:noFill/>
                    </a:lnR>
                    <a:lnT>
                      <a:noFill/>
                    </a:lnT>
                    <a:lnB>
                      <a:noFill/>
                    </a:lnB>
                  </a:tcPr>
                </a:tc>
                <a:extLst>
                  <a:ext uri="{0D108BD9-81ED-4DB2-BD59-A6C34878D82A}">
                    <a16:rowId xmlns:a16="http://schemas.microsoft.com/office/drawing/2014/main" val="505134810"/>
                  </a:ext>
                </a:extLst>
              </a:tr>
              <a:tr h="504000">
                <a:tc>
                  <a:txBody>
                    <a:bodyPr/>
                    <a:lstStyle/>
                    <a:p>
                      <a:pPr algn="l">
                        <a:lnSpc>
                          <a:spcPct val="107000"/>
                        </a:lnSpc>
                        <a:spcAft>
                          <a:spcPts val="0"/>
                        </a:spcAft>
                      </a:pPr>
                      <a:r>
                        <a:rPr lang="en-GB" sz="1400" b="1" dirty="0">
                          <a:effectLst/>
                          <a:latin typeface="Tw Cen MT" panose="020B0602020104020603" pitchFamily="34" charset="0"/>
                          <a:ea typeface="Calibri" panose="020F0502020204030204" pitchFamily="34" charset="0"/>
                          <a:cs typeface="Times New Roman" panose="02020603050405020304" pitchFamily="18" charset="0"/>
                        </a:rPr>
                        <a:t>Share of grassland</a:t>
                      </a:r>
                      <a:endParaRPr lang="fr-BE" sz="1400" b="1"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lnL>
                      <a:noFill/>
                    </a:lnL>
                    <a:lnR>
                      <a:noFill/>
                    </a:lnR>
                    <a:lnT>
                      <a:noFill/>
                    </a:lnT>
                    <a:lnB>
                      <a:noFill/>
                    </a:lnB>
                  </a:tcPr>
                </a:tc>
                <a:tc>
                  <a:txBody>
                    <a:bodyPr/>
                    <a:lstStyle/>
                    <a:p>
                      <a:pPr algn="l">
                        <a:lnSpc>
                          <a:spcPct val="107000"/>
                        </a:lnSpc>
                        <a:spcAft>
                          <a:spcPts val="0"/>
                        </a:spcAft>
                      </a:pPr>
                      <a:r>
                        <a:rPr lang="en-GB" sz="1600" dirty="0">
                          <a:effectLst/>
                          <a:latin typeface="Tw Cen MT" panose="020B0602020104020603" pitchFamily="34" charset="0"/>
                          <a:ea typeface="Calibri" panose="020F0502020204030204" pitchFamily="34" charset="0"/>
                          <a:cs typeface="Times New Roman" panose="02020603050405020304" pitchFamily="18" charset="0"/>
                        </a:rPr>
                        <a:t>%</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lnL>
                      <a:noFill/>
                    </a:lnL>
                    <a:lnR>
                      <a:noFill/>
                    </a:lnR>
                    <a:lnT>
                      <a:noFill/>
                    </a:lnT>
                    <a:lnB>
                      <a:noFill/>
                    </a:lnB>
                  </a:tcPr>
                </a:tc>
                <a:tc>
                  <a:txBody>
                    <a:bodyPr/>
                    <a:lstStyle/>
                    <a:p>
                      <a:pPr algn="r">
                        <a:lnSpc>
                          <a:spcPct val="107000"/>
                        </a:lnSpc>
                        <a:spcAft>
                          <a:spcPts val="0"/>
                        </a:spcAft>
                      </a:pPr>
                      <a:r>
                        <a:rPr lang="en-GB" sz="1600" dirty="0">
                          <a:effectLst/>
                          <a:latin typeface="Tw Cen MT" panose="020B0602020104020603" pitchFamily="34" charset="0"/>
                          <a:ea typeface="Calibri" panose="020F0502020204030204" pitchFamily="34" charset="0"/>
                          <a:cs typeface="Times New Roman" panose="02020603050405020304" pitchFamily="18" charset="0"/>
                        </a:rPr>
                        <a:t>84.37</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lnL>
                      <a:noFill/>
                    </a:lnL>
                    <a:lnR>
                      <a:noFill/>
                    </a:lnR>
                    <a:lnT>
                      <a:noFill/>
                    </a:lnT>
                    <a:lnB>
                      <a:noFill/>
                    </a:lnB>
                  </a:tcPr>
                </a:tc>
                <a:tc>
                  <a:txBody>
                    <a:bodyPr/>
                    <a:lstStyle/>
                    <a:p>
                      <a:pPr algn="r">
                        <a:lnSpc>
                          <a:spcPct val="107000"/>
                        </a:lnSpc>
                        <a:spcAft>
                          <a:spcPts val="0"/>
                        </a:spcAft>
                      </a:pPr>
                      <a:r>
                        <a:rPr lang="en-GB" sz="1600" dirty="0">
                          <a:effectLst/>
                          <a:latin typeface="Tw Cen MT" panose="020B0602020104020603" pitchFamily="34" charset="0"/>
                          <a:ea typeface="Calibri" panose="020F0502020204030204" pitchFamily="34" charset="0"/>
                          <a:cs typeface="Times New Roman" panose="02020603050405020304" pitchFamily="18" charset="0"/>
                        </a:rPr>
                        <a:t>88.07</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lnL>
                      <a:noFill/>
                    </a:lnL>
                    <a:lnR>
                      <a:noFill/>
                    </a:lnR>
                    <a:lnT>
                      <a:noFill/>
                    </a:lnT>
                    <a:lnB>
                      <a:noFill/>
                    </a:lnB>
                  </a:tcPr>
                </a:tc>
                <a:tc>
                  <a:txBody>
                    <a:bodyPr/>
                    <a:lstStyle/>
                    <a:p>
                      <a:pPr algn="r"/>
                      <a:r>
                        <a:rPr lang="en-GB" sz="1800" dirty="0">
                          <a:effectLst/>
                          <a:latin typeface="Tw Cen MT" panose="020B0602020104020603" pitchFamily="34" charset="0"/>
                          <a:ea typeface="Calibri" panose="020F0502020204030204" pitchFamily="34" charset="0"/>
                          <a:cs typeface="Times New Roman" panose="02020603050405020304" pitchFamily="18" charset="0"/>
                        </a:rPr>
                        <a:t>**</a:t>
                      </a:r>
                      <a:endParaRPr lang="en-GB" dirty="0"/>
                    </a:p>
                  </a:txBody>
                  <a:tcPr marL="38963" marR="38963" marT="0" marB="0">
                    <a:lnL>
                      <a:noFill/>
                    </a:lnL>
                    <a:lnR>
                      <a:noFill/>
                    </a:lnR>
                    <a:lnT>
                      <a:noFill/>
                    </a:lnT>
                    <a:lnB>
                      <a:noFill/>
                    </a:lnB>
                  </a:tcPr>
                </a:tc>
                <a:extLst>
                  <a:ext uri="{0D108BD9-81ED-4DB2-BD59-A6C34878D82A}">
                    <a16:rowId xmlns:a16="http://schemas.microsoft.com/office/drawing/2014/main" val="3008895818"/>
                  </a:ext>
                </a:extLst>
              </a:tr>
              <a:tr h="504000">
                <a:tc>
                  <a:txBody>
                    <a:bodyPr/>
                    <a:lstStyle/>
                    <a:p>
                      <a:pPr algn="l">
                        <a:lnSpc>
                          <a:spcPct val="107000"/>
                        </a:lnSpc>
                        <a:spcAft>
                          <a:spcPts val="0"/>
                        </a:spcAft>
                      </a:pPr>
                      <a:r>
                        <a:rPr lang="en-GB" sz="1400" b="1">
                          <a:effectLst/>
                          <a:latin typeface="Tw Cen MT" panose="020B0602020104020603" pitchFamily="34" charset="0"/>
                          <a:ea typeface="Calibri" panose="020F0502020204030204" pitchFamily="34" charset="0"/>
                          <a:cs typeface="Times New Roman" panose="02020603050405020304" pitchFamily="18" charset="0"/>
                        </a:rPr>
                        <a:t>Concentrate total</a:t>
                      </a:r>
                      <a:endParaRPr lang="fr-BE" sz="1400" b="1">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lnL>
                      <a:noFill/>
                    </a:lnL>
                    <a:lnR>
                      <a:noFill/>
                    </a:lnR>
                    <a:lnT>
                      <a:noFill/>
                    </a:lnT>
                    <a:lnB>
                      <a:noFill/>
                    </a:lnB>
                  </a:tcPr>
                </a:tc>
                <a:tc>
                  <a:txBody>
                    <a:bodyPr/>
                    <a:lstStyle/>
                    <a:p>
                      <a:pPr algn="l">
                        <a:lnSpc>
                          <a:spcPct val="107000"/>
                        </a:lnSpc>
                        <a:spcAft>
                          <a:spcPts val="0"/>
                        </a:spcAft>
                      </a:pPr>
                      <a:r>
                        <a:rPr lang="en-GB" sz="1600" dirty="0">
                          <a:effectLst/>
                          <a:latin typeface="Tw Cen MT" panose="020B0602020104020603" pitchFamily="34" charset="0"/>
                          <a:ea typeface="Calibri" panose="020F0502020204030204" pitchFamily="34" charset="0"/>
                          <a:cs typeface="Times New Roman" panose="02020603050405020304" pitchFamily="18" charset="0"/>
                        </a:rPr>
                        <a:t>Kg/year/farm</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lnL>
                      <a:noFill/>
                    </a:lnL>
                    <a:lnR>
                      <a:noFill/>
                    </a:lnR>
                    <a:lnT>
                      <a:noFill/>
                    </a:lnT>
                    <a:lnB>
                      <a:noFill/>
                    </a:lnB>
                  </a:tcPr>
                </a:tc>
                <a:tc>
                  <a:txBody>
                    <a:bodyPr/>
                    <a:lstStyle/>
                    <a:p>
                      <a:pPr algn="r">
                        <a:lnSpc>
                          <a:spcPct val="107000"/>
                        </a:lnSpc>
                        <a:spcAft>
                          <a:spcPts val="0"/>
                        </a:spcAft>
                      </a:pPr>
                      <a:r>
                        <a:rPr lang="en-GB" sz="1600" dirty="0">
                          <a:effectLst/>
                          <a:latin typeface="Tw Cen MT" panose="020B0602020104020603" pitchFamily="34" charset="0"/>
                          <a:ea typeface="Calibri" panose="020F0502020204030204" pitchFamily="34" charset="0"/>
                          <a:cs typeface="Times New Roman" panose="02020603050405020304" pitchFamily="18" charset="0"/>
                        </a:rPr>
                        <a:t>122,581</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lnL>
                      <a:noFill/>
                    </a:lnL>
                    <a:lnR>
                      <a:noFill/>
                    </a:lnR>
                    <a:lnT>
                      <a:noFill/>
                    </a:lnT>
                    <a:lnB>
                      <a:noFill/>
                    </a:lnB>
                  </a:tcPr>
                </a:tc>
                <a:tc>
                  <a:txBody>
                    <a:bodyPr/>
                    <a:lstStyle/>
                    <a:p>
                      <a:pPr algn="r">
                        <a:lnSpc>
                          <a:spcPct val="107000"/>
                        </a:lnSpc>
                        <a:spcAft>
                          <a:spcPts val="0"/>
                        </a:spcAft>
                      </a:pPr>
                      <a:r>
                        <a:rPr lang="en-GB" sz="1600" dirty="0">
                          <a:effectLst/>
                          <a:latin typeface="Tw Cen MT" panose="020B0602020104020603" pitchFamily="34" charset="0"/>
                          <a:ea typeface="Calibri" panose="020F0502020204030204" pitchFamily="34" charset="0"/>
                          <a:cs typeface="Times New Roman" panose="02020603050405020304" pitchFamily="18" charset="0"/>
                        </a:rPr>
                        <a:t>73,620</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lnL>
                      <a:noFill/>
                    </a:lnL>
                    <a:lnR>
                      <a:noFill/>
                    </a:lnR>
                    <a:lnT>
                      <a:noFill/>
                    </a:lnT>
                    <a:lnB>
                      <a:noFill/>
                    </a:lnB>
                  </a:tcPr>
                </a:tc>
                <a:tc>
                  <a:txBody>
                    <a:bodyPr/>
                    <a:lstStyle/>
                    <a:p>
                      <a:pPr algn="r"/>
                      <a:r>
                        <a:rPr lang="en-GB" sz="1800" dirty="0">
                          <a:effectLst/>
                          <a:latin typeface="Tw Cen MT" panose="020B0602020104020603" pitchFamily="34" charset="0"/>
                          <a:ea typeface="Calibri" panose="020F0502020204030204" pitchFamily="34" charset="0"/>
                          <a:cs typeface="Times New Roman" panose="02020603050405020304" pitchFamily="18" charset="0"/>
                        </a:rPr>
                        <a:t>***</a:t>
                      </a:r>
                      <a:endParaRPr lang="en-GB" sz="2400" dirty="0"/>
                    </a:p>
                  </a:txBody>
                  <a:tcPr marL="38963" marR="38963" marT="0" marB="0">
                    <a:lnL>
                      <a:noFill/>
                    </a:lnL>
                    <a:lnR>
                      <a:noFill/>
                    </a:lnR>
                    <a:lnT>
                      <a:noFill/>
                    </a:lnT>
                    <a:lnB>
                      <a:noFill/>
                    </a:lnB>
                  </a:tcPr>
                </a:tc>
                <a:extLst>
                  <a:ext uri="{0D108BD9-81ED-4DB2-BD59-A6C34878D82A}">
                    <a16:rowId xmlns:a16="http://schemas.microsoft.com/office/drawing/2014/main" val="199666418"/>
                  </a:ext>
                </a:extLst>
              </a:tr>
              <a:tr h="504000">
                <a:tc>
                  <a:txBody>
                    <a:bodyPr/>
                    <a:lstStyle/>
                    <a:p>
                      <a:pPr algn="l">
                        <a:lnSpc>
                          <a:spcPct val="107000"/>
                        </a:lnSpc>
                        <a:spcAft>
                          <a:spcPts val="0"/>
                        </a:spcAft>
                      </a:pPr>
                      <a:r>
                        <a:rPr lang="en-GB" sz="1400" b="1" dirty="0">
                          <a:effectLst/>
                          <a:latin typeface="Tw Cen MT" panose="020B0602020104020603" pitchFamily="34" charset="0"/>
                          <a:ea typeface="Calibri" panose="020F0502020204030204" pitchFamily="34" charset="0"/>
                          <a:cs typeface="Times New Roman" panose="02020603050405020304" pitchFamily="18" charset="0"/>
                        </a:rPr>
                        <a:t>Concentrate autonomy</a:t>
                      </a:r>
                      <a:endParaRPr lang="fr-BE" sz="1400" b="1"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lnL>
                      <a:noFill/>
                    </a:lnL>
                    <a:lnR>
                      <a:noFill/>
                    </a:lnR>
                    <a:lnT>
                      <a:noFill/>
                    </a:lnT>
                    <a:lnB>
                      <a:noFill/>
                    </a:lnB>
                  </a:tcPr>
                </a:tc>
                <a:tc>
                  <a:txBody>
                    <a:bodyPr/>
                    <a:lstStyle/>
                    <a:p>
                      <a:pPr algn="l">
                        <a:lnSpc>
                          <a:spcPct val="107000"/>
                        </a:lnSpc>
                        <a:spcAft>
                          <a:spcPts val="0"/>
                        </a:spcAft>
                      </a:pPr>
                      <a:r>
                        <a:rPr lang="en-GB" sz="1600" dirty="0">
                          <a:effectLst/>
                          <a:latin typeface="Tw Cen MT" panose="020B0602020104020603" pitchFamily="34" charset="0"/>
                          <a:ea typeface="Calibri" panose="020F0502020204030204" pitchFamily="34" charset="0"/>
                          <a:cs typeface="Times New Roman" panose="02020603050405020304" pitchFamily="18" charset="0"/>
                        </a:rPr>
                        <a:t>%</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lnL>
                      <a:noFill/>
                    </a:lnL>
                    <a:lnR>
                      <a:noFill/>
                    </a:lnR>
                    <a:lnT>
                      <a:noFill/>
                    </a:lnT>
                    <a:lnB>
                      <a:noFill/>
                    </a:lnB>
                  </a:tcPr>
                </a:tc>
                <a:tc>
                  <a:txBody>
                    <a:bodyPr/>
                    <a:lstStyle/>
                    <a:p>
                      <a:pPr algn="r">
                        <a:lnSpc>
                          <a:spcPct val="107000"/>
                        </a:lnSpc>
                        <a:spcAft>
                          <a:spcPts val="0"/>
                        </a:spcAft>
                      </a:pPr>
                      <a:r>
                        <a:rPr lang="en-GB" sz="1600" dirty="0">
                          <a:effectLst/>
                          <a:latin typeface="Tw Cen MT" panose="020B0602020104020603" pitchFamily="34" charset="0"/>
                          <a:ea typeface="Calibri" panose="020F0502020204030204" pitchFamily="34" charset="0"/>
                          <a:cs typeface="Times New Roman" panose="02020603050405020304" pitchFamily="18" charset="0"/>
                        </a:rPr>
                        <a:t>6.00</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lnL>
                      <a:noFill/>
                    </a:lnL>
                    <a:lnR>
                      <a:noFill/>
                    </a:lnR>
                    <a:lnT>
                      <a:noFill/>
                    </a:lnT>
                    <a:lnB>
                      <a:noFill/>
                    </a:lnB>
                  </a:tcPr>
                </a:tc>
                <a:tc>
                  <a:txBody>
                    <a:bodyPr/>
                    <a:lstStyle/>
                    <a:p>
                      <a:pPr algn="r">
                        <a:lnSpc>
                          <a:spcPct val="107000"/>
                        </a:lnSpc>
                        <a:spcAft>
                          <a:spcPts val="0"/>
                        </a:spcAft>
                      </a:pPr>
                      <a:r>
                        <a:rPr lang="en-GB" sz="1600" dirty="0">
                          <a:effectLst/>
                          <a:latin typeface="Tw Cen MT" panose="020B0602020104020603" pitchFamily="34" charset="0"/>
                          <a:ea typeface="Calibri" panose="020F0502020204030204" pitchFamily="34" charset="0"/>
                          <a:cs typeface="Times New Roman" panose="02020603050405020304" pitchFamily="18" charset="0"/>
                        </a:rPr>
                        <a:t>18.78</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lnL>
                      <a:noFill/>
                    </a:lnL>
                    <a:lnR>
                      <a:noFill/>
                    </a:lnR>
                    <a:lnT>
                      <a:noFill/>
                    </a:lnT>
                    <a:lnB>
                      <a:noFill/>
                    </a:lnB>
                  </a:tcPr>
                </a:tc>
                <a:tc>
                  <a:txBody>
                    <a:bodyPr/>
                    <a:lstStyle/>
                    <a:p>
                      <a:pPr algn="r"/>
                      <a:r>
                        <a:rPr lang="en-GB" sz="1800" dirty="0">
                          <a:effectLst/>
                          <a:latin typeface="Tw Cen MT" panose="020B0602020104020603" pitchFamily="34" charset="0"/>
                          <a:ea typeface="Calibri" panose="020F0502020204030204" pitchFamily="34" charset="0"/>
                          <a:cs typeface="Times New Roman" panose="02020603050405020304" pitchFamily="18" charset="0"/>
                        </a:rPr>
                        <a:t>***</a:t>
                      </a:r>
                      <a:endParaRPr lang="en-GB" sz="2400" dirty="0"/>
                    </a:p>
                  </a:txBody>
                  <a:tcPr marL="38963" marR="38963" marT="0" marB="0">
                    <a:lnL>
                      <a:noFill/>
                    </a:lnL>
                    <a:lnR>
                      <a:noFill/>
                    </a:lnR>
                    <a:lnT>
                      <a:noFill/>
                    </a:lnT>
                    <a:lnB>
                      <a:noFill/>
                    </a:lnB>
                  </a:tcPr>
                </a:tc>
                <a:extLst>
                  <a:ext uri="{0D108BD9-81ED-4DB2-BD59-A6C34878D82A}">
                    <a16:rowId xmlns:a16="http://schemas.microsoft.com/office/drawing/2014/main" val="2078108791"/>
                  </a:ext>
                </a:extLst>
              </a:tr>
              <a:tr h="504000">
                <a:tc>
                  <a:txBody>
                    <a:bodyPr/>
                    <a:lstStyle/>
                    <a:p>
                      <a:pPr algn="l">
                        <a:lnSpc>
                          <a:spcPct val="107000"/>
                        </a:lnSpc>
                        <a:spcAft>
                          <a:spcPts val="0"/>
                        </a:spcAft>
                      </a:pPr>
                      <a:r>
                        <a:rPr lang="en-GB" sz="1400" b="1" dirty="0">
                          <a:effectLst/>
                          <a:latin typeface="Tw Cen MT" panose="020B0602020104020603" pitchFamily="34" charset="0"/>
                          <a:ea typeface="Calibri" panose="020F0502020204030204" pitchFamily="34" charset="0"/>
                          <a:cs typeface="Times New Roman" panose="02020603050405020304" pitchFamily="18" charset="0"/>
                        </a:rPr>
                        <a:t>Labour</a:t>
                      </a:r>
                      <a:endParaRPr lang="fr-BE" sz="1400" b="1"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GB" sz="1600">
                          <a:effectLst/>
                          <a:latin typeface="Tw Cen MT" panose="020B0602020104020603" pitchFamily="34" charset="0"/>
                          <a:ea typeface="Calibri" panose="020F0502020204030204" pitchFamily="34" charset="0"/>
                          <a:cs typeface="Times New Roman" panose="02020603050405020304" pitchFamily="18" charset="0"/>
                        </a:rPr>
                        <a:t>Annual work unit  </a:t>
                      </a:r>
                      <a:endParaRPr lang="fr-BE" sz="160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600" dirty="0">
                          <a:effectLst/>
                          <a:latin typeface="Tw Cen MT" panose="020B0602020104020603" pitchFamily="34" charset="0"/>
                          <a:ea typeface="Calibri" panose="020F0502020204030204" pitchFamily="34" charset="0"/>
                          <a:cs typeface="Times New Roman" panose="02020603050405020304" pitchFamily="18" charset="0"/>
                        </a:rPr>
                        <a:t>13.54</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600" dirty="0">
                          <a:effectLst/>
                          <a:latin typeface="Tw Cen MT" panose="020B0602020104020603" pitchFamily="34" charset="0"/>
                          <a:ea typeface="Calibri" panose="020F0502020204030204" pitchFamily="34" charset="0"/>
                          <a:cs typeface="Times New Roman" panose="02020603050405020304" pitchFamily="18" charset="0"/>
                        </a:rPr>
                        <a:t>27.56</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38963" marR="38963"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r"/>
                      <a:r>
                        <a:rPr lang="en-GB" sz="1800" dirty="0">
                          <a:effectLst/>
                          <a:latin typeface="Tw Cen MT" panose="020B0602020104020603" pitchFamily="34" charset="0"/>
                          <a:ea typeface="Calibri" panose="020F0502020204030204" pitchFamily="34" charset="0"/>
                          <a:cs typeface="Times New Roman" panose="02020603050405020304" pitchFamily="18" charset="0"/>
                        </a:rPr>
                        <a:t>***</a:t>
                      </a:r>
                      <a:endParaRPr lang="en-GB" sz="1800" dirty="0"/>
                    </a:p>
                  </a:txBody>
                  <a:tcPr marL="38963" marR="38963"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5531329"/>
                  </a:ext>
                </a:extLst>
              </a:tr>
            </a:tbl>
          </a:graphicData>
        </a:graphic>
      </p:graphicFrame>
      <p:sp>
        <p:nvSpPr>
          <p:cNvPr id="10" name="Oval 9">
            <a:extLst>
              <a:ext uri="{FF2B5EF4-FFF2-40B4-BE49-F238E27FC236}">
                <a16:creationId xmlns:a16="http://schemas.microsoft.com/office/drawing/2014/main" id="{F9285740-FECE-4CB4-8BA2-37E5B3501CE8}"/>
              </a:ext>
            </a:extLst>
          </p:cNvPr>
          <p:cNvSpPr/>
          <p:nvPr/>
        </p:nvSpPr>
        <p:spPr>
          <a:xfrm>
            <a:off x="5610472" y="4741076"/>
            <a:ext cx="971053" cy="436328"/>
          </a:xfrm>
          <a:prstGeom prst="ellipse">
            <a:avLst/>
          </a:prstGeom>
          <a:solidFill>
            <a:schemeClr val="accent4">
              <a:lumMod val="60000"/>
              <a:lumOff val="40000"/>
              <a:alpha val="0"/>
            </a:schemeClr>
          </a:solidFill>
          <a:ln w="222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254F017A-B99F-49EC-987B-EE3FE41AEF69}"/>
              </a:ext>
            </a:extLst>
          </p:cNvPr>
          <p:cNvSpPr>
            <a:spLocks noGrp="1"/>
          </p:cNvSpPr>
          <p:nvPr>
            <p:ph type="title"/>
          </p:nvPr>
        </p:nvSpPr>
        <p:spPr>
          <a:xfrm>
            <a:off x="1083297" y="341173"/>
            <a:ext cx="10515600" cy="1325563"/>
          </a:xfrm>
        </p:spPr>
        <p:txBody>
          <a:bodyPr>
            <a:normAutofit/>
          </a:bodyPr>
          <a:lstStyle/>
          <a:p>
            <a:r>
              <a:rPr lang="en-US" sz="3600" dirty="0">
                <a:latin typeface="Tw Cen MT" panose="020B0602020104020603" pitchFamily="34" charset="0"/>
              </a:rPr>
              <a:t>Dairy farms rely more on the use of concentrates</a:t>
            </a:r>
          </a:p>
        </p:txBody>
      </p:sp>
      <p:cxnSp>
        <p:nvCxnSpPr>
          <p:cNvPr id="6" name="Straight Connector 5">
            <a:extLst>
              <a:ext uri="{FF2B5EF4-FFF2-40B4-BE49-F238E27FC236}">
                <a16:creationId xmlns:a16="http://schemas.microsoft.com/office/drawing/2014/main" id="{9A3726FC-E501-4B3E-8535-5E9B1834703C}"/>
              </a:ext>
            </a:extLst>
          </p:cNvPr>
          <p:cNvCxnSpPr/>
          <p:nvPr/>
        </p:nvCxnSpPr>
        <p:spPr>
          <a:xfrm>
            <a:off x="838200" y="641023"/>
            <a:ext cx="0" cy="725864"/>
          </a:xfrm>
          <a:prstGeom prst="line">
            <a:avLst/>
          </a:prstGeom>
          <a:ln w="25400">
            <a:solidFill>
              <a:srgbClr val="D8A730"/>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B4757587-4A61-49B9-9FB0-7B2C0F15F9F4}"/>
              </a:ext>
            </a:extLst>
          </p:cNvPr>
          <p:cNvSpPr>
            <a:spLocks noGrp="1"/>
          </p:cNvSpPr>
          <p:nvPr>
            <p:ph type="sldNum" sz="quarter" idx="12"/>
          </p:nvPr>
        </p:nvSpPr>
        <p:spPr/>
        <p:txBody>
          <a:bodyPr/>
          <a:lstStyle/>
          <a:p>
            <a:fld id="{A5512A6C-C466-477C-97A0-F68F0A9EF145}" type="slidenum">
              <a:rPr lang="en-GB" smtClean="0"/>
              <a:t>10</a:t>
            </a:fld>
            <a:endParaRPr lang="en-GB"/>
          </a:p>
        </p:txBody>
      </p:sp>
      <p:sp>
        <p:nvSpPr>
          <p:cNvPr id="8" name="Oval 7">
            <a:extLst>
              <a:ext uri="{FF2B5EF4-FFF2-40B4-BE49-F238E27FC236}">
                <a16:creationId xmlns:a16="http://schemas.microsoft.com/office/drawing/2014/main" id="{D5079094-E930-4D3B-A2E6-51FC5C42B79F}"/>
              </a:ext>
            </a:extLst>
          </p:cNvPr>
          <p:cNvSpPr/>
          <p:nvPr/>
        </p:nvSpPr>
        <p:spPr>
          <a:xfrm>
            <a:off x="5610472" y="3287626"/>
            <a:ext cx="971053" cy="436328"/>
          </a:xfrm>
          <a:prstGeom prst="ellipse">
            <a:avLst/>
          </a:prstGeom>
          <a:solidFill>
            <a:schemeClr val="accent4">
              <a:lumMod val="60000"/>
              <a:lumOff val="40000"/>
              <a:alpha val="0"/>
            </a:schemeClr>
          </a:solidFill>
          <a:ln w="22225">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Oval 8">
            <a:extLst>
              <a:ext uri="{FF2B5EF4-FFF2-40B4-BE49-F238E27FC236}">
                <a16:creationId xmlns:a16="http://schemas.microsoft.com/office/drawing/2014/main" id="{5BD92230-71F4-4D3B-9772-45970617D580}"/>
              </a:ext>
            </a:extLst>
          </p:cNvPr>
          <p:cNvSpPr/>
          <p:nvPr/>
        </p:nvSpPr>
        <p:spPr>
          <a:xfrm>
            <a:off x="7410628" y="3278235"/>
            <a:ext cx="971053" cy="436328"/>
          </a:xfrm>
          <a:prstGeom prst="ellipse">
            <a:avLst/>
          </a:prstGeom>
          <a:solidFill>
            <a:schemeClr val="accent4">
              <a:lumMod val="60000"/>
              <a:lumOff val="40000"/>
              <a:alpha val="0"/>
            </a:schemeClr>
          </a:solidFill>
          <a:ln w="22225">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Oval 10">
            <a:extLst>
              <a:ext uri="{FF2B5EF4-FFF2-40B4-BE49-F238E27FC236}">
                <a16:creationId xmlns:a16="http://schemas.microsoft.com/office/drawing/2014/main" id="{18659DE7-1EF4-4670-9CBF-D604B85A502A}"/>
              </a:ext>
            </a:extLst>
          </p:cNvPr>
          <p:cNvSpPr/>
          <p:nvPr/>
        </p:nvSpPr>
        <p:spPr>
          <a:xfrm>
            <a:off x="7410628" y="4741076"/>
            <a:ext cx="971053" cy="436328"/>
          </a:xfrm>
          <a:prstGeom prst="ellipse">
            <a:avLst/>
          </a:prstGeom>
          <a:solidFill>
            <a:schemeClr val="accent4">
              <a:lumMod val="60000"/>
              <a:lumOff val="40000"/>
              <a:alpha val="0"/>
            </a:schemeClr>
          </a:solidFill>
          <a:ln w="222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Oval 11">
            <a:extLst>
              <a:ext uri="{FF2B5EF4-FFF2-40B4-BE49-F238E27FC236}">
                <a16:creationId xmlns:a16="http://schemas.microsoft.com/office/drawing/2014/main" id="{B69141FD-1F5C-46D1-B556-862B4B270A9A}"/>
              </a:ext>
            </a:extLst>
          </p:cNvPr>
          <p:cNvSpPr/>
          <p:nvPr/>
        </p:nvSpPr>
        <p:spPr>
          <a:xfrm>
            <a:off x="5610472" y="5295223"/>
            <a:ext cx="971053" cy="436328"/>
          </a:xfrm>
          <a:prstGeom prst="ellipse">
            <a:avLst/>
          </a:prstGeom>
          <a:solidFill>
            <a:schemeClr val="accent2">
              <a:lumMod val="75000"/>
              <a:alpha val="0"/>
            </a:schemeClr>
          </a:solidFill>
          <a:ln w="22225">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Oval 12">
            <a:extLst>
              <a:ext uri="{FF2B5EF4-FFF2-40B4-BE49-F238E27FC236}">
                <a16:creationId xmlns:a16="http://schemas.microsoft.com/office/drawing/2014/main" id="{4F63A822-5D30-4493-8F61-A0F631CDD402}"/>
              </a:ext>
            </a:extLst>
          </p:cNvPr>
          <p:cNvSpPr/>
          <p:nvPr/>
        </p:nvSpPr>
        <p:spPr>
          <a:xfrm>
            <a:off x="7410628" y="5285832"/>
            <a:ext cx="971053" cy="436328"/>
          </a:xfrm>
          <a:prstGeom prst="ellipse">
            <a:avLst/>
          </a:prstGeom>
          <a:solidFill>
            <a:schemeClr val="accent2">
              <a:lumMod val="75000"/>
              <a:alpha val="0"/>
            </a:schemeClr>
          </a:solidFill>
          <a:ln w="22225">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ZoneTexte 8">
            <a:extLst>
              <a:ext uri="{FF2B5EF4-FFF2-40B4-BE49-F238E27FC236}">
                <a16:creationId xmlns:a16="http://schemas.microsoft.com/office/drawing/2014/main" id="{F840E169-D403-4D59-A48C-33CE0C91E3D0}"/>
              </a:ext>
            </a:extLst>
          </p:cNvPr>
          <p:cNvSpPr txBox="1"/>
          <p:nvPr/>
        </p:nvSpPr>
        <p:spPr>
          <a:xfrm>
            <a:off x="2083489" y="6299500"/>
            <a:ext cx="8025021" cy="421975"/>
          </a:xfrm>
          <a:prstGeom prst="rect">
            <a:avLst/>
          </a:prstGeom>
          <a:noFill/>
        </p:spPr>
        <p:txBody>
          <a:bodyPr wrap="square" rtlCol="0">
            <a:spAutoFit/>
          </a:bodyPr>
          <a:lstStyle/>
          <a:p>
            <a:pPr algn="ctr">
              <a:lnSpc>
                <a:spcPct val="150000"/>
              </a:lnSpc>
            </a:pPr>
            <a:r>
              <a:rPr lang="en-GB" sz="1600" i="1" dirty="0">
                <a:latin typeface="Tw Cen MT" panose="020B0602020104020603" pitchFamily="34" charset="0"/>
              </a:rPr>
              <a:t>Significant differences tested using two-sided t-tests: p&lt;0.1*; p&lt;0.05**; p&lt;0.01*** </a:t>
            </a:r>
          </a:p>
        </p:txBody>
      </p:sp>
      <p:sp>
        <p:nvSpPr>
          <p:cNvPr id="3" name="Arrow: Right 2">
            <a:extLst>
              <a:ext uri="{FF2B5EF4-FFF2-40B4-BE49-F238E27FC236}">
                <a16:creationId xmlns:a16="http://schemas.microsoft.com/office/drawing/2014/main" id="{E9F073E1-4DE2-4A69-BF24-AA435EBEB792}"/>
              </a:ext>
            </a:extLst>
          </p:cNvPr>
          <p:cNvSpPr/>
          <p:nvPr/>
        </p:nvSpPr>
        <p:spPr>
          <a:xfrm>
            <a:off x="757755" y="2846422"/>
            <a:ext cx="882310" cy="192505"/>
          </a:xfrm>
          <a:prstGeom prst="rightArrow">
            <a:avLst/>
          </a:prstGeom>
          <a:solidFill>
            <a:srgbClr val="EAA200"/>
          </a:solidFill>
          <a:ln>
            <a:solidFill>
              <a:srgbClr val="EAA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Arrow: Right 14">
            <a:extLst>
              <a:ext uri="{FF2B5EF4-FFF2-40B4-BE49-F238E27FC236}">
                <a16:creationId xmlns:a16="http://schemas.microsoft.com/office/drawing/2014/main" id="{76706151-E73B-42DD-81F9-ADA1CCCA5320}"/>
              </a:ext>
            </a:extLst>
          </p:cNvPr>
          <p:cNvSpPr/>
          <p:nvPr/>
        </p:nvSpPr>
        <p:spPr>
          <a:xfrm>
            <a:off x="757755" y="4378206"/>
            <a:ext cx="882310" cy="192505"/>
          </a:xfrm>
          <a:prstGeom prst="rightArrow">
            <a:avLst/>
          </a:prstGeom>
          <a:solidFill>
            <a:srgbClr val="EAA200"/>
          </a:solidFill>
          <a:ln>
            <a:solidFill>
              <a:srgbClr val="EAA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Arrow: Right 15">
            <a:extLst>
              <a:ext uri="{FF2B5EF4-FFF2-40B4-BE49-F238E27FC236}">
                <a16:creationId xmlns:a16="http://schemas.microsoft.com/office/drawing/2014/main" id="{C1ACEEAC-4094-410F-8F75-0FF919ACF3C1}"/>
              </a:ext>
            </a:extLst>
          </p:cNvPr>
          <p:cNvSpPr/>
          <p:nvPr/>
        </p:nvSpPr>
        <p:spPr>
          <a:xfrm>
            <a:off x="757755" y="5326753"/>
            <a:ext cx="882310" cy="192505"/>
          </a:xfrm>
          <a:prstGeom prst="rightArrow">
            <a:avLst/>
          </a:prstGeom>
          <a:solidFill>
            <a:srgbClr val="EAA200"/>
          </a:solidFill>
          <a:ln>
            <a:solidFill>
              <a:srgbClr val="EAA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88189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subTnLst>
                                    <p:set>
                                      <p:cBhvr override="childStyle">
                                        <p:cTn dur="1" fill="hold" display="0" masterRel="nextClick" afterEffect="1"/>
                                        <p:tgtEl>
                                          <p:spTgt spid="3"/>
                                        </p:tgtEl>
                                        <p:attrNameLst>
                                          <p:attrName>style.visibility</p:attrName>
                                        </p:attrNameLst>
                                      </p:cBhvr>
                                      <p:to>
                                        <p:strVal val="hidden"/>
                                      </p:to>
                                    </p:set>
                                  </p:sub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subTnLst>
                                    <p:set>
                                      <p:cBhvr override="childStyle">
                                        <p:cTn dur="1" fill="hold" display="0" masterRel="nextClick" afterEffect="1"/>
                                        <p:tgtEl>
                                          <p:spTgt spid="15"/>
                                        </p:tgtEl>
                                        <p:attrNameLst>
                                          <p:attrName>style.visibility</p:attrName>
                                        </p:attrNameLst>
                                      </p:cBhvr>
                                      <p:to>
                                        <p:strVal val="hidden"/>
                                      </p:to>
                                    </p:set>
                                  </p:sub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 grpId="0" animBg="1"/>
      <p:bldP spid="9" grpId="0" animBg="1"/>
      <p:bldP spid="11" grpId="0" animBg="1"/>
      <p:bldP spid="12" grpId="0" animBg="1"/>
      <p:bldP spid="13" grpId="0" animBg="1"/>
      <p:bldP spid="3" grpId="0" animBg="1"/>
      <p:bldP spid="15" grpId="0" animBg="1"/>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7E5A73C-E164-42C9-9846-1C6BC17C080B}"/>
              </a:ext>
            </a:extLst>
          </p:cNvPr>
          <p:cNvSpPr>
            <a:spLocks noGrp="1"/>
          </p:cNvSpPr>
          <p:nvPr>
            <p:ph type="sldNum" sz="quarter" idx="12"/>
          </p:nvPr>
        </p:nvSpPr>
        <p:spPr/>
        <p:txBody>
          <a:bodyPr/>
          <a:lstStyle/>
          <a:p>
            <a:fld id="{A5512A6C-C466-477C-97A0-F68F0A9EF145}" type="slidenum">
              <a:rPr lang="en-GB" smtClean="0"/>
              <a:t>11</a:t>
            </a:fld>
            <a:endParaRPr lang="en-GB"/>
          </a:p>
        </p:txBody>
      </p:sp>
      <p:pic>
        <p:nvPicPr>
          <p:cNvPr id="12" name="Espace réservé du contenu 11">
            <a:extLst>
              <a:ext uri="{FF2B5EF4-FFF2-40B4-BE49-F238E27FC236}">
                <a16:creationId xmlns:a16="http://schemas.microsoft.com/office/drawing/2014/main" id="{18BF3267-689F-48D5-8AF8-DDF429086E9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633582"/>
            <a:ext cx="12192000" cy="8125164"/>
          </a:xfrm>
        </p:spPr>
      </p:pic>
      <p:sp>
        <p:nvSpPr>
          <p:cNvPr id="13" name="Rectangle 12">
            <a:extLst>
              <a:ext uri="{FF2B5EF4-FFF2-40B4-BE49-F238E27FC236}">
                <a16:creationId xmlns:a16="http://schemas.microsoft.com/office/drawing/2014/main" id="{21BD339B-22B9-457F-BC6D-E04DEF364486}"/>
              </a:ext>
            </a:extLst>
          </p:cNvPr>
          <p:cNvSpPr/>
          <p:nvPr/>
        </p:nvSpPr>
        <p:spPr>
          <a:xfrm>
            <a:off x="4915403" y="6356350"/>
            <a:ext cx="2066912" cy="342594"/>
          </a:xfrm>
          <a:prstGeom prst="rect">
            <a:avLst/>
          </a:prstGeom>
        </p:spPr>
        <p:txBody>
          <a:bodyPr wrap="none">
            <a:spAutoFit/>
          </a:bodyPr>
          <a:lstStyle/>
          <a:p>
            <a:pPr algn="ctr">
              <a:lnSpc>
                <a:spcPct val="107000"/>
              </a:lnSpc>
              <a:spcAft>
                <a:spcPts val="800"/>
              </a:spcAft>
            </a:pPr>
            <a:r>
              <a:rPr lang="fr-BE" sz="1600" dirty="0">
                <a:solidFill>
                  <a:schemeClr val="bg1"/>
                </a:solidFill>
                <a:latin typeface="Tw Cen MT" panose="020B0602020104020603" pitchFamily="34" charset="0"/>
                <a:ea typeface="Calibri" panose="020F0502020204030204" pitchFamily="34" charset="0"/>
                <a:cs typeface="Calibri" panose="020F0502020204030204" pitchFamily="34" charset="0"/>
              </a:rPr>
              <a:t>Source: </a:t>
            </a:r>
            <a:r>
              <a:rPr lang="fr-BE" sz="1600" dirty="0" err="1">
                <a:solidFill>
                  <a:schemeClr val="bg1"/>
                </a:solidFill>
                <a:latin typeface="Tw Cen MT" panose="020B0602020104020603" pitchFamily="34" charset="0"/>
                <a:ea typeface="Calibri" panose="020F0502020204030204" pitchFamily="34" charset="0"/>
                <a:cs typeface="Calibri" panose="020F0502020204030204" pitchFamily="34" charset="0"/>
              </a:rPr>
              <a:t>Mindy</a:t>
            </a:r>
            <a:r>
              <a:rPr lang="fr-BE" sz="1600" dirty="0">
                <a:solidFill>
                  <a:schemeClr val="bg1"/>
                </a:solidFill>
                <a:latin typeface="Tw Cen MT" panose="020B0602020104020603" pitchFamily="34" charset="0"/>
                <a:ea typeface="Calibri" panose="020F0502020204030204" pitchFamily="34" charset="0"/>
                <a:cs typeface="Calibri" panose="020F0502020204030204" pitchFamily="34" charset="0"/>
              </a:rPr>
              <a:t> (Hotline)</a:t>
            </a:r>
            <a:endParaRPr lang="fr-BE" sz="1600" dirty="0">
              <a:solidFill>
                <a:schemeClr val="bg1"/>
              </a:solidFill>
              <a:latin typeface="Tw Cen MT" panose="020B0602020104020603"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30374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F017A-B99F-49EC-987B-EE3FE41AEF69}"/>
              </a:ext>
            </a:extLst>
          </p:cNvPr>
          <p:cNvSpPr>
            <a:spLocks noGrp="1"/>
          </p:cNvSpPr>
          <p:nvPr>
            <p:ph type="title"/>
          </p:nvPr>
        </p:nvSpPr>
        <p:spPr>
          <a:xfrm>
            <a:off x="1083297" y="341173"/>
            <a:ext cx="10515600" cy="1325563"/>
          </a:xfrm>
        </p:spPr>
        <p:txBody>
          <a:bodyPr>
            <a:normAutofit/>
          </a:bodyPr>
          <a:lstStyle/>
          <a:p>
            <a:r>
              <a:rPr lang="en-GB" sz="3600" dirty="0">
                <a:latin typeface="Tw Cen MT" panose="020B0602020104020603" pitchFamily="34" charset="0"/>
              </a:rPr>
              <a:t>Dairy sector</a:t>
            </a:r>
          </a:p>
        </p:txBody>
      </p:sp>
      <p:sp>
        <p:nvSpPr>
          <p:cNvPr id="3" name="Content Placeholder 2">
            <a:extLst>
              <a:ext uri="{FF2B5EF4-FFF2-40B4-BE49-F238E27FC236}">
                <a16:creationId xmlns:a16="http://schemas.microsoft.com/office/drawing/2014/main" id="{90FE814C-24EB-42FC-AADE-1B1B3381D936}"/>
              </a:ext>
            </a:extLst>
          </p:cNvPr>
          <p:cNvSpPr>
            <a:spLocks noGrp="1"/>
          </p:cNvSpPr>
          <p:nvPr>
            <p:ph idx="1"/>
          </p:nvPr>
        </p:nvSpPr>
        <p:spPr>
          <a:xfrm>
            <a:off x="838182" y="5845979"/>
            <a:ext cx="10760715" cy="527003"/>
          </a:xfrm>
        </p:spPr>
        <p:txBody>
          <a:bodyPr>
            <a:normAutofit/>
          </a:bodyPr>
          <a:lstStyle/>
          <a:p>
            <a:pPr marL="0" indent="0">
              <a:buNone/>
            </a:pPr>
            <a:r>
              <a:rPr lang="en-GB" sz="2400" dirty="0">
                <a:latin typeface="Tw Cen MT" panose="020B0602020104020603" pitchFamily="34" charset="0"/>
                <a:sym typeface="Wingdings" panose="05000000000000000000" pitchFamily="2" charset="2"/>
              </a:rPr>
              <a:t>2) </a:t>
            </a:r>
            <a:r>
              <a:rPr lang="en-GB" sz="2400" dirty="0">
                <a:latin typeface="Tw Cen MT" panose="020B0602020104020603" pitchFamily="34" charset="0"/>
              </a:rPr>
              <a:t>Extensive grazing systems providing environmental services and economic benefits</a:t>
            </a:r>
          </a:p>
        </p:txBody>
      </p:sp>
      <p:cxnSp>
        <p:nvCxnSpPr>
          <p:cNvPr id="6" name="Straight Connector 5">
            <a:extLst>
              <a:ext uri="{FF2B5EF4-FFF2-40B4-BE49-F238E27FC236}">
                <a16:creationId xmlns:a16="http://schemas.microsoft.com/office/drawing/2014/main" id="{9A3726FC-E501-4B3E-8535-5E9B1834703C}"/>
              </a:ext>
            </a:extLst>
          </p:cNvPr>
          <p:cNvCxnSpPr/>
          <p:nvPr/>
        </p:nvCxnSpPr>
        <p:spPr>
          <a:xfrm>
            <a:off x="838200" y="641023"/>
            <a:ext cx="0" cy="725864"/>
          </a:xfrm>
          <a:prstGeom prst="line">
            <a:avLst/>
          </a:prstGeom>
          <a:ln w="25400">
            <a:solidFill>
              <a:srgbClr val="D8A730"/>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B4757587-4A61-49B9-9FB0-7B2C0F15F9F4}"/>
              </a:ext>
            </a:extLst>
          </p:cNvPr>
          <p:cNvSpPr>
            <a:spLocks noGrp="1"/>
          </p:cNvSpPr>
          <p:nvPr>
            <p:ph type="sldNum" sz="quarter" idx="12"/>
          </p:nvPr>
        </p:nvSpPr>
        <p:spPr/>
        <p:txBody>
          <a:bodyPr/>
          <a:lstStyle/>
          <a:p>
            <a:fld id="{A5512A6C-C466-477C-97A0-F68F0A9EF145}" type="slidenum">
              <a:rPr lang="en-GB" smtClean="0"/>
              <a:t>12</a:t>
            </a:fld>
            <a:endParaRPr lang="en-GB"/>
          </a:p>
        </p:txBody>
      </p:sp>
      <p:cxnSp>
        <p:nvCxnSpPr>
          <p:cNvPr id="7" name="Straight Connector 6">
            <a:extLst>
              <a:ext uri="{FF2B5EF4-FFF2-40B4-BE49-F238E27FC236}">
                <a16:creationId xmlns:a16="http://schemas.microsoft.com/office/drawing/2014/main" id="{9F96E27E-214B-435F-9514-970139532E1E}"/>
              </a:ext>
            </a:extLst>
          </p:cNvPr>
          <p:cNvCxnSpPr>
            <a:cxnSpLocks/>
          </p:cNvCxnSpPr>
          <p:nvPr/>
        </p:nvCxnSpPr>
        <p:spPr>
          <a:xfrm flipH="1">
            <a:off x="4006516" y="1253350"/>
            <a:ext cx="1" cy="3591919"/>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4E27C094-2991-430E-B5A8-0C590B967D41}"/>
              </a:ext>
            </a:extLst>
          </p:cNvPr>
          <p:cNvCxnSpPr>
            <a:cxnSpLocks/>
          </p:cNvCxnSpPr>
          <p:nvPr/>
        </p:nvCxnSpPr>
        <p:spPr>
          <a:xfrm>
            <a:off x="838200" y="2165684"/>
            <a:ext cx="11097126" cy="0"/>
          </a:xfrm>
          <a:prstGeom prst="line">
            <a:avLst/>
          </a:prstGeom>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B729A305-DF8C-4996-90B2-564ED77F2B8B}"/>
              </a:ext>
            </a:extLst>
          </p:cNvPr>
          <p:cNvSpPr txBox="1"/>
          <p:nvPr/>
        </p:nvSpPr>
        <p:spPr>
          <a:xfrm>
            <a:off x="4156184" y="1038664"/>
            <a:ext cx="1595134" cy="830997"/>
          </a:xfrm>
          <a:prstGeom prst="rect">
            <a:avLst/>
          </a:prstGeom>
          <a:noFill/>
        </p:spPr>
        <p:txBody>
          <a:bodyPr wrap="square" rtlCol="0">
            <a:spAutoFit/>
          </a:bodyPr>
          <a:lstStyle/>
          <a:p>
            <a:pPr algn="ctr"/>
            <a:r>
              <a:rPr lang="en-GB" sz="2400" dirty="0">
                <a:latin typeface="Tw Cen MT" panose="020B0602020104020603" pitchFamily="34" charset="0"/>
              </a:rPr>
              <a:t>Gross revenues</a:t>
            </a:r>
          </a:p>
        </p:txBody>
      </p:sp>
      <p:sp>
        <p:nvSpPr>
          <p:cNvPr id="15" name="TextBox 14">
            <a:extLst>
              <a:ext uri="{FF2B5EF4-FFF2-40B4-BE49-F238E27FC236}">
                <a16:creationId xmlns:a16="http://schemas.microsoft.com/office/drawing/2014/main" id="{62584E01-E691-4B8D-95C2-CB393CA806DA}"/>
              </a:ext>
            </a:extLst>
          </p:cNvPr>
          <p:cNvSpPr txBox="1"/>
          <p:nvPr/>
        </p:nvSpPr>
        <p:spPr>
          <a:xfrm>
            <a:off x="5679756" y="1027182"/>
            <a:ext cx="2052933" cy="830997"/>
          </a:xfrm>
          <a:prstGeom prst="rect">
            <a:avLst/>
          </a:prstGeom>
          <a:noFill/>
        </p:spPr>
        <p:txBody>
          <a:bodyPr wrap="square" rtlCol="0">
            <a:spAutoFit/>
          </a:bodyPr>
          <a:lstStyle/>
          <a:p>
            <a:pPr algn="ctr"/>
            <a:r>
              <a:rPr lang="en-GB" sz="2400" dirty="0">
                <a:latin typeface="Tw Cen MT" panose="020B0602020104020603" pitchFamily="34" charset="0"/>
              </a:rPr>
              <a:t>Operating expenses</a:t>
            </a:r>
          </a:p>
        </p:txBody>
      </p:sp>
      <p:sp>
        <p:nvSpPr>
          <p:cNvPr id="17" name="Rectangle 16">
            <a:extLst>
              <a:ext uri="{FF2B5EF4-FFF2-40B4-BE49-F238E27FC236}">
                <a16:creationId xmlns:a16="http://schemas.microsoft.com/office/drawing/2014/main" id="{4854C0F3-D3B6-4807-9AD5-320D8272BFD4}"/>
              </a:ext>
            </a:extLst>
          </p:cNvPr>
          <p:cNvSpPr/>
          <p:nvPr/>
        </p:nvSpPr>
        <p:spPr>
          <a:xfrm>
            <a:off x="838200" y="2335650"/>
            <a:ext cx="1372683" cy="461665"/>
          </a:xfrm>
          <a:prstGeom prst="rect">
            <a:avLst/>
          </a:prstGeom>
        </p:spPr>
        <p:txBody>
          <a:bodyPr wrap="none">
            <a:spAutoFit/>
          </a:bodyPr>
          <a:lstStyle/>
          <a:p>
            <a:r>
              <a:rPr lang="en-GB" sz="2400" b="1" dirty="0">
                <a:latin typeface="Tw Cen MT" panose="020B0602020104020603" pitchFamily="34" charset="0"/>
              </a:rPr>
              <a:t>Herd size</a:t>
            </a:r>
          </a:p>
        </p:txBody>
      </p:sp>
      <p:sp>
        <p:nvSpPr>
          <p:cNvPr id="18" name="Rectangle 17">
            <a:extLst>
              <a:ext uri="{FF2B5EF4-FFF2-40B4-BE49-F238E27FC236}">
                <a16:creationId xmlns:a16="http://schemas.microsoft.com/office/drawing/2014/main" id="{31C0F3D2-17A3-4F52-B5E0-4C046B505DD7}"/>
              </a:ext>
            </a:extLst>
          </p:cNvPr>
          <p:cNvSpPr/>
          <p:nvPr/>
        </p:nvSpPr>
        <p:spPr>
          <a:xfrm>
            <a:off x="838200" y="3263840"/>
            <a:ext cx="2606996" cy="461665"/>
          </a:xfrm>
          <a:prstGeom prst="rect">
            <a:avLst/>
          </a:prstGeom>
        </p:spPr>
        <p:txBody>
          <a:bodyPr wrap="none">
            <a:spAutoFit/>
          </a:bodyPr>
          <a:lstStyle/>
          <a:p>
            <a:r>
              <a:rPr lang="en-GB" sz="2400" b="1" dirty="0">
                <a:latin typeface="Tw Cen MT" panose="020B0602020104020603" pitchFamily="34" charset="0"/>
              </a:rPr>
              <a:t>Share of grassland</a:t>
            </a:r>
          </a:p>
        </p:txBody>
      </p:sp>
      <p:sp>
        <p:nvSpPr>
          <p:cNvPr id="19" name="Rectangle 18">
            <a:extLst>
              <a:ext uri="{FF2B5EF4-FFF2-40B4-BE49-F238E27FC236}">
                <a16:creationId xmlns:a16="http://schemas.microsoft.com/office/drawing/2014/main" id="{1CF773C4-701A-4939-BD12-1ED1F632B2A1}"/>
              </a:ext>
            </a:extLst>
          </p:cNvPr>
          <p:cNvSpPr/>
          <p:nvPr/>
        </p:nvSpPr>
        <p:spPr>
          <a:xfrm>
            <a:off x="838201" y="4144811"/>
            <a:ext cx="3016504" cy="830997"/>
          </a:xfrm>
          <a:prstGeom prst="rect">
            <a:avLst/>
          </a:prstGeom>
        </p:spPr>
        <p:txBody>
          <a:bodyPr wrap="square">
            <a:spAutoFit/>
          </a:bodyPr>
          <a:lstStyle/>
          <a:p>
            <a:r>
              <a:rPr lang="en-GB" sz="2400" b="1" dirty="0">
                <a:latin typeface="Tw Cen MT" panose="020B0602020104020603" pitchFamily="34" charset="0"/>
              </a:rPr>
              <a:t>Concentrate self-sufficiency</a:t>
            </a:r>
          </a:p>
        </p:txBody>
      </p:sp>
      <p:sp>
        <p:nvSpPr>
          <p:cNvPr id="20" name="TextBox 19">
            <a:extLst>
              <a:ext uri="{FF2B5EF4-FFF2-40B4-BE49-F238E27FC236}">
                <a16:creationId xmlns:a16="http://schemas.microsoft.com/office/drawing/2014/main" id="{7CF5B46D-2CF2-4A19-8D8C-B1DA9C2AA45A}"/>
              </a:ext>
            </a:extLst>
          </p:cNvPr>
          <p:cNvSpPr txBox="1"/>
          <p:nvPr/>
        </p:nvSpPr>
        <p:spPr>
          <a:xfrm>
            <a:off x="7661127" y="1024147"/>
            <a:ext cx="2052933" cy="830997"/>
          </a:xfrm>
          <a:prstGeom prst="rect">
            <a:avLst/>
          </a:prstGeom>
          <a:noFill/>
        </p:spPr>
        <p:txBody>
          <a:bodyPr wrap="square" rtlCol="0">
            <a:spAutoFit/>
          </a:bodyPr>
          <a:lstStyle/>
          <a:p>
            <a:pPr algn="ctr"/>
            <a:r>
              <a:rPr lang="en-GB" sz="2400" dirty="0">
                <a:latin typeface="Tw Cen MT" panose="020B0602020104020603" pitchFamily="34" charset="0"/>
              </a:rPr>
              <a:t>Operating profits</a:t>
            </a:r>
          </a:p>
        </p:txBody>
      </p:sp>
      <p:sp>
        <p:nvSpPr>
          <p:cNvPr id="22" name="TextBox 21">
            <a:extLst>
              <a:ext uri="{FF2B5EF4-FFF2-40B4-BE49-F238E27FC236}">
                <a16:creationId xmlns:a16="http://schemas.microsoft.com/office/drawing/2014/main" id="{653F707F-B2E4-4ECE-BA4E-B616F2E28AB6}"/>
              </a:ext>
            </a:extLst>
          </p:cNvPr>
          <p:cNvSpPr txBox="1"/>
          <p:nvPr/>
        </p:nvSpPr>
        <p:spPr>
          <a:xfrm>
            <a:off x="9642497" y="1038664"/>
            <a:ext cx="2052933" cy="830997"/>
          </a:xfrm>
          <a:prstGeom prst="rect">
            <a:avLst/>
          </a:prstGeom>
          <a:noFill/>
        </p:spPr>
        <p:txBody>
          <a:bodyPr wrap="square" rtlCol="0">
            <a:spAutoFit/>
          </a:bodyPr>
          <a:lstStyle/>
          <a:p>
            <a:pPr algn="ctr"/>
            <a:r>
              <a:rPr lang="en-GB" sz="2400" dirty="0">
                <a:latin typeface="Tw Cen MT" panose="020B0602020104020603" pitchFamily="34" charset="0"/>
              </a:rPr>
              <a:t>Operating profit margin</a:t>
            </a:r>
          </a:p>
        </p:txBody>
      </p:sp>
      <p:cxnSp>
        <p:nvCxnSpPr>
          <p:cNvPr id="24" name="Straight Arrow Connector 23">
            <a:extLst>
              <a:ext uri="{FF2B5EF4-FFF2-40B4-BE49-F238E27FC236}">
                <a16:creationId xmlns:a16="http://schemas.microsoft.com/office/drawing/2014/main" id="{65E6A3AD-C1BE-401A-8E66-925BCA61B0C1}"/>
              </a:ext>
            </a:extLst>
          </p:cNvPr>
          <p:cNvCxnSpPr>
            <a:cxnSpLocks/>
          </p:cNvCxnSpPr>
          <p:nvPr/>
        </p:nvCxnSpPr>
        <p:spPr>
          <a:xfrm flipV="1">
            <a:off x="4760190" y="2387399"/>
            <a:ext cx="385638" cy="427607"/>
          </a:xfrm>
          <a:prstGeom prst="straightConnector1">
            <a:avLst/>
          </a:prstGeom>
          <a:ln w="317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2DB46B23-4946-4731-968C-40D809A223B0}"/>
              </a:ext>
            </a:extLst>
          </p:cNvPr>
          <p:cNvCxnSpPr>
            <a:cxnSpLocks/>
          </p:cNvCxnSpPr>
          <p:nvPr/>
        </p:nvCxnSpPr>
        <p:spPr>
          <a:xfrm flipV="1">
            <a:off x="6586202" y="2369708"/>
            <a:ext cx="385638" cy="427607"/>
          </a:xfrm>
          <a:prstGeom prst="straightConnector1">
            <a:avLst/>
          </a:prstGeom>
          <a:ln w="317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705227BE-F6A4-4AAB-BF0B-7E6C72F1D926}"/>
              </a:ext>
            </a:extLst>
          </p:cNvPr>
          <p:cNvCxnSpPr>
            <a:cxnSpLocks/>
          </p:cNvCxnSpPr>
          <p:nvPr/>
        </p:nvCxnSpPr>
        <p:spPr>
          <a:xfrm flipV="1">
            <a:off x="8494032" y="2387399"/>
            <a:ext cx="385638" cy="427607"/>
          </a:xfrm>
          <a:prstGeom prst="straightConnector1">
            <a:avLst/>
          </a:prstGeom>
          <a:ln w="317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pic>
        <p:nvPicPr>
          <p:cNvPr id="28" name="Picture 27">
            <a:extLst>
              <a:ext uri="{FF2B5EF4-FFF2-40B4-BE49-F238E27FC236}">
                <a16:creationId xmlns:a16="http://schemas.microsoft.com/office/drawing/2014/main" id="{92A6C11B-4F68-4A08-9E36-76DE9F5337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01161" y="2469938"/>
            <a:ext cx="408848" cy="408848"/>
          </a:xfrm>
          <a:prstGeom prst="rect">
            <a:avLst/>
          </a:prstGeom>
        </p:spPr>
      </p:pic>
      <p:cxnSp>
        <p:nvCxnSpPr>
          <p:cNvPr id="29" name="Straight Arrow Connector 28">
            <a:extLst>
              <a:ext uri="{FF2B5EF4-FFF2-40B4-BE49-F238E27FC236}">
                <a16:creationId xmlns:a16="http://schemas.microsoft.com/office/drawing/2014/main" id="{F736ADC6-80D7-49D1-BF39-F49841F24CEB}"/>
              </a:ext>
            </a:extLst>
          </p:cNvPr>
          <p:cNvCxnSpPr>
            <a:cxnSpLocks/>
          </p:cNvCxnSpPr>
          <p:nvPr/>
        </p:nvCxnSpPr>
        <p:spPr>
          <a:xfrm flipH="1">
            <a:off x="4728578" y="3263840"/>
            <a:ext cx="417250" cy="461665"/>
          </a:xfrm>
          <a:prstGeom prst="straightConnector1">
            <a:avLst/>
          </a:prstGeom>
          <a:ln w="317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0EC4A0B5-991C-4C51-9737-6E4D72CB7F6B}"/>
              </a:ext>
            </a:extLst>
          </p:cNvPr>
          <p:cNvCxnSpPr>
            <a:cxnSpLocks/>
          </p:cNvCxnSpPr>
          <p:nvPr/>
        </p:nvCxnSpPr>
        <p:spPr>
          <a:xfrm flipV="1">
            <a:off x="10438829" y="3429000"/>
            <a:ext cx="385638" cy="427607"/>
          </a:xfrm>
          <a:prstGeom prst="straightConnector1">
            <a:avLst/>
          </a:prstGeom>
          <a:ln w="317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C9F702CC-271B-4751-9EE8-2A6060766F81}"/>
              </a:ext>
            </a:extLst>
          </p:cNvPr>
          <p:cNvCxnSpPr>
            <a:cxnSpLocks/>
          </p:cNvCxnSpPr>
          <p:nvPr/>
        </p:nvCxnSpPr>
        <p:spPr>
          <a:xfrm flipV="1">
            <a:off x="10475402" y="4217003"/>
            <a:ext cx="385638" cy="427607"/>
          </a:xfrm>
          <a:prstGeom prst="straightConnector1">
            <a:avLst/>
          </a:prstGeom>
          <a:ln w="317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B07775F4-8DA3-4BA7-BE2E-CA1A9CFA60F4}"/>
              </a:ext>
            </a:extLst>
          </p:cNvPr>
          <p:cNvCxnSpPr>
            <a:cxnSpLocks/>
          </p:cNvCxnSpPr>
          <p:nvPr/>
        </p:nvCxnSpPr>
        <p:spPr>
          <a:xfrm flipH="1">
            <a:off x="6551683" y="3272173"/>
            <a:ext cx="417250" cy="461665"/>
          </a:xfrm>
          <a:prstGeom prst="straightConnector1">
            <a:avLst/>
          </a:prstGeom>
          <a:ln w="317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FCFF3194-2BFC-43E4-AF6B-6666C2D167E0}"/>
              </a:ext>
            </a:extLst>
          </p:cNvPr>
          <p:cNvCxnSpPr>
            <a:cxnSpLocks/>
          </p:cNvCxnSpPr>
          <p:nvPr/>
        </p:nvCxnSpPr>
        <p:spPr>
          <a:xfrm flipH="1">
            <a:off x="6554670" y="4255551"/>
            <a:ext cx="417250" cy="461665"/>
          </a:xfrm>
          <a:prstGeom prst="straightConnector1">
            <a:avLst/>
          </a:prstGeom>
          <a:ln w="317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9E6FA2E5-7B07-4070-BDD5-55CBF95A2B60}"/>
              </a:ext>
            </a:extLst>
          </p:cNvPr>
          <p:cNvCxnSpPr>
            <a:cxnSpLocks/>
          </p:cNvCxnSpPr>
          <p:nvPr/>
        </p:nvCxnSpPr>
        <p:spPr>
          <a:xfrm flipH="1">
            <a:off x="8462420" y="4267033"/>
            <a:ext cx="417250" cy="461665"/>
          </a:xfrm>
          <a:prstGeom prst="straightConnector1">
            <a:avLst/>
          </a:prstGeom>
          <a:ln w="317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4" name="ZoneTexte 8">
            <a:extLst>
              <a:ext uri="{FF2B5EF4-FFF2-40B4-BE49-F238E27FC236}">
                <a16:creationId xmlns:a16="http://schemas.microsoft.com/office/drawing/2014/main" id="{9313BDF1-A546-48C6-88AE-22851BE8F1F4}"/>
              </a:ext>
            </a:extLst>
          </p:cNvPr>
          <p:cNvSpPr txBox="1"/>
          <p:nvPr/>
        </p:nvSpPr>
        <p:spPr>
          <a:xfrm>
            <a:off x="3903154" y="4773670"/>
            <a:ext cx="8025021" cy="421975"/>
          </a:xfrm>
          <a:prstGeom prst="rect">
            <a:avLst/>
          </a:prstGeom>
          <a:noFill/>
        </p:spPr>
        <p:txBody>
          <a:bodyPr wrap="square" rtlCol="0">
            <a:spAutoFit/>
          </a:bodyPr>
          <a:lstStyle/>
          <a:p>
            <a:pPr algn="ctr">
              <a:lnSpc>
                <a:spcPct val="150000"/>
              </a:lnSpc>
            </a:pPr>
            <a:r>
              <a:rPr lang="en-US" sz="1600" i="1" dirty="0">
                <a:latin typeface="Tw Cen MT" panose="020B0602020104020603" pitchFamily="34" charset="0"/>
              </a:rPr>
              <a:t>Arrows represent a statistically significant correlation at 1% or 5%.</a:t>
            </a:r>
            <a:endParaRPr lang="en-GB" sz="1600" i="1" dirty="0">
              <a:latin typeface="Tw Cen MT" panose="020B0602020104020603" pitchFamily="34" charset="0"/>
            </a:endParaRPr>
          </a:p>
        </p:txBody>
      </p:sp>
      <p:pic>
        <p:nvPicPr>
          <p:cNvPr id="46" name="Picture 45">
            <a:extLst>
              <a:ext uri="{FF2B5EF4-FFF2-40B4-BE49-F238E27FC236}">
                <a16:creationId xmlns:a16="http://schemas.microsoft.com/office/drawing/2014/main" id="{FC41C49E-164F-43C7-BC47-B4F4263A36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617" y="754558"/>
            <a:ext cx="498792" cy="498792"/>
          </a:xfrm>
          <a:prstGeom prst="rect">
            <a:avLst/>
          </a:prstGeom>
        </p:spPr>
      </p:pic>
      <p:pic>
        <p:nvPicPr>
          <p:cNvPr id="30" name="Picture 29">
            <a:extLst>
              <a:ext uri="{FF2B5EF4-FFF2-40B4-BE49-F238E27FC236}">
                <a16:creationId xmlns:a16="http://schemas.microsoft.com/office/drawing/2014/main" id="{AC903906-C93F-41FD-9A38-5858F2583B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04813" y="3447759"/>
            <a:ext cx="408848" cy="408848"/>
          </a:xfrm>
          <a:prstGeom prst="rect">
            <a:avLst/>
          </a:prstGeom>
        </p:spPr>
      </p:pic>
      <p:pic>
        <p:nvPicPr>
          <p:cNvPr id="31" name="Picture 30">
            <a:extLst>
              <a:ext uri="{FF2B5EF4-FFF2-40B4-BE49-F238E27FC236}">
                <a16:creationId xmlns:a16="http://schemas.microsoft.com/office/drawing/2014/main" id="{B5B9AAB5-2528-4E0E-B89C-837C37AF0E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8585" y="4293441"/>
            <a:ext cx="408848" cy="408848"/>
          </a:xfrm>
          <a:prstGeom prst="rect">
            <a:avLst/>
          </a:prstGeom>
        </p:spPr>
      </p:pic>
      <p:sp>
        <p:nvSpPr>
          <p:cNvPr id="32" name="TextBox 31">
            <a:extLst>
              <a:ext uri="{FF2B5EF4-FFF2-40B4-BE49-F238E27FC236}">
                <a16:creationId xmlns:a16="http://schemas.microsoft.com/office/drawing/2014/main" id="{48F60297-9B31-48BC-89A6-8E90B4BBE5E2}"/>
              </a:ext>
            </a:extLst>
          </p:cNvPr>
          <p:cNvSpPr txBox="1"/>
          <p:nvPr/>
        </p:nvSpPr>
        <p:spPr>
          <a:xfrm>
            <a:off x="4158328" y="1793543"/>
            <a:ext cx="1595134" cy="400110"/>
          </a:xfrm>
          <a:prstGeom prst="rect">
            <a:avLst/>
          </a:prstGeom>
          <a:noFill/>
        </p:spPr>
        <p:txBody>
          <a:bodyPr wrap="square" rtlCol="0">
            <a:spAutoFit/>
          </a:bodyPr>
          <a:lstStyle/>
          <a:p>
            <a:pPr algn="ctr"/>
            <a:r>
              <a:rPr lang="en-GB" sz="2000" dirty="0">
                <a:latin typeface="Tw Cen MT" panose="020B0602020104020603" pitchFamily="34" charset="0"/>
              </a:rPr>
              <a:t>a</a:t>
            </a:r>
          </a:p>
        </p:txBody>
      </p:sp>
      <p:sp>
        <p:nvSpPr>
          <p:cNvPr id="33" name="TextBox 32">
            <a:extLst>
              <a:ext uri="{FF2B5EF4-FFF2-40B4-BE49-F238E27FC236}">
                <a16:creationId xmlns:a16="http://schemas.microsoft.com/office/drawing/2014/main" id="{157364B0-E53E-458C-A982-0CF2C4F001AA}"/>
              </a:ext>
            </a:extLst>
          </p:cNvPr>
          <p:cNvSpPr txBox="1"/>
          <p:nvPr/>
        </p:nvSpPr>
        <p:spPr>
          <a:xfrm>
            <a:off x="5937789" y="1777605"/>
            <a:ext cx="1595134" cy="400110"/>
          </a:xfrm>
          <a:prstGeom prst="rect">
            <a:avLst/>
          </a:prstGeom>
          <a:noFill/>
        </p:spPr>
        <p:txBody>
          <a:bodyPr wrap="square" rtlCol="0">
            <a:spAutoFit/>
          </a:bodyPr>
          <a:lstStyle/>
          <a:p>
            <a:pPr algn="ctr"/>
            <a:r>
              <a:rPr lang="en-GB" sz="2000" dirty="0">
                <a:latin typeface="Tw Cen MT" panose="020B0602020104020603" pitchFamily="34" charset="0"/>
              </a:rPr>
              <a:t>b</a:t>
            </a:r>
          </a:p>
        </p:txBody>
      </p:sp>
      <p:sp>
        <p:nvSpPr>
          <p:cNvPr id="36" name="TextBox 35">
            <a:extLst>
              <a:ext uri="{FF2B5EF4-FFF2-40B4-BE49-F238E27FC236}">
                <a16:creationId xmlns:a16="http://schemas.microsoft.com/office/drawing/2014/main" id="{808451DC-5548-419D-9889-2965CD498AA8}"/>
              </a:ext>
            </a:extLst>
          </p:cNvPr>
          <p:cNvSpPr txBox="1"/>
          <p:nvPr/>
        </p:nvSpPr>
        <p:spPr>
          <a:xfrm>
            <a:off x="7877540" y="1771410"/>
            <a:ext cx="1595134" cy="400110"/>
          </a:xfrm>
          <a:prstGeom prst="rect">
            <a:avLst/>
          </a:prstGeom>
          <a:noFill/>
        </p:spPr>
        <p:txBody>
          <a:bodyPr wrap="square" rtlCol="0">
            <a:spAutoFit/>
          </a:bodyPr>
          <a:lstStyle/>
          <a:p>
            <a:pPr algn="ctr"/>
            <a:r>
              <a:rPr lang="en-GB" sz="2000" dirty="0">
                <a:latin typeface="Tw Cen MT" panose="020B0602020104020603" pitchFamily="34" charset="0"/>
              </a:rPr>
              <a:t>c = a-b</a:t>
            </a:r>
          </a:p>
        </p:txBody>
      </p:sp>
      <p:sp>
        <p:nvSpPr>
          <p:cNvPr id="37" name="TextBox 36">
            <a:extLst>
              <a:ext uri="{FF2B5EF4-FFF2-40B4-BE49-F238E27FC236}">
                <a16:creationId xmlns:a16="http://schemas.microsoft.com/office/drawing/2014/main" id="{B49B82B3-9D2A-47C7-97E8-1BF4257F4042}"/>
              </a:ext>
            </a:extLst>
          </p:cNvPr>
          <p:cNvSpPr txBox="1"/>
          <p:nvPr/>
        </p:nvSpPr>
        <p:spPr>
          <a:xfrm>
            <a:off x="9906433" y="1762704"/>
            <a:ext cx="1595134" cy="400110"/>
          </a:xfrm>
          <a:prstGeom prst="rect">
            <a:avLst/>
          </a:prstGeom>
          <a:noFill/>
        </p:spPr>
        <p:txBody>
          <a:bodyPr wrap="square" rtlCol="0">
            <a:spAutoFit/>
          </a:bodyPr>
          <a:lstStyle/>
          <a:p>
            <a:pPr algn="ctr"/>
            <a:r>
              <a:rPr lang="en-GB" sz="2000" dirty="0">
                <a:latin typeface="Tw Cen MT" panose="020B0602020104020603" pitchFamily="34" charset="0"/>
              </a:rPr>
              <a:t>d = c/a</a:t>
            </a:r>
          </a:p>
        </p:txBody>
      </p:sp>
      <p:sp>
        <p:nvSpPr>
          <p:cNvPr id="38" name="Left Brace 22">
            <a:extLst>
              <a:ext uri="{FF2B5EF4-FFF2-40B4-BE49-F238E27FC236}">
                <a16:creationId xmlns:a16="http://schemas.microsoft.com/office/drawing/2014/main" id="{9F582DEA-1C76-4218-93DD-BCA6BF3CFE84}"/>
              </a:ext>
            </a:extLst>
          </p:cNvPr>
          <p:cNvSpPr/>
          <p:nvPr/>
        </p:nvSpPr>
        <p:spPr>
          <a:xfrm>
            <a:off x="625828" y="3334380"/>
            <a:ext cx="212354" cy="1276065"/>
          </a:xfrm>
          <a:prstGeom prst="leftBrace">
            <a:avLst/>
          </a:prstGeom>
          <a:ln w="25400">
            <a:solidFill>
              <a:schemeClr val="tx1"/>
            </a:solidFill>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GB"/>
          </a:p>
        </p:txBody>
      </p:sp>
      <p:cxnSp>
        <p:nvCxnSpPr>
          <p:cNvPr id="40" name="Connector: Elbow 24">
            <a:extLst>
              <a:ext uri="{FF2B5EF4-FFF2-40B4-BE49-F238E27FC236}">
                <a16:creationId xmlns:a16="http://schemas.microsoft.com/office/drawing/2014/main" id="{7244A5BA-4AE4-4C06-A1FB-7EE02A33B90B}"/>
              </a:ext>
            </a:extLst>
          </p:cNvPr>
          <p:cNvCxnSpPr>
            <a:cxnSpLocks/>
            <a:stCxn id="38" idx="1"/>
            <a:endCxn id="3" idx="1"/>
          </p:cNvCxnSpPr>
          <p:nvPr/>
        </p:nvCxnSpPr>
        <p:spPr>
          <a:xfrm rot="10800000" flipH="1" flipV="1">
            <a:off x="625828" y="3972413"/>
            <a:ext cx="212354" cy="2137068"/>
          </a:xfrm>
          <a:prstGeom prst="bentConnector3">
            <a:avLst>
              <a:gd name="adj1" fmla="val -107650"/>
            </a:avLst>
          </a:prstGeom>
          <a:ln w="25400">
            <a:solidFill>
              <a:schemeClr val="tx1"/>
            </a:solidFill>
            <a:tailEnd type="triangle"/>
          </a:ln>
        </p:spPr>
        <p:style>
          <a:lnRef idx="1">
            <a:schemeClr val="accent3"/>
          </a:lnRef>
          <a:fillRef idx="0">
            <a:schemeClr val="accent3"/>
          </a:fillRef>
          <a:effectRef idx="0">
            <a:schemeClr val="accent3"/>
          </a:effectRef>
          <a:fontRef idx="minor">
            <a:schemeClr val="tx1"/>
          </a:fontRef>
        </p:style>
      </p:cxnSp>
      <p:sp>
        <p:nvSpPr>
          <p:cNvPr id="42" name="Content Placeholder 2">
            <a:extLst>
              <a:ext uri="{FF2B5EF4-FFF2-40B4-BE49-F238E27FC236}">
                <a16:creationId xmlns:a16="http://schemas.microsoft.com/office/drawing/2014/main" id="{35F1684A-BE68-4BE5-82FB-A89193879114}"/>
              </a:ext>
            </a:extLst>
          </p:cNvPr>
          <p:cNvSpPr txBox="1">
            <a:spLocks/>
          </p:cNvSpPr>
          <p:nvPr/>
        </p:nvSpPr>
        <p:spPr>
          <a:xfrm>
            <a:off x="833568" y="5257677"/>
            <a:ext cx="10515600" cy="5474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dirty="0">
                <a:latin typeface="Tw Cen MT" panose="020B0602020104020603" pitchFamily="34" charset="0"/>
                <a:sym typeface="Wingdings" panose="05000000000000000000" pitchFamily="2" charset="2"/>
              </a:rPr>
              <a:t>1) Operating profit margin is indifferent to herd size</a:t>
            </a:r>
            <a:endParaRPr lang="en-GB" sz="2400" dirty="0">
              <a:latin typeface="Tw Cen MT" panose="020B0602020104020603" pitchFamily="34" charset="0"/>
            </a:endParaRPr>
          </a:p>
        </p:txBody>
      </p:sp>
    </p:spTree>
    <p:extLst>
      <p:ext uri="{BB962C8B-B14F-4D97-AF65-F5344CB8AC3E}">
        <p14:creationId xmlns:p14="http://schemas.microsoft.com/office/powerpoint/2010/main" val="3792488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26"/>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27"/>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28"/>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4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34"/>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9"/>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30"/>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41"/>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43"/>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35"/>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31"/>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42">
                                            <p:txEl>
                                              <p:pRg st="0" end="0"/>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3">
                                            <p:txEl>
                                              <p:pRg st="0" end="0"/>
                                            </p:txEl>
                                          </p:spTgt>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38"/>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3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u contenu 5">
            <a:extLst>
              <a:ext uri="{FF2B5EF4-FFF2-40B4-BE49-F238E27FC236}">
                <a16:creationId xmlns:a16="http://schemas.microsoft.com/office/drawing/2014/main" id="{2FEA2B8C-C819-4D02-9787-5492DA9B2D9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4290" y="-412786"/>
            <a:ext cx="12486290" cy="8309298"/>
          </a:xfrm>
        </p:spPr>
      </p:pic>
      <p:sp>
        <p:nvSpPr>
          <p:cNvPr id="4" name="Espace réservé du numéro de diapositive 3">
            <a:extLst>
              <a:ext uri="{FF2B5EF4-FFF2-40B4-BE49-F238E27FC236}">
                <a16:creationId xmlns:a16="http://schemas.microsoft.com/office/drawing/2014/main" id="{2E7FF1C3-7005-4214-962A-A14607C3FE7A}"/>
              </a:ext>
            </a:extLst>
          </p:cNvPr>
          <p:cNvSpPr>
            <a:spLocks noGrp="1"/>
          </p:cNvSpPr>
          <p:nvPr>
            <p:ph type="sldNum" sz="quarter" idx="12"/>
          </p:nvPr>
        </p:nvSpPr>
        <p:spPr/>
        <p:txBody>
          <a:bodyPr/>
          <a:lstStyle/>
          <a:p>
            <a:fld id="{A5512A6C-C466-477C-97A0-F68F0A9EF145}" type="slidenum">
              <a:rPr lang="en-GB" smtClean="0"/>
              <a:t>13</a:t>
            </a:fld>
            <a:endParaRPr lang="en-GB"/>
          </a:p>
        </p:txBody>
      </p:sp>
      <p:sp>
        <p:nvSpPr>
          <p:cNvPr id="9" name="Rectangle 8">
            <a:extLst>
              <a:ext uri="{FF2B5EF4-FFF2-40B4-BE49-F238E27FC236}">
                <a16:creationId xmlns:a16="http://schemas.microsoft.com/office/drawing/2014/main" id="{C837DA1E-115E-46EC-8524-420A0D46EAFC}"/>
              </a:ext>
            </a:extLst>
          </p:cNvPr>
          <p:cNvSpPr/>
          <p:nvPr/>
        </p:nvSpPr>
        <p:spPr>
          <a:xfrm>
            <a:off x="4642728" y="6356350"/>
            <a:ext cx="2612254" cy="342594"/>
          </a:xfrm>
          <a:prstGeom prst="rect">
            <a:avLst/>
          </a:prstGeom>
        </p:spPr>
        <p:txBody>
          <a:bodyPr wrap="none">
            <a:spAutoFit/>
          </a:bodyPr>
          <a:lstStyle/>
          <a:p>
            <a:pPr algn="ctr">
              <a:lnSpc>
                <a:spcPct val="107000"/>
              </a:lnSpc>
              <a:spcAft>
                <a:spcPts val="800"/>
              </a:spcAft>
            </a:pPr>
            <a:r>
              <a:rPr lang="fr-BE" sz="1600" dirty="0" err="1">
                <a:solidFill>
                  <a:schemeClr val="bg1"/>
                </a:solidFill>
                <a:latin typeface="Tw Cen MT" panose="020B0602020104020603" pitchFamily="34" charset="0"/>
                <a:ea typeface="Calibri" panose="020F0502020204030204" pitchFamily="34" charset="0"/>
                <a:cs typeface="Calibri" panose="020F0502020204030204" pitchFamily="34" charset="0"/>
              </a:rPr>
              <a:t>Photograph</a:t>
            </a:r>
            <a:r>
              <a:rPr lang="fr-BE" sz="1600" dirty="0">
                <a:solidFill>
                  <a:schemeClr val="bg1"/>
                </a:solidFill>
                <a:latin typeface="Tw Cen MT" panose="020B0602020104020603" pitchFamily="34" charset="0"/>
                <a:ea typeface="Calibri" panose="020F0502020204030204" pitchFamily="34" charset="0"/>
                <a:cs typeface="Calibri" panose="020F0502020204030204" pitchFamily="34" charset="0"/>
              </a:rPr>
              <a:t> by Philippe Baret</a:t>
            </a:r>
            <a:endParaRPr lang="fr-BE" sz="1600" dirty="0">
              <a:solidFill>
                <a:schemeClr val="bg1"/>
              </a:solidFill>
              <a:latin typeface="Tw Cen MT" panose="020B0602020104020603"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71485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F017A-B99F-49EC-987B-EE3FE41AEF69}"/>
              </a:ext>
            </a:extLst>
          </p:cNvPr>
          <p:cNvSpPr>
            <a:spLocks noGrp="1"/>
          </p:cNvSpPr>
          <p:nvPr>
            <p:ph type="title"/>
          </p:nvPr>
        </p:nvSpPr>
        <p:spPr>
          <a:xfrm>
            <a:off x="1083297" y="341173"/>
            <a:ext cx="10515600" cy="1325563"/>
          </a:xfrm>
        </p:spPr>
        <p:txBody>
          <a:bodyPr>
            <a:normAutofit/>
          </a:bodyPr>
          <a:lstStyle/>
          <a:p>
            <a:r>
              <a:rPr lang="en-GB" sz="3600" dirty="0">
                <a:latin typeface="Tw Cen MT" panose="020B0602020104020603" pitchFamily="34" charset="0"/>
              </a:rPr>
              <a:t>Beef sector</a:t>
            </a:r>
          </a:p>
        </p:txBody>
      </p:sp>
      <p:sp>
        <p:nvSpPr>
          <p:cNvPr id="3" name="Content Placeholder 2">
            <a:extLst>
              <a:ext uri="{FF2B5EF4-FFF2-40B4-BE49-F238E27FC236}">
                <a16:creationId xmlns:a16="http://schemas.microsoft.com/office/drawing/2014/main" id="{90FE814C-24EB-42FC-AADE-1B1B3381D936}"/>
              </a:ext>
            </a:extLst>
          </p:cNvPr>
          <p:cNvSpPr>
            <a:spLocks noGrp="1"/>
          </p:cNvSpPr>
          <p:nvPr>
            <p:ph idx="1"/>
          </p:nvPr>
        </p:nvSpPr>
        <p:spPr>
          <a:xfrm>
            <a:off x="838200" y="1825625"/>
            <a:ext cx="10515600" cy="4351338"/>
          </a:xfrm>
        </p:spPr>
        <p:txBody>
          <a:bodyPr/>
          <a:lstStyle/>
          <a:p>
            <a:pPr marL="514350" indent="-514350">
              <a:buAutoNum type="arabicParenR"/>
            </a:pPr>
            <a:r>
              <a:rPr lang="en-GB" dirty="0">
                <a:latin typeface="Tw Cen MT" panose="020B0602020104020603" pitchFamily="34" charset="0"/>
              </a:rPr>
              <a:t>Most economic indicators are not dependent on farms characteristics</a:t>
            </a:r>
          </a:p>
          <a:p>
            <a:pPr marL="514350" indent="-514350">
              <a:buAutoNum type="arabicParenR"/>
            </a:pPr>
            <a:r>
              <a:rPr lang="en-GB" dirty="0">
                <a:latin typeface="Tw Cen MT" panose="020B0602020104020603" pitchFamily="34" charset="0"/>
              </a:rPr>
              <a:t>But subsidies are </a:t>
            </a:r>
          </a:p>
          <a:p>
            <a:pPr marL="457200" lvl="1" indent="0">
              <a:buNone/>
            </a:pPr>
            <a:r>
              <a:rPr lang="en-GB" dirty="0">
                <a:latin typeface="Tw Cen MT" panose="020B0602020104020603" pitchFamily="34" charset="0"/>
              </a:rPr>
              <a:t>	Grazing livestock density and the size of the farm positively correlated to 	subsidies per hectare and subsidy dependence</a:t>
            </a:r>
          </a:p>
          <a:p>
            <a:pPr marL="514350" indent="-514350">
              <a:buAutoNum type="arabicParenR"/>
            </a:pPr>
            <a:r>
              <a:rPr lang="en-GB" dirty="0">
                <a:latin typeface="Tw Cen MT" panose="020B0602020104020603" pitchFamily="34" charset="0"/>
              </a:rPr>
              <a:t>Without subsidies, farmers are facing economic losses</a:t>
            </a:r>
          </a:p>
          <a:p>
            <a:pPr marL="0" indent="0">
              <a:buNone/>
            </a:pPr>
            <a:endParaRPr lang="en-GB" dirty="0">
              <a:latin typeface="Tw Cen MT" panose="020B0602020104020603" pitchFamily="34" charset="0"/>
            </a:endParaRPr>
          </a:p>
          <a:p>
            <a:pPr marL="0" indent="0">
              <a:buNone/>
            </a:pPr>
            <a:endParaRPr lang="en-GB" dirty="0">
              <a:latin typeface="Tw Cen MT" panose="020B0602020104020603" pitchFamily="34" charset="0"/>
            </a:endParaRPr>
          </a:p>
          <a:p>
            <a:pPr marL="0" indent="0">
              <a:buNone/>
            </a:pPr>
            <a:endParaRPr lang="en-GB" dirty="0">
              <a:latin typeface="Tw Cen MT" panose="020B0602020104020603" pitchFamily="34" charset="0"/>
            </a:endParaRPr>
          </a:p>
        </p:txBody>
      </p:sp>
      <p:cxnSp>
        <p:nvCxnSpPr>
          <p:cNvPr id="6" name="Straight Connector 5">
            <a:extLst>
              <a:ext uri="{FF2B5EF4-FFF2-40B4-BE49-F238E27FC236}">
                <a16:creationId xmlns:a16="http://schemas.microsoft.com/office/drawing/2014/main" id="{9A3726FC-E501-4B3E-8535-5E9B1834703C}"/>
              </a:ext>
            </a:extLst>
          </p:cNvPr>
          <p:cNvCxnSpPr/>
          <p:nvPr/>
        </p:nvCxnSpPr>
        <p:spPr>
          <a:xfrm>
            <a:off x="838200" y="641023"/>
            <a:ext cx="0" cy="725864"/>
          </a:xfrm>
          <a:prstGeom prst="line">
            <a:avLst/>
          </a:prstGeom>
          <a:ln w="25400">
            <a:solidFill>
              <a:srgbClr val="D8A730"/>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B4757587-4A61-49B9-9FB0-7B2C0F15F9F4}"/>
              </a:ext>
            </a:extLst>
          </p:cNvPr>
          <p:cNvSpPr>
            <a:spLocks noGrp="1"/>
          </p:cNvSpPr>
          <p:nvPr>
            <p:ph type="sldNum" sz="quarter" idx="12"/>
          </p:nvPr>
        </p:nvSpPr>
        <p:spPr/>
        <p:txBody>
          <a:bodyPr/>
          <a:lstStyle/>
          <a:p>
            <a:fld id="{A5512A6C-C466-477C-97A0-F68F0A9EF145}" type="slidenum">
              <a:rPr lang="en-GB" smtClean="0"/>
              <a:t>14</a:t>
            </a:fld>
            <a:endParaRPr lang="en-GB"/>
          </a:p>
        </p:txBody>
      </p:sp>
      <p:sp>
        <p:nvSpPr>
          <p:cNvPr id="5" name="Rectangle 4">
            <a:extLst>
              <a:ext uri="{FF2B5EF4-FFF2-40B4-BE49-F238E27FC236}">
                <a16:creationId xmlns:a16="http://schemas.microsoft.com/office/drawing/2014/main" id="{8C1B6085-D90A-4081-93AF-AC1B3FD1258B}"/>
              </a:ext>
            </a:extLst>
          </p:cNvPr>
          <p:cNvSpPr/>
          <p:nvPr/>
        </p:nvSpPr>
        <p:spPr>
          <a:xfrm>
            <a:off x="912394" y="4835496"/>
            <a:ext cx="10367211" cy="954107"/>
          </a:xfrm>
          <a:prstGeom prst="rect">
            <a:avLst/>
          </a:prstGeom>
        </p:spPr>
        <p:txBody>
          <a:bodyPr wrap="square">
            <a:spAutoFit/>
          </a:bodyPr>
          <a:lstStyle/>
          <a:p>
            <a:pPr algn="ctr"/>
            <a:r>
              <a:rPr lang="en-GB" sz="2800" dirty="0">
                <a:latin typeface="Tw Cen MT" panose="020B0602020104020603" pitchFamily="34" charset="0"/>
                <a:sym typeface="Wingdings" panose="05000000000000000000" pitchFamily="2" charset="2"/>
              </a:rPr>
              <a:t> Business model based on subsidies rather than on actual market supply and demand factors</a:t>
            </a:r>
            <a:endParaRPr lang="en-GB" sz="2800" dirty="0">
              <a:latin typeface="Tw Cen MT" panose="020B0602020104020603" pitchFamily="34" charset="0"/>
            </a:endParaRPr>
          </a:p>
        </p:txBody>
      </p:sp>
      <p:pic>
        <p:nvPicPr>
          <p:cNvPr id="52" name="Picture 51">
            <a:extLst>
              <a:ext uri="{FF2B5EF4-FFF2-40B4-BE49-F238E27FC236}">
                <a16:creationId xmlns:a16="http://schemas.microsoft.com/office/drawing/2014/main" id="{D677DC9C-2506-414C-AB5E-2C8C7B9F1D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797" y="709526"/>
            <a:ext cx="588855" cy="588855"/>
          </a:xfrm>
          <a:prstGeom prst="rect">
            <a:avLst/>
          </a:prstGeom>
        </p:spPr>
      </p:pic>
    </p:spTree>
    <p:extLst>
      <p:ext uri="{BB962C8B-B14F-4D97-AF65-F5344CB8AC3E}">
        <p14:creationId xmlns:p14="http://schemas.microsoft.com/office/powerpoint/2010/main" val="2441468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F017A-B99F-49EC-987B-EE3FE41AEF69}"/>
              </a:ext>
            </a:extLst>
          </p:cNvPr>
          <p:cNvSpPr>
            <a:spLocks noGrp="1"/>
          </p:cNvSpPr>
          <p:nvPr>
            <p:ph type="title"/>
          </p:nvPr>
        </p:nvSpPr>
        <p:spPr>
          <a:xfrm>
            <a:off x="1083297" y="341173"/>
            <a:ext cx="10515600" cy="1325563"/>
          </a:xfrm>
        </p:spPr>
        <p:txBody>
          <a:bodyPr>
            <a:normAutofit/>
          </a:bodyPr>
          <a:lstStyle/>
          <a:p>
            <a:r>
              <a:rPr lang="en-GB" sz="3600" dirty="0">
                <a:latin typeface="Tw Cen MT" panose="020B0602020104020603" pitchFamily="34" charset="0"/>
              </a:rPr>
              <a:t>Conclusions</a:t>
            </a:r>
          </a:p>
        </p:txBody>
      </p:sp>
      <p:cxnSp>
        <p:nvCxnSpPr>
          <p:cNvPr id="6" name="Straight Connector 5">
            <a:extLst>
              <a:ext uri="{FF2B5EF4-FFF2-40B4-BE49-F238E27FC236}">
                <a16:creationId xmlns:a16="http://schemas.microsoft.com/office/drawing/2014/main" id="{9A3726FC-E501-4B3E-8535-5E9B1834703C}"/>
              </a:ext>
            </a:extLst>
          </p:cNvPr>
          <p:cNvCxnSpPr/>
          <p:nvPr/>
        </p:nvCxnSpPr>
        <p:spPr>
          <a:xfrm>
            <a:off x="838200" y="641023"/>
            <a:ext cx="0" cy="725864"/>
          </a:xfrm>
          <a:prstGeom prst="line">
            <a:avLst/>
          </a:prstGeom>
          <a:ln w="25400">
            <a:solidFill>
              <a:srgbClr val="D8A730"/>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B4757587-4A61-49B9-9FB0-7B2C0F15F9F4}"/>
              </a:ext>
            </a:extLst>
          </p:cNvPr>
          <p:cNvSpPr>
            <a:spLocks noGrp="1"/>
          </p:cNvSpPr>
          <p:nvPr>
            <p:ph type="sldNum" sz="quarter" idx="12"/>
          </p:nvPr>
        </p:nvSpPr>
        <p:spPr/>
        <p:txBody>
          <a:bodyPr/>
          <a:lstStyle/>
          <a:p>
            <a:fld id="{A5512A6C-C466-477C-97A0-F68F0A9EF145}" type="slidenum">
              <a:rPr lang="en-GB" smtClean="0"/>
              <a:t>15</a:t>
            </a:fld>
            <a:endParaRPr lang="en-GB"/>
          </a:p>
        </p:txBody>
      </p:sp>
      <p:sp>
        <p:nvSpPr>
          <p:cNvPr id="7" name="Content Placeholder 6">
            <a:extLst>
              <a:ext uri="{FF2B5EF4-FFF2-40B4-BE49-F238E27FC236}">
                <a16:creationId xmlns:a16="http://schemas.microsoft.com/office/drawing/2014/main" id="{C5D5E3F2-4102-4ABF-B7D5-C5BDDD155BAE}"/>
              </a:ext>
            </a:extLst>
          </p:cNvPr>
          <p:cNvSpPr>
            <a:spLocks noGrp="1"/>
          </p:cNvSpPr>
          <p:nvPr>
            <p:ph idx="1"/>
          </p:nvPr>
        </p:nvSpPr>
        <p:spPr/>
        <p:txBody>
          <a:bodyPr/>
          <a:lstStyle/>
          <a:p>
            <a:pPr marL="0" indent="0">
              <a:buNone/>
            </a:pPr>
            <a:r>
              <a:rPr lang="en-GB" dirty="0">
                <a:latin typeface="Tw Cen MT" panose="020B0602020104020603" pitchFamily="34" charset="0"/>
              </a:rPr>
              <a:t>The economic implications of the protein transition are very different depending on the sector.</a:t>
            </a:r>
          </a:p>
          <a:p>
            <a:pPr marL="0" indent="0">
              <a:buNone/>
            </a:pPr>
            <a:endParaRPr lang="en-GB" dirty="0">
              <a:latin typeface="Tw Cen MT" panose="020B0602020104020603" pitchFamily="34" charset="0"/>
              <a:sym typeface="Wingdings" panose="05000000000000000000" pitchFamily="2" charset="2"/>
            </a:endParaRPr>
          </a:p>
          <a:p>
            <a:pPr marL="0" indent="0">
              <a:buNone/>
            </a:pPr>
            <a:r>
              <a:rPr lang="en-GB" dirty="0">
                <a:latin typeface="Tw Cen MT" panose="020B0602020104020603" pitchFamily="34" charset="0"/>
                <a:sym typeface="Wingdings" panose="05000000000000000000" pitchFamily="2" charset="2"/>
              </a:rPr>
              <a:t>Policy implications:</a:t>
            </a:r>
          </a:p>
          <a:p>
            <a:pPr marL="0" indent="0">
              <a:buNone/>
            </a:pPr>
            <a:r>
              <a:rPr lang="en-GB" dirty="0">
                <a:latin typeface="Tw Cen MT" panose="020B0602020104020603" pitchFamily="34" charset="0"/>
                <a:sym typeface="Wingdings" panose="05000000000000000000" pitchFamily="2" charset="2"/>
              </a:rPr>
              <a:t>	Dairy sector: support to more autonomous production systems 	based on-farm fodder production</a:t>
            </a:r>
          </a:p>
          <a:p>
            <a:pPr marL="0" indent="0">
              <a:buNone/>
            </a:pPr>
            <a:endParaRPr lang="en-GB" dirty="0">
              <a:latin typeface="Tw Cen MT" panose="020B0602020104020603" pitchFamily="34" charset="0"/>
              <a:sym typeface="Wingdings" panose="05000000000000000000" pitchFamily="2" charset="2"/>
            </a:endParaRPr>
          </a:p>
          <a:p>
            <a:pPr marL="0" indent="0">
              <a:buNone/>
            </a:pPr>
            <a:r>
              <a:rPr lang="en-GB" dirty="0">
                <a:latin typeface="Tw Cen MT" panose="020B0602020104020603" pitchFamily="34" charset="0"/>
                <a:sym typeface="Wingdings" panose="05000000000000000000" pitchFamily="2" charset="2"/>
              </a:rPr>
              <a:t>	Beef sector: how to gear a protein transition in which breeders are 	not left behind ?</a:t>
            </a:r>
          </a:p>
          <a:p>
            <a:pPr marL="0" indent="0">
              <a:buNone/>
            </a:pPr>
            <a:endParaRPr lang="en-GB" dirty="0">
              <a:latin typeface="Tw Cen MT" panose="020B0602020104020603" pitchFamily="34" charset="0"/>
              <a:sym typeface="Wingdings" panose="05000000000000000000" pitchFamily="2" charset="2"/>
            </a:endParaRPr>
          </a:p>
        </p:txBody>
      </p:sp>
      <p:pic>
        <p:nvPicPr>
          <p:cNvPr id="8" name="Picture 7">
            <a:extLst>
              <a:ext uri="{FF2B5EF4-FFF2-40B4-BE49-F238E27FC236}">
                <a16:creationId xmlns:a16="http://schemas.microsoft.com/office/drawing/2014/main" id="{84E155E0-1292-4E81-AD64-F3B346EB04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8265" y="3882770"/>
            <a:ext cx="498792" cy="498792"/>
          </a:xfrm>
          <a:prstGeom prst="rect">
            <a:avLst/>
          </a:prstGeom>
        </p:spPr>
      </p:pic>
      <p:pic>
        <p:nvPicPr>
          <p:cNvPr id="9" name="Picture 8">
            <a:extLst>
              <a:ext uri="{FF2B5EF4-FFF2-40B4-BE49-F238E27FC236}">
                <a16:creationId xmlns:a16="http://schemas.microsoft.com/office/drawing/2014/main" id="{15B1F3A0-080E-4487-B4F5-93570BE6A2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3233" y="5263256"/>
            <a:ext cx="588855" cy="588855"/>
          </a:xfrm>
          <a:prstGeom prst="rect">
            <a:avLst/>
          </a:prstGeom>
        </p:spPr>
      </p:pic>
    </p:spTree>
    <p:extLst>
      <p:ext uri="{BB962C8B-B14F-4D97-AF65-F5344CB8AC3E}">
        <p14:creationId xmlns:p14="http://schemas.microsoft.com/office/powerpoint/2010/main" val="2386747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43C47AC7-4D3E-49AD-9D57-9EFEE345A8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86" y="-1301961"/>
            <a:ext cx="12265572" cy="8189082"/>
          </a:xfrm>
          <a:prstGeom prst="rect">
            <a:avLst/>
          </a:prstGeom>
        </p:spPr>
      </p:pic>
      <p:sp>
        <p:nvSpPr>
          <p:cNvPr id="2" name="Slide Number Placeholder 1">
            <a:extLst>
              <a:ext uri="{FF2B5EF4-FFF2-40B4-BE49-F238E27FC236}">
                <a16:creationId xmlns:a16="http://schemas.microsoft.com/office/drawing/2014/main" id="{D5FB2B33-AA70-47E2-A68B-5BEC20F6DB76}"/>
              </a:ext>
            </a:extLst>
          </p:cNvPr>
          <p:cNvSpPr>
            <a:spLocks noGrp="1"/>
          </p:cNvSpPr>
          <p:nvPr>
            <p:ph type="sldNum" sz="quarter" idx="12"/>
          </p:nvPr>
        </p:nvSpPr>
        <p:spPr/>
        <p:txBody>
          <a:bodyPr/>
          <a:lstStyle/>
          <a:p>
            <a:fld id="{A5512A6C-C466-477C-97A0-F68F0A9EF145}" type="slidenum">
              <a:rPr lang="en-GB" smtClean="0">
                <a:latin typeface="Tw Cen MT" panose="020B0602020104020603" pitchFamily="34" charset="0"/>
              </a:rPr>
              <a:t>16</a:t>
            </a:fld>
            <a:endParaRPr lang="en-GB" dirty="0">
              <a:latin typeface="Tw Cen MT" panose="020B0602020104020603" pitchFamily="34" charset="0"/>
            </a:endParaRPr>
          </a:p>
        </p:txBody>
      </p:sp>
      <p:sp>
        <p:nvSpPr>
          <p:cNvPr id="11" name="Rectangle 10">
            <a:extLst>
              <a:ext uri="{FF2B5EF4-FFF2-40B4-BE49-F238E27FC236}">
                <a16:creationId xmlns:a16="http://schemas.microsoft.com/office/drawing/2014/main" id="{E4A427C4-CD3C-461D-BEC2-E99FEE77D455}"/>
              </a:ext>
            </a:extLst>
          </p:cNvPr>
          <p:cNvSpPr/>
          <p:nvPr/>
        </p:nvSpPr>
        <p:spPr>
          <a:xfrm>
            <a:off x="920619" y="1010434"/>
            <a:ext cx="10552921" cy="1782146"/>
          </a:xfrm>
          <a:prstGeom prst="rect">
            <a:avLst/>
          </a:prstGeom>
          <a:solidFill>
            <a:srgbClr val="C7C59B">
              <a:alpha val="59000"/>
            </a:srgbClr>
          </a:solidFill>
          <a:ln>
            <a:solidFill>
              <a:srgbClr val="C7C5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i="1" dirty="0">
                <a:latin typeface="Tw Cen MT" panose="020B0602020104020603" pitchFamily="34" charset="0"/>
              </a:rPr>
              <a:t>Thank you for your attention !</a:t>
            </a:r>
          </a:p>
        </p:txBody>
      </p:sp>
      <p:sp>
        <p:nvSpPr>
          <p:cNvPr id="12" name="Rectangle 11">
            <a:extLst>
              <a:ext uri="{FF2B5EF4-FFF2-40B4-BE49-F238E27FC236}">
                <a16:creationId xmlns:a16="http://schemas.microsoft.com/office/drawing/2014/main" id="{AF954397-8B19-433F-9536-C492D05D3B5C}"/>
              </a:ext>
            </a:extLst>
          </p:cNvPr>
          <p:cNvSpPr/>
          <p:nvPr/>
        </p:nvSpPr>
        <p:spPr>
          <a:xfrm>
            <a:off x="3942679" y="2919886"/>
            <a:ext cx="4508798" cy="342594"/>
          </a:xfrm>
          <a:prstGeom prst="rect">
            <a:avLst/>
          </a:prstGeom>
        </p:spPr>
        <p:txBody>
          <a:bodyPr wrap="none">
            <a:spAutoFit/>
          </a:bodyPr>
          <a:lstStyle/>
          <a:p>
            <a:pPr>
              <a:lnSpc>
                <a:spcPct val="107000"/>
              </a:lnSpc>
              <a:spcAft>
                <a:spcPts val="800"/>
              </a:spcAft>
            </a:pPr>
            <a:r>
              <a:rPr lang="en-GB" sz="1600" dirty="0">
                <a:solidFill>
                  <a:schemeClr val="bg1"/>
                </a:solidFill>
                <a:latin typeface="Tw Cen MT" panose="020B0602020104020603" pitchFamily="34" charset="0"/>
                <a:ea typeface="Calibri" panose="020F0502020204030204" pitchFamily="34" charset="0"/>
                <a:cs typeface="Calibri" panose="020F0502020204030204" pitchFamily="34" charset="0"/>
              </a:rPr>
              <a:t>For further information: oceane.duluins@uclouvain.be</a:t>
            </a:r>
            <a:endParaRPr lang="en-GB" sz="1600" dirty="0">
              <a:solidFill>
                <a:schemeClr val="bg1"/>
              </a:solidFill>
              <a:latin typeface="Tw Cen MT" panose="020B0602020104020603" pitchFamily="34" charset="0"/>
              <a:ea typeface="Calibri" panose="020F0502020204030204" pitchFamily="34" charset="0"/>
              <a:cs typeface="Times New Roman" panose="02020603050405020304" pitchFamily="18" charset="0"/>
            </a:endParaRPr>
          </a:p>
        </p:txBody>
      </p:sp>
      <p:sp>
        <p:nvSpPr>
          <p:cNvPr id="14" name="Rectangle 13">
            <a:extLst>
              <a:ext uri="{FF2B5EF4-FFF2-40B4-BE49-F238E27FC236}">
                <a16:creationId xmlns:a16="http://schemas.microsoft.com/office/drawing/2014/main" id="{2F8B4109-20DA-4DF6-99A8-748907B6FF31}"/>
              </a:ext>
            </a:extLst>
          </p:cNvPr>
          <p:cNvSpPr/>
          <p:nvPr/>
        </p:nvSpPr>
        <p:spPr>
          <a:xfrm>
            <a:off x="3059649" y="2349064"/>
            <a:ext cx="6274859" cy="405176"/>
          </a:xfrm>
          <a:prstGeom prst="rect">
            <a:avLst/>
          </a:prstGeom>
        </p:spPr>
        <p:txBody>
          <a:bodyPr wrap="none">
            <a:spAutoFit/>
          </a:bodyPr>
          <a:lstStyle/>
          <a:p>
            <a:pPr algn="ctr">
              <a:lnSpc>
                <a:spcPct val="107000"/>
              </a:lnSpc>
              <a:spcAft>
                <a:spcPts val="800"/>
              </a:spcAft>
            </a:pPr>
            <a:r>
              <a:rPr lang="en-GB" sz="2000" dirty="0">
                <a:solidFill>
                  <a:schemeClr val="bg1"/>
                </a:solidFill>
                <a:latin typeface="Tw Cen MT" panose="020B0602020104020603" pitchFamily="34" charset="0"/>
                <a:ea typeface="Calibri" panose="020F0502020204030204" pitchFamily="34" charset="0"/>
                <a:cs typeface="Calibri" panose="020F0502020204030204" pitchFamily="34" charset="0"/>
              </a:rPr>
              <a:t>Article available in </a:t>
            </a:r>
            <a:r>
              <a:rPr lang="en-GB" sz="2000" b="1" dirty="0">
                <a:solidFill>
                  <a:schemeClr val="bg1"/>
                </a:solidFill>
                <a:latin typeface="Tw Cen MT" panose="020B0602020104020603" pitchFamily="34" charset="0"/>
                <a:ea typeface="Calibri" panose="020F0502020204030204" pitchFamily="34" charset="0"/>
                <a:cs typeface="Calibri" panose="020F0502020204030204" pitchFamily="34" charset="0"/>
              </a:rPr>
              <a:t>Frontiers in Sustainable Food Systems</a:t>
            </a:r>
            <a:endParaRPr lang="en-GB" sz="2000" dirty="0">
              <a:solidFill>
                <a:schemeClr val="bg1"/>
              </a:solidFill>
              <a:latin typeface="Tw Cen MT" panose="020B0602020104020603" pitchFamily="34" charset="0"/>
              <a:ea typeface="Calibri" panose="020F0502020204030204" pitchFamily="34" charset="0"/>
              <a:cs typeface="Times New Roman" panose="02020603050405020304" pitchFamily="18" charset="0"/>
            </a:endParaRPr>
          </a:p>
        </p:txBody>
      </p:sp>
      <p:sp>
        <p:nvSpPr>
          <p:cNvPr id="15" name="Rectangle 14">
            <a:extLst>
              <a:ext uri="{FF2B5EF4-FFF2-40B4-BE49-F238E27FC236}">
                <a16:creationId xmlns:a16="http://schemas.microsoft.com/office/drawing/2014/main" id="{5F0D1A2F-31B3-4150-AEFF-5EA83FE97700}"/>
              </a:ext>
            </a:extLst>
          </p:cNvPr>
          <p:cNvSpPr/>
          <p:nvPr/>
        </p:nvSpPr>
        <p:spPr>
          <a:xfrm>
            <a:off x="920617" y="3389786"/>
            <a:ext cx="10552921" cy="1080614"/>
          </a:xfrm>
          <a:prstGeom prst="rect">
            <a:avLst/>
          </a:prstGeom>
          <a:solidFill>
            <a:srgbClr val="C7C59B">
              <a:alpha val="59000"/>
            </a:srgbClr>
          </a:solidFill>
          <a:ln>
            <a:solidFill>
              <a:srgbClr val="C7C5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i="1" dirty="0">
                <a:latin typeface="Tw Cen MT" panose="020B0602020104020603" pitchFamily="34" charset="0"/>
              </a:rPr>
              <a:t>Complementary presentation by Riera Anton this afternoon</a:t>
            </a:r>
          </a:p>
        </p:txBody>
      </p:sp>
      <p:pic>
        <p:nvPicPr>
          <p:cNvPr id="4" name="Image 3">
            <a:extLst>
              <a:ext uri="{FF2B5EF4-FFF2-40B4-BE49-F238E27FC236}">
                <a16:creationId xmlns:a16="http://schemas.microsoft.com/office/drawing/2014/main" id="{6A1FD123-BEEA-4862-A55C-5DB9596020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93300" y="1214728"/>
            <a:ext cx="1460500" cy="1460500"/>
          </a:xfrm>
          <a:prstGeom prst="rect">
            <a:avLst/>
          </a:prstGeom>
        </p:spPr>
      </p:pic>
      <p:sp>
        <p:nvSpPr>
          <p:cNvPr id="6" name="Rectangle 5">
            <a:extLst>
              <a:ext uri="{FF2B5EF4-FFF2-40B4-BE49-F238E27FC236}">
                <a16:creationId xmlns:a16="http://schemas.microsoft.com/office/drawing/2014/main" id="{4206B16C-A99C-490E-9075-F54A052A0E67}"/>
              </a:ext>
            </a:extLst>
          </p:cNvPr>
          <p:cNvSpPr/>
          <p:nvPr/>
        </p:nvSpPr>
        <p:spPr>
          <a:xfrm>
            <a:off x="9893300" y="1214728"/>
            <a:ext cx="1460500" cy="1460500"/>
          </a:xfrm>
          <a:prstGeom prst="rect">
            <a:avLst/>
          </a:prstGeom>
          <a:solidFill>
            <a:schemeClr val="accent1">
              <a:alpha val="0"/>
            </a:schemeClr>
          </a:solidFill>
          <a:ln w="476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100015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F017A-B99F-49EC-987B-EE3FE41AEF69}"/>
              </a:ext>
            </a:extLst>
          </p:cNvPr>
          <p:cNvSpPr>
            <a:spLocks noGrp="1"/>
          </p:cNvSpPr>
          <p:nvPr>
            <p:ph type="title"/>
          </p:nvPr>
        </p:nvSpPr>
        <p:spPr>
          <a:xfrm>
            <a:off x="1083297" y="341173"/>
            <a:ext cx="10515600" cy="1325563"/>
          </a:xfrm>
        </p:spPr>
        <p:txBody>
          <a:bodyPr>
            <a:normAutofit/>
          </a:bodyPr>
          <a:lstStyle/>
          <a:p>
            <a:r>
              <a:rPr lang="en-GB" sz="3600" dirty="0">
                <a:latin typeface="Tw Cen MT" panose="020B0602020104020603" pitchFamily="34" charset="0"/>
              </a:rPr>
              <a:t>Agenda</a:t>
            </a:r>
          </a:p>
        </p:txBody>
      </p:sp>
      <p:cxnSp>
        <p:nvCxnSpPr>
          <p:cNvPr id="6" name="Straight Connector 5">
            <a:extLst>
              <a:ext uri="{FF2B5EF4-FFF2-40B4-BE49-F238E27FC236}">
                <a16:creationId xmlns:a16="http://schemas.microsoft.com/office/drawing/2014/main" id="{9A3726FC-E501-4B3E-8535-5E9B1834703C}"/>
              </a:ext>
            </a:extLst>
          </p:cNvPr>
          <p:cNvCxnSpPr/>
          <p:nvPr/>
        </p:nvCxnSpPr>
        <p:spPr>
          <a:xfrm>
            <a:off x="838200" y="641023"/>
            <a:ext cx="0" cy="725864"/>
          </a:xfrm>
          <a:prstGeom prst="line">
            <a:avLst/>
          </a:prstGeom>
          <a:ln w="25400">
            <a:solidFill>
              <a:srgbClr val="D8A730"/>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808CBBC1-58B8-402E-B876-1E9BE2C243F9}"/>
              </a:ext>
            </a:extLst>
          </p:cNvPr>
          <p:cNvSpPr>
            <a:spLocks noGrp="1"/>
          </p:cNvSpPr>
          <p:nvPr>
            <p:ph type="sldNum" sz="quarter" idx="12"/>
          </p:nvPr>
        </p:nvSpPr>
        <p:spPr>
          <a:xfrm>
            <a:off x="8610600" y="6356350"/>
            <a:ext cx="2743200" cy="365125"/>
          </a:xfrm>
        </p:spPr>
        <p:txBody>
          <a:bodyPr/>
          <a:lstStyle/>
          <a:p>
            <a:fld id="{A5512A6C-C466-477C-97A0-F68F0A9EF145}" type="slidenum">
              <a:rPr lang="en-GB" smtClean="0">
                <a:latin typeface="Tw Cen MT" panose="020B0602020104020603" pitchFamily="34" charset="0"/>
              </a:rPr>
              <a:t>17</a:t>
            </a:fld>
            <a:endParaRPr lang="en-GB">
              <a:latin typeface="Tw Cen MT" panose="020B0602020104020603" pitchFamily="34" charset="0"/>
            </a:endParaRPr>
          </a:p>
        </p:txBody>
      </p:sp>
      <p:sp>
        <p:nvSpPr>
          <p:cNvPr id="11" name="Content Placeholder 2">
            <a:extLst>
              <a:ext uri="{FF2B5EF4-FFF2-40B4-BE49-F238E27FC236}">
                <a16:creationId xmlns:a16="http://schemas.microsoft.com/office/drawing/2014/main" id="{740A0143-7CF0-4DE1-A4D5-4A08F1B2BDAA}"/>
              </a:ext>
            </a:extLst>
          </p:cNvPr>
          <p:cNvSpPr>
            <a:spLocks noGrp="1"/>
          </p:cNvSpPr>
          <p:nvPr>
            <p:ph idx="1"/>
          </p:nvPr>
        </p:nvSpPr>
        <p:spPr>
          <a:xfrm>
            <a:off x="838199" y="2161673"/>
            <a:ext cx="10327103" cy="3181100"/>
          </a:xfrm>
        </p:spPr>
        <p:txBody>
          <a:bodyPr/>
          <a:lstStyle/>
          <a:p>
            <a:pPr marL="514350" indent="-514350">
              <a:buAutoNum type="arabicParenR"/>
            </a:pPr>
            <a:r>
              <a:rPr lang="en-GB" dirty="0">
                <a:latin typeface="Tw Cen MT" panose="020B0602020104020603" pitchFamily="34" charset="0"/>
              </a:rPr>
              <a:t>Diversity assessment: Identify typologies of production systems </a:t>
            </a:r>
          </a:p>
          <a:p>
            <a:pPr marL="514350" indent="-514350">
              <a:buAutoNum type="arabicParenR"/>
            </a:pPr>
            <a:r>
              <a:rPr lang="en-GB" dirty="0">
                <a:latin typeface="Tw Cen MT" panose="020B0602020104020603" pitchFamily="34" charset="0"/>
              </a:rPr>
              <a:t>Sustainability assessment: Determine the most sustainable production systems</a:t>
            </a:r>
          </a:p>
          <a:p>
            <a:pPr marL="0" indent="0">
              <a:buNone/>
            </a:pPr>
            <a:r>
              <a:rPr lang="en-GB" sz="2400" dirty="0">
                <a:latin typeface="Tw Cen MT" panose="020B0602020104020603" pitchFamily="34" charset="0"/>
              </a:rPr>
              <a:t>	Including environmental, social, and economic indicators</a:t>
            </a:r>
          </a:p>
          <a:p>
            <a:pPr marL="0" indent="0">
              <a:buNone/>
            </a:pPr>
            <a:r>
              <a:rPr lang="en-GB" dirty="0">
                <a:latin typeface="Tw Cen MT" panose="020B0602020104020603" pitchFamily="34" charset="0"/>
              </a:rPr>
              <a:t>3) Focus on economic performance </a:t>
            </a:r>
          </a:p>
        </p:txBody>
      </p:sp>
    </p:spTree>
    <p:extLst>
      <p:ext uri="{BB962C8B-B14F-4D97-AF65-F5344CB8AC3E}">
        <p14:creationId xmlns:p14="http://schemas.microsoft.com/office/powerpoint/2010/main" val="689979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E08A995-CCEF-42FE-B483-609B0A9EB7FE}"/>
              </a:ext>
            </a:extLst>
          </p:cNvPr>
          <p:cNvSpPr/>
          <p:nvPr/>
        </p:nvSpPr>
        <p:spPr>
          <a:xfrm>
            <a:off x="6581272" y="2049113"/>
            <a:ext cx="5139338" cy="1501824"/>
          </a:xfrm>
          <a:prstGeom prst="rect">
            <a:avLst/>
          </a:prstGeom>
          <a:solidFill>
            <a:schemeClr val="bg1"/>
          </a:solidFill>
          <a:ln w="38100">
            <a:solidFill>
              <a:srgbClr val="EAA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EC58A09C-6EA6-4B69-BF7E-3691298E00CA}"/>
              </a:ext>
            </a:extLst>
          </p:cNvPr>
          <p:cNvSpPr/>
          <p:nvPr/>
        </p:nvSpPr>
        <p:spPr>
          <a:xfrm>
            <a:off x="746234" y="2049518"/>
            <a:ext cx="5279727" cy="1325563"/>
          </a:xfrm>
          <a:prstGeom prst="rect">
            <a:avLst/>
          </a:prstGeom>
          <a:solidFill>
            <a:schemeClr val="bg1"/>
          </a:solidFill>
          <a:ln w="38100">
            <a:solidFill>
              <a:srgbClr val="EAA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54F017A-B99F-49EC-987B-EE3FE41AEF69}"/>
              </a:ext>
            </a:extLst>
          </p:cNvPr>
          <p:cNvSpPr>
            <a:spLocks noGrp="1"/>
          </p:cNvSpPr>
          <p:nvPr>
            <p:ph type="title"/>
          </p:nvPr>
        </p:nvSpPr>
        <p:spPr>
          <a:xfrm>
            <a:off x="1083297" y="341173"/>
            <a:ext cx="10515600" cy="1325563"/>
          </a:xfrm>
        </p:spPr>
        <p:txBody>
          <a:bodyPr>
            <a:normAutofit/>
          </a:bodyPr>
          <a:lstStyle/>
          <a:p>
            <a:r>
              <a:rPr lang="en-GB" sz="3600" dirty="0">
                <a:latin typeface="Tw Cen MT" panose="020B0602020104020603" pitchFamily="34" charset="0"/>
              </a:rPr>
              <a:t>Two complementary studies</a:t>
            </a:r>
          </a:p>
        </p:txBody>
      </p:sp>
      <p:cxnSp>
        <p:nvCxnSpPr>
          <p:cNvPr id="6" name="Straight Connector 5">
            <a:extLst>
              <a:ext uri="{FF2B5EF4-FFF2-40B4-BE49-F238E27FC236}">
                <a16:creationId xmlns:a16="http://schemas.microsoft.com/office/drawing/2014/main" id="{9A3726FC-E501-4B3E-8535-5E9B1834703C}"/>
              </a:ext>
            </a:extLst>
          </p:cNvPr>
          <p:cNvCxnSpPr/>
          <p:nvPr/>
        </p:nvCxnSpPr>
        <p:spPr>
          <a:xfrm>
            <a:off x="838200" y="641023"/>
            <a:ext cx="0" cy="725864"/>
          </a:xfrm>
          <a:prstGeom prst="line">
            <a:avLst/>
          </a:prstGeom>
          <a:ln w="25400">
            <a:solidFill>
              <a:srgbClr val="D8A730"/>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808CBBC1-58B8-402E-B876-1E9BE2C243F9}"/>
              </a:ext>
            </a:extLst>
          </p:cNvPr>
          <p:cNvSpPr>
            <a:spLocks noGrp="1"/>
          </p:cNvSpPr>
          <p:nvPr>
            <p:ph type="sldNum" sz="quarter" idx="12"/>
          </p:nvPr>
        </p:nvSpPr>
        <p:spPr>
          <a:xfrm>
            <a:off x="8610600" y="6356350"/>
            <a:ext cx="2743200" cy="365125"/>
          </a:xfrm>
        </p:spPr>
        <p:txBody>
          <a:bodyPr/>
          <a:lstStyle/>
          <a:p>
            <a:fld id="{A5512A6C-C466-477C-97A0-F68F0A9EF145}" type="slidenum">
              <a:rPr lang="en-GB" smtClean="0">
                <a:latin typeface="Tw Cen MT" panose="020B0602020104020603" pitchFamily="34" charset="0"/>
              </a:rPr>
              <a:t>18</a:t>
            </a:fld>
            <a:endParaRPr lang="en-GB">
              <a:latin typeface="Tw Cen MT" panose="020B0602020104020603" pitchFamily="34" charset="0"/>
            </a:endParaRPr>
          </a:p>
        </p:txBody>
      </p:sp>
      <p:sp>
        <p:nvSpPr>
          <p:cNvPr id="11" name="Content Placeholder 2">
            <a:extLst>
              <a:ext uri="{FF2B5EF4-FFF2-40B4-BE49-F238E27FC236}">
                <a16:creationId xmlns:a16="http://schemas.microsoft.com/office/drawing/2014/main" id="{740A0143-7CF0-4DE1-A4D5-4A08F1B2BDAA}"/>
              </a:ext>
            </a:extLst>
          </p:cNvPr>
          <p:cNvSpPr>
            <a:spLocks noGrp="1"/>
          </p:cNvSpPr>
          <p:nvPr>
            <p:ph idx="1"/>
          </p:nvPr>
        </p:nvSpPr>
        <p:spPr>
          <a:xfrm>
            <a:off x="838199" y="2161673"/>
            <a:ext cx="10327103" cy="2341809"/>
          </a:xfrm>
        </p:spPr>
        <p:txBody>
          <a:bodyPr/>
          <a:lstStyle/>
          <a:p>
            <a:pPr marL="514350" indent="-514350">
              <a:buAutoNum type="arabicParenR"/>
            </a:pPr>
            <a:r>
              <a:rPr lang="en-GB" dirty="0">
                <a:latin typeface="Tw Cen MT" panose="020B0602020104020603" pitchFamily="34" charset="0"/>
              </a:rPr>
              <a:t>Diversity assessment</a:t>
            </a:r>
          </a:p>
          <a:p>
            <a:pPr marL="514350" indent="-514350">
              <a:buAutoNum type="arabicParenR"/>
            </a:pPr>
            <a:r>
              <a:rPr lang="en-GB" dirty="0">
                <a:latin typeface="Tw Cen MT" panose="020B0602020104020603" pitchFamily="34" charset="0"/>
              </a:rPr>
              <a:t>Sustainability assessment</a:t>
            </a:r>
          </a:p>
          <a:p>
            <a:pPr marL="514350" indent="-514350">
              <a:buAutoNum type="arabicParenR"/>
            </a:pPr>
            <a:endParaRPr lang="en-GB" sz="1600" dirty="0">
              <a:latin typeface="Tw Cen MT" panose="020B0602020104020603" pitchFamily="34" charset="0"/>
            </a:endParaRPr>
          </a:p>
          <a:p>
            <a:pPr marL="514350" indent="-514350">
              <a:buAutoNum type="arabicParenR"/>
            </a:pPr>
            <a:endParaRPr lang="en-GB" sz="2000" dirty="0">
              <a:latin typeface="Tw Cen MT" panose="020B0602020104020603" pitchFamily="34" charset="0"/>
            </a:endParaRPr>
          </a:p>
          <a:p>
            <a:pPr marL="514350" indent="-514350">
              <a:buAutoNum type="arabicParenR"/>
            </a:pPr>
            <a:endParaRPr lang="en-GB" sz="1800" dirty="0">
              <a:latin typeface="Tw Cen MT" panose="020B0602020104020603" pitchFamily="34" charset="0"/>
            </a:endParaRPr>
          </a:p>
          <a:p>
            <a:pPr marL="514350" indent="-514350">
              <a:buFont typeface="Arial" panose="020B0604020202020204" pitchFamily="34" charset="0"/>
              <a:buAutoNum type="arabicParenR"/>
            </a:pPr>
            <a:r>
              <a:rPr lang="en-GB" dirty="0">
                <a:latin typeface="Tw Cen MT" panose="020B0602020104020603" pitchFamily="34" charset="0"/>
              </a:rPr>
              <a:t>Focus on economic performance </a:t>
            </a:r>
          </a:p>
          <a:p>
            <a:pPr marL="0" indent="0">
              <a:buNone/>
            </a:pPr>
            <a:endParaRPr lang="en-GB" dirty="0">
              <a:latin typeface="Tw Cen MT" panose="020B0602020104020603" pitchFamily="34" charset="0"/>
            </a:endParaRPr>
          </a:p>
        </p:txBody>
      </p:sp>
      <p:sp>
        <p:nvSpPr>
          <p:cNvPr id="7" name="Content Placeholder 2">
            <a:extLst>
              <a:ext uri="{FF2B5EF4-FFF2-40B4-BE49-F238E27FC236}">
                <a16:creationId xmlns:a16="http://schemas.microsoft.com/office/drawing/2014/main" id="{13143F99-283C-4501-A37D-D80365EDF3C9}"/>
              </a:ext>
            </a:extLst>
          </p:cNvPr>
          <p:cNvSpPr txBox="1">
            <a:spLocks/>
          </p:cNvSpPr>
          <p:nvPr/>
        </p:nvSpPr>
        <p:spPr>
          <a:xfrm>
            <a:off x="6721642" y="2122160"/>
            <a:ext cx="5061284" cy="3181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b="1" dirty="0">
                <a:latin typeface="Tw Cen MT" panose="020B0602020104020603" pitchFamily="34" charset="0"/>
              </a:rPr>
              <a:t>Sustainability assessment </a:t>
            </a:r>
            <a:r>
              <a:rPr lang="en-GB" dirty="0">
                <a:latin typeface="Tw Cen MT" panose="020B0602020104020603" pitchFamily="34" charset="0"/>
              </a:rPr>
              <a:t>of a </a:t>
            </a:r>
            <a:r>
              <a:rPr lang="en-GB" b="1" dirty="0">
                <a:latin typeface="Tw Cen MT" panose="020B0602020104020603" pitchFamily="34" charset="0"/>
              </a:rPr>
              <a:t>diversity</a:t>
            </a:r>
            <a:r>
              <a:rPr lang="en-GB" dirty="0">
                <a:latin typeface="Tw Cen MT" panose="020B0602020104020603" pitchFamily="34" charset="0"/>
              </a:rPr>
              <a:t> of production systems</a:t>
            </a:r>
          </a:p>
          <a:p>
            <a:pPr marL="0" indent="0">
              <a:buFont typeface="Arial" panose="020B0604020202020204" pitchFamily="34" charset="0"/>
              <a:buNone/>
            </a:pPr>
            <a:endParaRPr lang="en-GB" dirty="0">
              <a:latin typeface="Tw Cen MT" panose="020B0602020104020603" pitchFamily="34" charset="0"/>
            </a:endParaRPr>
          </a:p>
        </p:txBody>
      </p:sp>
      <p:sp>
        <p:nvSpPr>
          <p:cNvPr id="10" name="Rectangle 9">
            <a:extLst>
              <a:ext uri="{FF2B5EF4-FFF2-40B4-BE49-F238E27FC236}">
                <a16:creationId xmlns:a16="http://schemas.microsoft.com/office/drawing/2014/main" id="{A4BC858C-4F1F-4440-9632-0A96E9ED3D78}"/>
              </a:ext>
            </a:extLst>
          </p:cNvPr>
          <p:cNvSpPr/>
          <p:nvPr/>
        </p:nvSpPr>
        <p:spPr>
          <a:xfrm>
            <a:off x="6581273" y="4190656"/>
            <a:ext cx="5201653" cy="1501823"/>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Content Placeholder 2">
            <a:extLst>
              <a:ext uri="{FF2B5EF4-FFF2-40B4-BE49-F238E27FC236}">
                <a16:creationId xmlns:a16="http://schemas.microsoft.com/office/drawing/2014/main" id="{6132DBD5-2635-456E-A294-3AA26DD17F68}"/>
              </a:ext>
            </a:extLst>
          </p:cNvPr>
          <p:cNvSpPr txBox="1">
            <a:spLocks/>
          </p:cNvSpPr>
          <p:nvPr/>
        </p:nvSpPr>
        <p:spPr>
          <a:xfrm>
            <a:off x="6667969" y="4287854"/>
            <a:ext cx="5061284" cy="3181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dirty="0">
                <a:latin typeface="Tw Cen MT" panose="020B0602020104020603" pitchFamily="34" charset="0"/>
              </a:rPr>
              <a:t>Economic analysis </a:t>
            </a:r>
            <a:r>
              <a:rPr lang="en-GB" dirty="0">
                <a:latin typeface="Tw Cen MT" panose="020B0602020104020603" pitchFamily="34" charset="0"/>
              </a:rPr>
              <a:t>of the protein transition on the micro-scale level of the farm</a:t>
            </a:r>
          </a:p>
        </p:txBody>
      </p:sp>
      <p:sp>
        <p:nvSpPr>
          <p:cNvPr id="13" name="Rectangle 12">
            <a:extLst>
              <a:ext uri="{FF2B5EF4-FFF2-40B4-BE49-F238E27FC236}">
                <a16:creationId xmlns:a16="http://schemas.microsoft.com/office/drawing/2014/main" id="{88AF044C-B866-4F1A-B5D9-633AD7AEBC1F}"/>
              </a:ext>
            </a:extLst>
          </p:cNvPr>
          <p:cNvSpPr/>
          <p:nvPr/>
        </p:nvSpPr>
        <p:spPr>
          <a:xfrm>
            <a:off x="746235" y="4177866"/>
            <a:ext cx="5279730" cy="68407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4417AB1-37E6-4426-9AF2-7B98D9392E80}"/>
              </a:ext>
            </a:extLst>
          </p:cNvPr>
          <p:cNvSpPr/>
          <p:nvPr/>
        </p:nvSpPr>
        <p:spPr>
          <a:xfrm>
            <a:off x="8750970" y="5184504"/>
            <a:ext cx="3172326" cy="757990"/>
          </a:xfrm>
          <a:prstGeom prst="rect">
            <a:avLst/>
          </a:prstGeom>
          <a:solidFill>
            <a:srgbClr val="2F528F"/>
          </a:solidFill>
          <a:ln>
            <a:solidFill>
              <a:srgbClr val="445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latin typeface="Tw Cen MT" panose="020B0602020104020603" pitchFamily="34" charset="0"/>
              </a:rPr>
              <a:t>THIS PRESENTATION</a:t>
            </a:r>
          </a:p>
        </p:txBody>
      </p:sp>
      <p:sp>
        <p:nvSpPr>
          <p:cNvPr id="15" name="Rectangle 14">
            <a:extLst>
              <a:ext uri="{FF2B5EF4-FFF2-40B4-BE49-F238E27FC236}">
                <a16:creationId xmlns:a16="http://schemas.microsoft.com/office/drawing/2014/main" id="{679291AC-07B3-4457-92E6-ADAF81E24CCB}"/>
              </a:ext>
            </a:extLst>
          </p:cNvPr>
          <p:cNvSpPr/>
          <p:nvPr/>
        </p:nvSpPr>
        <p:spPr>
          <a:xfrm>
            <a:off x="8750970" y="3020687"/>
            <a:ext cx="3172326" cy="757990"/>
          </a:xfrm>
          <a:prstGeom prst="rect">
            <a:avLst/>
          </a:prstGeom>
          <a:solidFill>
            <a:srgbClr val="EAA200"/>
          </a:solidFill>
          <a:ln>
            <a:solidFill>
              <a:srgbClr val="EAA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latin typeface="Tw Cen MT" panose="020B0602020104020603" pitchFamily="34" charset="0"/>
              </a:rPr>
              <a:t>THIS AFTERNOON</a:t>
            </a:r>
          </a:p>
        </p:txBody>
      </p:sp>
    </p:spTree>
    <p:extLst>
      <p:ext uri="{BB962C8B-B14F-4D97-AF65-F5344CB8AC3E}">
        <p14:creationId xmlns:p14="http://schemas.microsoft.com/office/powerpoint/2010/main" val="3823639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2">
                                            <p:txEl>
                                              <p:pRg st="0" end="0"/>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 grpId="0" animBg="1"/>
      <p:bldP spid="10" grpId="0" animBg="1"/>
      <p:bldP spid="13" grpId="0" animBg="1"/>
      <p:bldP spid="14" grpId="0" animBg="1"/>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F017A-B99F-49EC-987B-EE3FE41AEF69}"/>
              </a:ext>
            </a:extLst>
          </p:cNvPr>
          <p:cNvSpPr>
            <a:spLocks noGrp="1"/>
          </p:cNvSpPr>
          <p:nvPr>
            <p:ph type="title"/>
          </p:nvPr>
        </p:nvSpPr>
        <p:spPr>
          <a:xfrm>
            <a:off x="1083297" y="341173"/>
            <a:ext cx="10515600" cy="1325563"/>
          </a:xfrm>
        </p:spPr>
        <p:txBody>
          <a:bodyPr>
            <a:normAutofit/>
          </a:bodyPr>
          <a:lstStyle/>
          <a:p>
            <a:r>
              <a:rPr lang="en-GB" sz="3600" dirty="0">
                <a:latin typeface="Tw Cen MT" panose="020B0602020104020603" pitchFamily="34" charset="0"/>
              </a:rPr>
              <a:t>Random model effects</a:t>
            </a:r>
          </a:p>
        </p:txBody>
      </p:sp>
      <p:cxnSp>
        <p:nvCxnSpPr>
          <p:cNvPr id="6" name="Straight Connector 5">
            <a:extLst>
              <a:ext uri="{FF2B5EF4-FFF2-40B4-BE49-F238E27FC236}">
                <a16:creationId xmlns:a16="http://schemas.microsoft.com/office/drawing/2014/main" id="{9A3726FC-E501-4B3E-8535-5E9B1834703C}"/>
              </a:ext>
            </a:extLst>
          </p:cNvPr>
          <p:cNvCxnSpPr/>
          <p:nvPr/>
        </p:nvCxnSpPr>
        <p:spPr>
          <a:xfrm>
            <a:off x="838200" y="641023"/>
            <a:ext cx="0" cy="725864"/>
          </a:xfrm>
          <a:prstGeom prst="line">
            <a:avLst/>
          </a:prstGeom>
          <a:ln w="25400">
            <a:solidFill>
              <a:srgbClr val="D8A730"/>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B4757587-4A61-49B9-9FB0-7B2C0F15F9F4}"/>
              </a:ext>
            </a:extLst>
          </p:cNvPr>
          <p:cNvSpPr>
            <a:spLocks noGrp="1"/>
          </p:cNvSpPr>
          <p:nvPr>
            <p:ph type="sldNum" sz="quarter" idx="12"/>
          </p:nvPr>
        </p:nvSpPr>
        <p:spPr/>
        <p:txBody>
          <a:bodyPr/>
          <a:lstStyle/>
          <a:p>
            <a:fld id="{A5512A6C-C466-477C-97A0-F68F0A9EF145}" type="slidenum">
              <a:rPr lang="en-GB" smtClean="0"/>
              <a:t>19</a:t>
            </a:fld>
            <a:endParaRPr lang="en-GB"/>
          </a:p>
        </p:txBody>
      </p:sp>
      <p:sp>
        <p:nvSpPr>
          <p:cNvPr id="8" name="TextBox 7">
            <a:extLst>
              <a:ext uri="{FF2B5EF4-FFF2-40B4-BE49-F238E27FC236}">
                <a16:creationId xmlns:a16="http://schemas.microsoft.com/office/drawing/2014/main" id="{0A54CCED-86B1-4E56-82A5-060A2C0A72EA}"/>
              </a:ext>
            </a:extLst>
          </p:cNvPr>
          <p:cNvSpPr txBox="1"/>
          <p:nvPr/>
        </p:nvSpPr>
        <p:spPr>
          <a:xfrm>
            <a:off x="2890138" y="1666736"/>
            <a:ext cx="6411725" cy="769441"/>
          </a:xfrm>
          <a:prstGeom prst="rect">
            <a:avLst/>
          </a:prstGeom>
          <a:noFill/>
        </p:spPr>
        <p:txBody>
          <a:bodyPr wrap="square" rtlCol="0">
            <a:spAutoFit/>
          </a:bodyPr>
          <a:lstStyle/>
          <a:p>
            <a:r>
              <a:rPr lang="en-GB" sz="2400" dirty="0">
                <a:latin typeface="Tw Cen MT" panose="020B0602020104020603" pitchFamily="34" charset="0"/>
              </a:rPr>
              <a:t>Model estimated: </a:t>
            </a:r>
            <a:r>
              <a:rPr lang="en-GB" sz="2400" dirty="0" err="1">
                <a:solidFill>
                  <a:schemeClr val="accent6">
                    <a:lumMod val="75000"/>
                  </a:schemeClr>
                </a:solidFill>
                <a:latin typeface="Tw Cen MT" panose="020B0602020104020603" pitchFamily="34" charset="0"/>
                <a:ea typeface="Calibri" panose="020F0502020204030204" pitchFamily="34" charset="0"/>
                <a:cs typeface="Times New Roman" panose="02020603050405020304" pitchFamily="18" charset="0"/>
              </a:rPr>
              <a:t>Y</a:t>
            </a:r>
            <a:r>
              <a:rPr lang="en-GB" sz="2400" baseline="-25000" dirty="0" err="1">
                <a:latin typeface="Tw Cen MT" panose="020B0602020104020603" pitchFamily="34" charset="0"/>
                <a:ea typeface="Calibri" panose="020F0502020204030204" pitchFamily="34" charset="0"/>
                <a:cs typeface="Times New Roman" panose="02020603050405020304" pitchFamily="18" charset="0"/>
              </a:rPr>
              <a:t>it</a:t>
            </a:r>
            <a:r>
              <a:rPr lang="en-GB" sz="2400" dirty="0">
                <a:latin typeface="Tw Cen MT" panose="020B0602020104020603" pitchFamily="34" charset="0"/>
                <a:ea typeface="Calibri" panose="020F0502020204030204" pitchFamily="34" charset="0"/>
                <a:cs typeface="Times New Roman" panose="02020603050405020304" pitchFamily="18" charset="0"/>
              </a:rPr>
              <a:t> = </a:t>
            </a:r>
            <a:r>
              <a:rPr lang="en-GB" sz="2400" dirty="0">
                <a:latin typeface="Tw Cen MT" panose="020B0602020104020603" pitchFamily="34" charset="0"/>
                <a:ea typeface="Calibri" panose="020F0502020204030204" pitchFamily="34" charset="0"/>
                <a:cs typeface="Calibri" panose="020F0502020204030204" pitchFamily="34" charset="0"/>
              </a:rPr>
              <a:t>α</a:t>
            </a:r>
            <a:r>
              <a:rPr lang="en-GB" sz="2400" dirty="0">
                <a:latin typeface="Tw Cen MT" panose="020B0602020104020603" pitchFamily="34" charset="0"/>
                <a:ea typeface="Calibri" panose="020F0502020204030204" pitchFamily="34" charset="0"/>
                <a:cs typeface="Times New Roman" panose="02020603050405020304" pitchFamily="18" charset="0"/>
              </a:rPr>
              <a:t> + </a:t>
            </a:r>
            <a:r>
              <a:rPr lang="el-GR" sz="2400" dirty="0">
                <a:latin typeface="Calibri" panose="020F0502020204030204" pitchFamily="34" charset="0"/>
                <a:ea typeface="Calibri" panose="020F0502020204030204" pitchFamily="34" charset="0"/>
                <a:cs typeface="Times New Roman" panose="02020603050405020304" pitchFamily="18" charset="0"/>
              </a:rPr>
              <a:t>β</a:t>
            </a:r>
            <a:r>
              <a:rPr lang="en-GB" sz="2400" dirty="0">
                <a:latin typeface="Tw Cen MT" panose="020B0602020104020603" pitchFamily="34" charset="0"/>
                <a:ea typeface="Calibri" panose="020F0502020204030204" pitchFamily="34" charset="0"/>
                <a:cs typeface="Times New Roman" panose="02020603050405020304" pitchFamily="18" charset="0"/>
              </a:rPr>
              <a:t> </a:t>
            </a:r>
            <a:r>
              <a:rPr lang="en-GB" sz="2400" dirty="0" err="1">
                <a:solidFill>
                  <a:schemeClr val="accent1">
                    <a:lumMod val="75000"/>
                  </a:schemeClr>
                </a:solidFill>
                <a:latin typeface="Tw Cen MT" panose="020B0602020104020603" pitchFamily="34" charset="0"/>
                <a:ea typeface="Calibri" panose="020F0502020204030204" pitchFamily="34" charset="0"/>
                <a:cs typeface="Times New Roman" panose="02020603050405020304" pitchFamily="18" charset="0"/>
              </a:rPr>
              <a:t>X</a:t>
            </a:r>
            <a:r>
              <a:rPr lang="en-GB" sz="2400" baseline="-25000" dirty="0" err="1">
                <a:latin typeface="Tw Cen MT" panose="020B0602020104020603" pitchFamily="34" charset="0"/>
                <a:ea typeface="Calibri" panose="020F0502020204030204" pitchFamily="34" charset="0"/>
                <a:cs typeface="Times New Roman" panose="02020603050405020304" pitchFamily="18" charset="0"/>
              </a:rPr>
              <a:t>it</a:t>
            </a:r>
            <a:r>
              <a:rPr lang="en-GB" sz="2400" baseline="-25000" dirty="0">
                <a:latin typeface="Tw Cen MT" panose="020B0602020104020603" pitchFamily="34" charset="0"/>
                <a:ea typeface="Calibri" panose="020F0502020204030204" pitchFamily="34" charset="0"/>
                <a:cs typeface="Times New Roman" panose="02020603050405020304" pitchFamily="18" charset="0"/>
              </a:rPr>
              <a:t> </a:t>
            </a:r>
            <a:r>
              <a:rPr lang="en-GB" sz="2400" dirty="0">
                <a:latin typeface="Tw Cen MT" panose="020B0602020104020603" pitchFamily="34" charset="0"/>
                <a:ea typeface="Calibri" panose="020F0502020204030204" pitchFamily="34" charset="0"/>
                <a:cs typeface="Times New Roman" panose="02020603050405020304" pitchFamily="18" charset="0"/>
              </a:rPr>
              <a:t>+ </a:t>
            </a:r>
            <a:r>
              <a:rPr lang="el-GR" sz="2400" dirty="0">
                <a:latin typeface="Calibri" panose="020F0502020204030204" pitchFamily="34" charset="0"/>
                <a:ea typeface="Calibri" panose="020F0502020204030204" pitchFamily="34" charset="0"/>
                <a:cs typeface="Times New Roman" panose="02020603050405020304" pitchFamily="18" charset="0"/>
              </a:rPr>
              <a:t>θ</a:t>
            </a:r>
            <a:r>
              <a:rPr lang="en-GB" sz="2400" baseline="-25000" dirty="0">
                <a:latin typeface="Tw Cen MT" panose="020B0602020104020603" pitchFamily="34" charset="0"/>
                <a:ea typeface="Calibri" panose="020F0502020204030204" pitchFamily="34" charset="0"/>
                <a:cs typeface="Times New Roman" panose="02020603050405020304" pitchFamily="18" charset="0"/>
              </a:rPr>
              <a:t>t</a:t>
            </a:r>
            <a:r>
              <a:rPr lang="en-GB" sz="2400" dirty="0">
                <a:latin typeface="Tw Cen MT" panose="020B0602020104020603" pitchFamily="34" charset="0"/>
                <a:ea typeface="Calibri" panose="020F0502020204030204" pitchFamily="34" charset="0"/>
                <a:cs typeface="Times New Roman" panose="02020603050405020304" pitchFamily="18" charset="0"/>
              </a:rPr>
              <a:t> + </a:t>
            </a:r>
            <a:r>
              <a:rPr lang="el-GR" sz="2400" dirty="0">
                <a:latin typeface="Calibri" panose="020F0502020204030204" pitchFamily="34" charset="0"/>
                <a:ea typeface="Calibri" panose="020F0502020204030204" pitchFamily="34" charset="0"/>
                <a:cs typeface="Times New Roman" panose="02020603050405020304" pitchFamily="18" charset="0"/>
              </a:rPr>
              <a:t>υ</a:t>
            </a:r>
            <a:r>
              <a:rPr lang="en-GB" sz="2400" baseline="-25000" dirty="0">
                <a:latin typeface="Tw Cen MT" panose="020B0602020104020603" pitchFamily="34" charset="0"/>
                <a:ea typeface="Calibri" panose="020F0502020204030204" pitchFamily="34" charset="0"/>
                <a:cs typeface="Times New Roman" panose="02020603050405020304" pitchFamily="18" charset="0"/>
              </a:rPr>
              <a:t>t</a:t>
            </a:r>
            <a:r>
              <a:rPr lang="en-GB" sz="2400" dirty="0">
                <a:latin typeface="Tw Cen MT" panose="020B0602020104020603" pitchFamily="34" charset="0"/>
                <a:ea typeface="Calibri" panose="020F0502020204030204" pitchFamily="34" charset="0"/>
                <a:cs typeface="Times New Roman" panose="02020603050405020304" pitchFamily="18" charset="0"/>
              </a:rPr>
              <a:t> + a</a:t>
            </a:r>
            <a:r>
              <a:rPr lang="en-GB" sz="2400" baseline="-25000" dirty="0">
                <a:latin typeface="Tw Cen MT" panose="020B0602020104020603" pitchFamily="34" charset="0"/>
                <a:ea typeface="Calibri" panose="020F0502020204030204" pitchFamily="34" charset="0"/>
                <a:cs typeface="Times New Roman" panose="02020603050405020304" pitchFamily="18" charset="0"/>
              </a:rPr>
              <a:t>i</a:t>
            </a:r>
            <a:r>
              <a:rPr lang="en-GB" sz="2400" dirty="0">
                <a:latin typeface="Tw Cen MT" panose="020B0602020104020603" pitchFamily="34" charset="0"/>
                <a:ea typeface="Calibri" panose="020F0502020204030204" pitchFamily="34" charset="0"/>
                <a:cs typeface="Times New Roman" panose="02020603050405020304" pitchFamily="18" charset="0"/>
              </a:rPr>
              <a:t> + </a:t>
            </a:r>
            <a:r>
              <a:rPr lang="en-GB" sz="2400" dirty="0" err="1">
                <a:latin typeface="Tw Cen MT" panose="020B0602020104020603" pitchFamily="34" charset="0"/>
                <a:ea typeface="Calibri" panose="020F0502020204030204" pitchFamily="34" charset="0"/>
                <a:cs typeface="Times New Roman" panose="02020603050405020304" pitchFamily="18" charset="0"/>
              </a:rPr>
              <a:t>u</a:t>
            </a:r>
            <a:r>
              <a:rPr lang="en-GB" sz="2400" baseline="-25000" dirty="0" err="1">
                <a:latin typeface="Tw Cen MT" panose="020B0602020104020603" pitchFamily="34" charset="0"/>
                <a:ea typeface="Calibri" panose="020F0502020204030204" pitchFamily="34" charset="0"/>
                <a:cs typeface="Times New Roman" panose="02020603050405020304" pitchFamily="18" charset="0"/>
              </a:rPr>
              <a:t>it</a:t>
            </a:r>
            <a:endParaRPr lang="fr-BE" sz="2400" dirty="0">
              <a:effectLst/>
              <a:latin typeface="Tw Cen MT" panose="020B0602020104020603" pitchFamily="34" charset="0"/>
              <a:ea typeface="Calibri" panose="020F0502020204030204" pitchFamily="34" charset="0"/>
              <a:cs typeface="Times New Roman" panose="02020603050405020304" pitchFamily="18" charset="0"/>
            </a:endParaRPr>
          </a:p>
          <a:p>
            <a:endParaRPr lang="en-GB" sz="2000" dirty="0"/>
          </a:p>
        </p:txBody>
      </p:sp>
      <p:sp>
        <p:nvSpPr>
          <p:cNvPr id="9" name="Rectangle: Rounded Corners 8">
            <a:extLst>
              <a:ext uri="{FF2B5EF4-FFF2-40B4-BE49-F238E27FC236}">
                <a16:creationId xmlns:a16="http://schemas.microsoft.com/office/drawing/2014/main" id="{9DF240B0-EAA0-4FF4-A765-6DAF3932B223}"/>
              </a:ext>
            </a:extLst>
          </p:cNvPr>
          <p:cNvSpPr/>
          <p:nvPr/>
        </p:nvSpPr>
        <p:spPr>
          <a:xfrm>
            <a:off x="381292" y="2460858"/>
            <a:ext cx="3674056" cy="3287465"/>
          </a:xfrm>
          <a:prstGeom prst="roundRect">
            <a:avLst/>
          </a:prstGeom>
          <a:solidFill>
            <a:srgbClr val="FFC850">
              <a:alpha val="40000"/>
            </a:srgbClr>
          </a:solidFill>
          <a:ln>
            <a:solidFill>
              <a:srgbClr val="EAA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latin typeface="Tw Cen MT" panose="020B0602020104020603" pitchFamily="34" charset="0"/>
              </a:rPr>
              <a:t>Outcome variables </a:t>
            </a:r>
            <a:r>
              <a:rPr lang="en-GB" sz="2000" b="1" dirty="0">
                <a:solidFill>
                  <a:schemeClr val="accent6">
                    <a:lumMod val="75000"/>
                  </a:schemeClr>
                </a:solidFill>
                <a:latin typeface="Tw Cen MT" panose="020B0602020104020603" pitchFamily="34" charset="0"/>
              </a:rPr>
              <a:t>Y</a:t>
            </a:r>
            <a:r>
              <a:rPr lang="en-GB" sz="2000" b="1" dirty="0">
                <a:solidFill>
                  <a:schemeClr val="tx1"/>
                </a:solidFill>
                <a:latin typeface="Tw Cen MT" panose="020B0602020104020603" pitchFamily="34" charset="0"/>
              </a:rPr>
              <a:t> :</a:t>
            </a:r>
          </a:p>
          <a:p>
            <a:pPr marL="285750" indent="-285750">
              <a:lnSpc>
                <a:spcPct val="150000"/>
              </a:lnSpc>
              <a:buFont typeface="Courier New" panose="02070309020205020404" pitchFamily="49" charset="0"/>
              <a:buChar char="o"/>
            </a:pPr>
            <a:r>
              <a:rPr lang="en-GB" sz="1600" dirty="0">
                <a:solidFill>
                  <a:schemeClr val="tx1"/>
                </a:solidFill>
                <a:latin typeface="Tw Cen MT" panose="020B0602020104020603" pitchFamily="34" charset="0"/>
              </a:rPr>
              <a:t>Milk productivity (log),</a:t>
            </a:r>
          </a:p>
          <a:p>
            <a:pPr marL="285750" indent="-285750">
              <a:lnSpc>
                <a:spcPct val="150000"/>
              </a:lnSpc>
              <a:buFont typeface="Courier New" panose="02070309020205020404" pitchFamily="49" charset="0"/>
              <a:buChar char="o"/>
            </a:pPr>
            <a:r>
              <a:rPr lang="en-GB" sz="1600" dirty="0">
                <a:solidFill>
                  <a:schemeClr val="tx1"/>
                </a:solidFill>
                <a:latin typeface="Tw Cen MT" panose="020B0602020104020603" pitchFamily="34" charset="0"/>
              </a:rPr>
              <a:t>Gross revenues per ha (log),</a:t>
            </a:r>
          </a:p>
          <a:p>
            <a:pPr marL="285750" indent="-285750">
              <a:lnSpc>
                <a:spcPct val="150000"/>
              </a:lnSpc>
              <a:buFont typeface="Courier New" panose="02070309020205020404" pitchFamily="49" charset="0"/>
              <a:buChar char="o"/>
            </a:pPr>
            <a:r>
              <a:rPr lang="en-GB" sz="1600" dirty="0">
                <a:solidFill>
                  <a:schemeClr val="tx1"/>
                </a:solidFill>
                <a:latin typeface="Tw Cen MT" panose="020B0602020104020603" pitchFamily="34" charset="0"/>
              </a:rPr>
              <a:t>Operating expenses per ha (log),</a:t>
            </a:r>
          </a:p>
          <a:p>
            <a:pPr marL="285750" indent="-285750">
              <a:lnSpc>
                <a:spcPct val="150000"/>
              </a:lnSpc>
              <a:buFont typeface="Courier New" panose="02070309020205020404" pitchFamily="49" charset="0"/>
              <a:buChar char="o"/>
            </a:pPr>
            <a:r>
              <a:rPr lang="en-GB" sz="1600" dirty="0">
                <a:solidFill>
                  <a:schemeClr val="tx1"/>
                </a:solidFill>
                <a:latin typeface="Tw Cen MT" panose="020B0602020104020603" pitchFamily="34" charset="0"/>
              </a:rPr>
              <a:t>Operating profits per ha (log),</a:t>
            </a:r>
          </a:p>
          <a:p>
            <a:pPr marL="285750" indent="-285750">
              <a:lnSpc>
                <a:spcPct val="150000"/>
              </a:lnSpc>
              <a:buFont typeface="Courier New" panose="02070309020205020404" pitchFamily="49" charset="0"/>
              <a:buChar char="o"/>
            </a:pPr>
            <a:r>
              <a:rPr lang="en-GB" sz="1600" dirty="0">
                <a:solidFill>
                  <a:schemeClr val="tx1"/>
                </a:solidFill>
                <a:latin typeface="Tw Cen MT" panose="020B0602020104020603" pitchFamily="34" charset="0"/>
              </a:rPr>
              <a:t>Operating profit margin,</a:t>
            </a:r>
          </a:p>
          <a:p>
            <a:pPr marL="285750" indent="-285750">
              <a:lnSpc>
                <a:spcPct val="150000"/>
              </a:lnSpc>
              <a:buFont typeface="Courier New" panose="02070309020205020404" pitchFamily="49" charset="0"/>
              <a:buChar char="o"/>
            </a:pPr>
            <a:r>
              <a:rPr lang="en-GB" sz="1600" dirty="0">
                <a:solidFill>
                  <a:schemeClr val="tx1"/>
                </a:solidFill>
                <a:latin typeface="Tw Cen MT" panose="020B0602020104020603" pitchFamily="34" charset="0"/>
              </a:rPr>
              <a:t>Subsidies per ha (log) ,</a:t>
            </a:r>
          </a:p>
          <a:p>
            <a:pPr marL="285750" indent="-285750">
              <a:lnSpc>
                <a:spcPct val="150000"/>
              </a:lnSpc>
              <a:buFont typeface="Courier New" panose="02070309020205020404" pitchFamily="49" charset="0"/>
              <a:buChar char="o"/>
            </a:pPr>
            <a:r>
              <a:rPr lang="en-GB" sz="1600" dirty="0">
                <a:solidFill>
                  <a:schemeClr val="tx1"/>
                </a:solidFill>
                <a:latin typeface="Tw Cen MT" panose="020B0602020104020603" pitchFamily="34" charset="0"/>
              </a:rPr>
              <a:t>Subsidy dependence</a:t>
            </a:r>
          </a:p>
        </p:txBody>
      </p:sp>
      <p:sp>
        <p:nvSpPr>
          <p:cNvPr id="10" name="Rectangle: Rounded Corners 9">
            <a:extLst>
              <a:ext uri="{FF2B5EF4-FFF2-40B4-BE49-F238E27FC236}">
                <a16:creationId xmlns:a16="http://schemas.microsoft.com/office/drawing/2014/main" id="{1BEFE1D7-276F-422F-BB1E-A995C7944D34}"/>
              </a:ext>
            </a:extLst>
          </p:cNvPr>
          <p:cNvSpPr/>
          <p:nvPr/>
        </p:nvSpPr>
        <p:spPr>
          <a:xfrm>
            <a:off x="4258971" y="2464016"/>
            <a:ext cx="3674057" cy="3287465"/>
          </a:xfrm>
          <a:prstGeom prst="roundRect">
            <a:avLst/>
          </a:prstGeom>
          <a:solidFill>
            <a:srgbClr val="DBDFE9">
              <a:alpha val="40000"/>
            </a:srgb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latin typeface="Tw Cen MT" panose="020B0602020104020603" pitchFamily="34" charset="0"/>
              </a:rPr>
              <a:t>Control variables </a:t>
            </a:r>
            <a:r>
              <a:rPr lang="en-GB" sz="2000" b="1" dirty="0">
                <a:solidFill>
                  <a:schemeClr val="accent5">
                    <a:lumMod val="75000"/>
                  </a:schemeClr>
                </a:solidFill>
                <a:latin typeface="Tw Cen MT" panose="020B0602020104020603" pitchFamily="34" charset="0"/>
              </a:rPr>
              <a:t>X</a:t>
            </a:r>
            <a:r>
              <a:rPr lang="en-GB" sz="2000" b="1" dirty="0">
                <a:solidFill>
                  <a:schemeClr val="tx1"/>
                </a:solidFill>
                <a:latin typeface="Tw Cen MT" panose="020B0602020104020603" pitchFamily="34" charset="0"/>
              </a:rPr>
              <a:t> :</a:t>
            </a:r>
          </a:p>
          <a:p>
            <a:pPr marL="285750" indent="-285750">
              <a:lnSpc>
                <a:spcPct val="150000"/>
              </a:lnSpc>
              <a:buFont typeface="Courier New" panose="02070309020205020404" pitchFamily="49" charset="0"/>
              <a:buChar char="o"/>
            </a:pPr>
            <a:r>
              <a:rPr lang="en-US" sz="1600" b="1" dirty="0">
                <a:solidFill>
                  <a:schemeClr val="tx1"/>
                </a:solidFill>
                <a:latin typeface="Tw Cen MT" panose="020B0602020104020603" pitchFamily="34" charset="0"/>
              </a:rPr>
              <a:t>Herd size (log),</a:t>
            </a:r>
          </a:p>
          <a:p>
            <a:pPr marL="285750" indent="-285750">
              <a:lnSpc>
                <a:spcPct val="150000"/>
              </a:lnSpc>
              <a:buFont typeface="Courier New" panose="02070309020205020404" pitchFamily="49" charset="0"/>
              <a:buChar char="o"/>
            </a:pPr>
            <a:r>
              <a:rPr lang="en-US" sz="1600" dirty="0">
                <a:solidFill>
                  <a:schemeClr val="tx1"/>
                </a:solidFill>
                <a:latin typeface="Tw Cen MT" panose="020B0602020104020603" pitchFamily="34" charset="0"/>
              </a:rPr>
              <a:t>Grazing livestock density,</a:t>
            </a:r>
          </a:p>
          <a:p>
            <a:pPr marL="285750" indent="-285750">
              <a:lnSpc>
                <a:spcPct val="150000"/>
              </a:lnSpc>
              <a:buFont typeface="Courier New" panose="02070309020205020404" pitchFamily="49" charset="0"/>
              <a:buChar char="o"/>
            </a:pPr>
            <a:r>
              <a:rPr lang="en-US" sz="1600" dirty="0">
                <a:solidFill>
                  <a:schemeClr val="tx1"/>
                </a:solidFill>
                <a:latin typeface="Tw Cen MT" panose="020B0602020104020603" pitchFamily="34" charset="0"/>
              </a:rPr>
              <a:t>Cattle area (log),</a:t>
            </a:r>
          </a:p>
          <a:p>
            <a:pPr marL="285750" indent="-285750">
              <a:lnSpc>
                <a:spcPct val="150000"/>
              </a:lnSpc>
              <a:buFont typeface="Courier New" panose="02070309020205020404" pitchFamily="49" charset="0"/>
              <a:buChar char="o"/>
            </a:pPr>
            <a:r>
              <a:rPr lang="en-US" sz="1600" b="1" dirty="0">
                <a:solidFill>
                  <a:schemeClr val="tx1"/>
                </a:solidFill>
                <a:latin typeface="Tw Cen MT" panose="020B0602020104020603" pitchFamily="34" charset="0"/>
              </a:rPr>
              <a:t>Share of grassland,</a:t>
            </a:r>
          </a:p>
          <a:p>
            <a:pPr marL="285750" indent="-285750">
              <a:lnSpc>
                <a:spcPct val="150000"/>
              </a:lnSpc>
              <a:buFont typeface="Courier New" panose="02070309020205020404" pitchFamily="49" charset="0"/>
              <a:buChar char="o"/>
            </a:pPr>
            <a:r>
              <a:rPr lang="en-US" sz="1600" dirty="0">
                <a:solidFill>
                  <a:schemeClr val="tx1"/>
                </a:solidFill>
                <a:latin typeface="Tw Cen MT" panose="020B0602020104020603" pitchFamily="34" charset="0"/>
              </a:rPr>
              <a:t>Total concentrate use (log),</a:t>
            </a:r>
          </a:p>
          <a:p>
            <a:pPr marL="285750" indent="-285750">
              <a:lnSpc>
                <a:spcPct val="150000"/>
              </a:lnSpc>
              <a:buFont typeface="Courier New" panose="02070309020205020404" pitchFamily="49" charset="0"/>
              <a:buChar char="o"/>
            </a:pPr>
            <a:r>
              <a:rPr lang="en-US" sz="1600" b="1" dirty="0">
                <a:solidFill>
                  <a:schemeClr val="tx1"/>
                </a:solidFill>
                <a:latin typeface="Tw Cen MT" panose="020B0602020104020603" pitchFamily="34" charset="0"/>
              </a:rPr>
              <a:t>Concentrate autonomy,</a:t>
            </a:r>
          </a:p>
          <a:p>
            <a:pPr marL="285750" indent="-285750">
              <a:lnSpc>
                <a:spcPct val="150000"/>
              </a:lnSpc>
              <a:buFont typeface="Courier New" panose="02070309020205020404" pitchFamily="49" charset="0"/>
              <a:buChar char="o"/>
            </a:pPr>
            <a:r>
              <a:rPr lang="en-US" sz="1600" dirty="0">
                <a:solidFill>
                  <a:schemeClr val="tx1"/>
                </a:solidFill>
                <a:latin typeface="Tw Cen MT" panose="020B0602020104020603" pitchFamily="34" charset="0"/>
              </a:rPr>
              <a:t>Total work units (log).</a:t>
            </a:r>
          </a:p>
        </p:txBody>
      </p:sp>
      <mc:AlternateContent xmlns:mc="http://schemas.openxmlformats.org/markup-compatibility/2006" xmlns:a14="http://schemas.microsoft.com/office/drawing/2010/main">
        <mc:Choice Requires="a14">
          <p:sp>
            <p:nvSpPr>
              <p:cNvPr id="11" name="Rectangle: Rounded Corners 10">
                <a:extLst>
                  <a:ext uri="{FF2B5EF4-FFF2-40B4-BE49-F238E27FC236}">
                    <a16:creationId xmlns:a16="http://schemas.microsoft.com/office/drawing/2014/main" id="{640AAA78-AC84-45BF-9D17-45ED6230232E}"/>
                  </a:ext>
                </a:extLst>
              </p:cNvPr>
              <p:cNvSpPr/>
              <p:nvPr/>
            </p:nvSpPr>
            <p:spPr>
              <a:xfrm>
                <a:off x="8260087" y="2460858"/>
                <a:ext cx="3674057" cy="2753910"/>
              </a:xfrm>
              <a:prstGeom prst="roundRect">
                <a:avLst/>
              </a:prstGeom>
              <a:solidFill>
                <a:schemeClr val="accent2">
                  <a:lumMod val="60000"/>
                  <a:lumOff val="40000"/>
                  <a:alpha val="4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latin typeface="Tw Cen MT" panose="020B0602020104020603" pitchFamily="34" charset="0"/>
                  </a:rPr>
                  <a:t>Other variables</a:t>
                </a:r>
              </a:p>
              <a:p>
                <a:pPr marL="285750" indent="-285750">
                  <a:lnSpc>
                    <a:spcPct val="150000"/>
                  </a:lnSpc>
                  <a:buFont typeface="Courier New" panose="02070309020205020404" pitchFamily="49" charset="0"/>
                  <a:buChar char="o"/>
                </a:pPr>
                <a14:m>
                  <m:oMath xmlns:m="http://schemas.openxmlformats.org/officeDocument/2006/math">
                    <m:sSub>
                      <m:sSubPr>
                        <m:ctrlPr>
                          <a:rPr lang="en-US" sz="1600" i="1" dirty="0" smtClean="0">
                            <a:solidFill>
                              <a:schemeClr val="tx1"/>
                            </a:solidFill>
                            <a:latin typeface="Cambria Math" panose="02040503050406030204" pitchFamily="18" charset="0"/>
                          </a:rPr>
                        </m:ctrlPr>
                      </m:sSubPr>
                      <m:e>
                        <m:r>
                          <m:rPr>
                            <m:nor/>
                          </m:rPr>
                          <a:rPr lang="el-GR" sz="1600" dirty="0">
                            <a:solidFill>
                              <a:schemeClr val="tx1"/>
                            </a:solidFill>
                          </a:rPr>
                          <m:t>θ</m:t>
                        </m:r>
                      </m:e>
                      <m:sub>
                        <m:r>
                          <a:rPr lang="fr-FR" sz="1600" b="0" i="1" dirty="0" smtClean="0">
                            <a:solidFill>
                              <a:schemeClr val="tx1"/>
                            </a:solidFill>
                            <a:latin typeface="Cambria Math" panose="02040503050406030204" pitchFamily="18" charset="0"/>
                          </a:rPr>
                          <m:t>𝑡</m:t>
                        </m:r>
                      </m:sub>
                    </m:sSub>
                  </m:oMath>
                </a14:m>
                <a:r>
                  <a:rPr lang="en-US" sz="1600" dirty="0">
                    <a:solidFill>
                      <a:schemeClr val="tx1"/>
                    </a:solidFill>
                    <a:latin typeface="Tw Cen MT" panose="020B0602020104020603" pitchFamily="34" charset="0"/>
                  </a:rPr>
                  <a:t> = year dummy</a:t>
                </a:r>
              </a:p>
              <a:p>
                <a:pPr marL="285750" indent="-285750">
                  <a:lnSpc>
                    <a:spcPct val="150000"/>
                  </a:lnSpc>
                  <a:buFont typeface="Courier New" panose="02070309020205020404" pitchFamily="49" charset="0"/>
                  <a:buChar char="o"/>
                </a:pPr>
                <a14:m>
                  <m:oMath xmlns:m="http://schemas.openxmlformats.org/officeDocument/2006/math">
                    <m:sSub>
                      <m:sSubPr>
                        <m:ctrlPr>
                          <a:rPr lang="en-US" sz="1600" i="1" dirty="0">
                            <a:solidFill>
                              <a:schemeClr val="tx1"/>
                            </a:solidFill>
                            <a:latin typeface="Cambria Math" panose="02040503050406030204" pitchFamily="18" charset="0"/>
                          </a:rPr>
                        </m:ctrlPr>
                      </m:sSubPr>
                      <m:e>
                        <m:r>
                          <m:rPr>
                            <m:nor/>
                          </m:rPr>
                          <a:rPr lang="el-GR" sz="1600" dirty="0">
                            <a:solidFill>
                              <a:schemeClr val="tx1"/>
                            </a:solidFill>
                          </a:rPr>
                          <m:t>υ</m:t>
                        </m:r>
                      </m:e>
                      <m:sub>
                        <m:r>
                          <a:rPr lang="fr-FR" sz="1600" i="1" dirty="0">
                            <a:solidFill>
                              <a:schemeClr val="tx1"/>
                            </a:solidFill>
                            <a:latin typeface="Cambria Math" panose="02040503050406030204" pitchFamily="18" charset="0"/>
                          </a:rPr>
                          <m:t>𝑡</m:t>
                        </m:r>
                      </m:sub>
                    </m:sSub>
                  </m:oMath>
                </a14:m>
                <a:r>
                  <a:rPr lang="en-US" sz="1600" dirty="0">
                    <a:solidFill>
                      <a:schemeClr val="tx1"/>
                    </a:solidFill>
                    <a:latin typeface="Tw Cen MT" panose="020B0602020104020603" pitchFamily="34" charset="0"/>
                  </a:rPr>
                  <a:t> = region dummy</a:t>
                </a:r>
              </a:p>
              <a:p>
                <a:pPr marL="285750" indent="-285750">
                  <a:lnSpc>
                    <a:spcPct val="150000"/>
                  </a:lnSpc>
                  <a:buFont typeface="Courier New" panose="02070309020205020404" pitchFamily="49" charset="0"/>
                  <a:buChar char="o"/>
                </a:pPr>
                <a14:m>
                  <m:oMath xmlns:m="http://schemas.openxmlformats.org/officeDocument/2006/math">
                    <m:sSub>
                      <m:sSubPr>
                        <m:ctrlPr>
                          <a:rPr lang="en-US" sz="1600" i="1" dirty="0" smtClean="0">
                            <a:solidFill>
                              <a:schemeClr val="tx1"/>
                            </a:solidFill>
                            <a:latin typeface="Cambria Math" panose="02040503050406030204" pitchFamily="18" charset="0"/>
                          </a:rPr>
                        </m:ctrlPr>
                      </m:sSubPr>
                      <m:e>
                        <m:r>
                          <a:rPr lang="fr-FR" sz="1600" b="0" i="1" dirty="0" smtClean="0">
                            <a:solidFill>
                              <a:schemeClr val="tx1"/>
                            </a:solidFill>
                            <a:latin typeface="Cambria Math" panose="02040503050406030204" pitchFamily="18" charset="0"/>
                          </a:rPr>
                          <m:t>𝑎</m:t>
                        </m:r>
                      </m:e>
                      <m:sub>
                        <m:r>
                          <a:rPr lang="fr-FR" sz="1600" b="0" i="1" dirty="0" smtClean="0">
                            <a:solidFill>
                              <a:schemeClr val="tx1"/>
                            </a:solidFill>
                            <a:latin typeface="Cambria Math" panose="02040503050406030204" pitchFamily="18" charset="0"/>
                          </a:rPr>
                          <m:t>𝑖</m:t>
                        </m:r>
                      </m:sub>
                    </m:sSub>
                  </m:oMath>
                </a14:m>
                <a:r>
                  <a:rPr lang="en-US" sz="1600" dirty="0">
                    <a:solidFill>
                      <a:schemeClr val="tx1"/>
                    </a:solidFill>
                    <a:latin typeface="Tw Cen MT" panose="020B0602020104020603" pitchFamily="34" charset="0"/>
                  </a:rPr>
                  <a:t> = permanent component of the error term</a:t>
                </a:r>
              </a:p>
              <a:p>
                <a:pPr marL="285750" indent="-285750">
                  <a:lnSpc>
                    <a:spcPct val="150000"/>
                  </a:lnSpc>
                  <a:buFont typeface="Courier New" panose="02070309020205020404" pitchFamily="49" charset="0"/>
                  <a:buChar char="o"/>
                </a:pPr>
                <a14:m>
                  <m:oMath xmlns:m="http://schemas.openxmlformats.org/officeDocument/2006/math">
                    <m:sSub>
                      <m:sSubPr>
                        <m:ctrlPr>
                          <a:rPr lang="en-US" sz="1600" i="1" smtClean="0">
                            <a:solidFill>
                              <a:schemeClr val="tx1"/>
                            </a:solidFill>
                            <a:latin typeface="Cambria Math" panose="02040503050406030204" pitchFamily="18" charset="0"/>
                          </a:rPr>
                        </m:ctrlPr>
                      </m:sSubPr>
                      <m:e>
                        <m:r>
                          <a:rPr lang="fr-FR" sz="1600" b="0" i="1" smtClean="0">
                            <a:solidFill>
                              <a:schemeClr val="tx1"/>
                            </a:solidFill>
                            <a:latin typeface="Cambria Math" panose="02040503050406030204" pitchFamily="18" charset="0"/>
                          </a:rPr>
                          <m:t>𝑢</m:t>
                        </m:r>
                      </m:e>
                      <m:sub>
                        <m:r>
                          <a:rPr lang="fr-FR" sz="1600" b="0" i="1" smtClean="0">
                            <a:solidFill>
                              <a:schemeClr val="tx1"/>
                            </a:solidFill>
                            <a:latin typeface="Cambria Math" panose="02040503050406030204" pitchFamily="18" charset="0"/>
                          </a:rPr>
                          <m:t>𝑖𝑡</m:t>
                        </m:r>
                      </m:sub>
                    </m:sSub>
                  </m:oMath>
                </a14:m>
                <a:r>
                  <a:rPr lang="en-US" sz="1600" dirty="0">
                    <a:solidFill>
                      <a:schemeClr val="tx1"/>
                    </a:solidFill>
                    <a:latin typeface="Tw Cen MT" panose="020B0602020104020603" pitchFamily="34" charset="0"/>
                  </a:rPr>
                  <a:t> = idiosyncratic component of the error term</a:t>
                </a:r>
              </a:p>
            </p:txBody>
          </p:sp>
        </mc:Choice>
        <mc:Fallback xmlns="">
          <p:sp>
            <p:nvSpPr>
              <p:cNvPr id="11" name="Rectangle: Rounded Corners 10">
                <a:extLst>
                  <a:ext uri="{FF2B5EF4-FFF2-40B4-BE49-F238E27FC236}">
                    <a16:creationId xmlns:a16="http://schemas.microsoft.com/office/drawing/2014/main" id="{640AAA78-AC84-45BF-9D17-45ED6230232E}"/>
                  </a:ext>
                </a:extLst>
              </p:cNvPr>
              <p:cNvSpPr>
                <a:spLocks noRot="1" noChangeAspect="1" noMove="1" noResize="1" noEditPoints="1" noAdjustHandles="1" noChangeArrowheads="1" noChangeShapeType="1" noTextEdit="1"/>
              </p:cNvSpPr>
              <p:nvPr/>
            </p:nvSpPr>
            <p:spPr>
              <a:xfrm>
                <a:off x="8260087" y="2460858"/>
                <a:ext cx="3674057" cy="2753910"/>
              </a:xfrm>
              <a:prstGeom prst="roundRect">
                <a:avLst/>
              </a:prstGeom>
              <a:blipFill>
                <a:blip r:embed="rId3"/>
                <a:stretch>
                  <a:fillRect/>
                </a:stretch>
              </a:blipFill>
              <a:ln>
                <a:solidFill>
                  <a:schemeClr val="accent4">
                    <a:lumMod val="40000"/>
                    <a:lumOff val="60000"/>
                  </a:schemeClr>
                </a:solidFill>
              </a:ln>
            </p:spPr>
            <p:txBody>
              <a:bodyPr/>
              <a:lstStyle/>
              <a:p>
                <a:r>
                  <a:rPr lang="en-GB">
                    <a:noFill/>
                  </a:rPr>
                  <a:t> </a:t>
                </a:r>
              </a:p>
            </p:txBody>
          </p:sp>
        </mc:Fallback>
      </mc:AlternateContent>
    </p:spTree>
    <p:extLst>
      <p:ext uri="{BB962C8B-B14F-4D97-AF65-F5344CB8AC3E}">
        <p14:creationId xmlns:p14="http://schemas.microsoft.com/office/powerpoint/2010/main" val="3116720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6E1D3292-CF42-4BE8-81E2-A0D964F87896}"/>
              </a:ext>
            </a:extLst>
          </p:cNvPr>
          <p:cNvGrpSpPr/>
          <p:nvPr/>
        </p:nvGrpSpPr>
        <p:grpSpPr>
          <a:xfrm>
            <a:off x="434848" y="1835964"/>
            <a:ext cx="2663718" cy="2419848"/>
            <a:chOff x="492374" y="1987435"/>
            <a:chExt cx="2920129" cy="2503715"/>
          </a:xfrm>
        </p:grpSpPr>
        <p:sp>
          <p:nvSpPr>
            <p:cNvPr id="12" name="Flowchart: Connector 11">
              <a:extLst>
                <a:ext uri="{FF2B5EF4-FFF2-40B4-BE49-F238E27FC236}">
                  <a16:creationId xmlns:a16="http://schemas.microsoft.com/office/drawing/2014/main" id="{F19D5447-95CC-410B-9A25-E7CDF27C73CE}"/>
                </a:ext>
              </a:extLst>
            </p:cNvPr>
            <p:cNvSpPr/>
            <p:nvPr/>
          </p:nvSpPr>
          <p:spPr>
            <a:xfrm>
              <a:off x="492374" y="1987435"/>
              <a:ext cx="2920129" cy="2503715"/>
            </a:xfrm>
            <a:prstGeom prst="flowChartConnector">
              <a:avLst/>
            </a:prstGeom>
            <a:solidFill>
              <a:srgbClr val="FFC850">
                <a:alpha val="90980"/>
              </a:srgbClr>
            </a:solidFill>
            <a:ln>
              <a:solidFill>
                <a:srgbClr val="FFC8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Tw Cen MT" panose="020B0602020104020603" pitchFamily="34" charset="0"/>
                </a:rPr>
                <a:t>Environmental issues</a:t>
              </a:r>
            </a:p>
          </p:txBody>
        </p:sp>
        <p:sp>
          <p:nvSpPr>
            <p:cNvPr id="15" name="TextBox 14">
              <a:extLst>
                <a:ext uri="{FF2B5EF4-FFF2-40B4-BE49-F238E27FC236}">
                  <a16:creationId xmlns:a16="http://schemas.microsoft.com/office/drawing/2014/main" id="{7055D0E7-DEA6-49D0-A2E1-9D049DB434FA}"/>
                </a:ext>
              </a:extLst>
            </p:cNvPr>
            <p:cNvSpPr txBox="1"/>
            <p:nvPr/>
          </p:nvSpPr>
          <p:spPr>
            <a:xfrm>
              <a:off x="1373069" y="3678128"/>
              <a:ext cx="1476917" cy="584775"/>
            </a:xfrm>
            <a:prstGeom prst="rect">
              <a:avLst/>
            </a:prstGeom>
            <a:noFill/>
          </p:spPr>
          <p:txBody>
            <a:bodyPr wrap="square" rtlCol="0">
              <a:spAutoFit/>
            </a:bodyPr>
            <a:lstStyle/>
            <a:p>
              <a:r>
                <a:rPr lang="en-GB" sz="1600" dirty="0">
                  <a:solidFill>
                    <a:schemeClr val="bg1"/>
                  </a:solidFill>
                  <a:latin typeface="Tw Cen MT" panose="020B0602020104020603" pitchFamily="34" charset="0"/>
                </a:rPr>
                <a:t>Water and air pollution</a:t>
              </a:r>
            </a:p>
          </p:txBody>
        </p:sp>
        <p:sp>
          <p:nvSpPr>
            <p:cNvPr id="16" name="TextBox 15">
              <a:extLst>
                <a:ext uri="{FF2B5EF4-FFF2-40B4-BE49-F238E27FC236}">
                  <a16:creationId xmlns:a16="http://schemas.microsoft.com/office/drawing/2014/main" id="{FE1A0461-D10B-41B4-B2E0-C25BEFB3E7CD}"/>
                </a:ext>
              </a:extLst>
            </p:cNvPr>
            <p:cNvSpPr txBox="1"/>
            <p:nvPr/>
          </p:nvSpPr>
          <p:spPr>
            <a:xfrm>
              <a:off x="990298" y="2487725"/>
              <a:ext cx="1121229" cy="338554"/>
            </a:xfrm>
            <a:prstGeom prst="rect">
              <a:avLst/>
            </a:prstGeom>
            <a:noFill/>
          </p:spPr>
          <p:txBody>
            <a:bodyPr wrap="square" rtlCol="0">
              <a:spAutoFit/>
            </a:bodyPr>
            <a:lstStyle/>
            <a:p>
              <a:r>
                <a:rPr lang="en-GB" sz="1600" dirty="0">
                  <a:solidFill>
                    <a:schemeClr val="bg1"/>
                  </a:solidFill>
                  <a:latin typeface="Tw Cen MT" panose="020B0602020104020603" pitchFamily="34" charset="0"/>
                </a:rPr>
                <a:t>GHG</a:t>
              </a:r>
              <a:endParaRPr lang="en-GB" dirty="0">
                <a:solidFill>
                  <a:schemeClr val="bg1"/>
                </a:solidFill>
                <a:latin typeface="Tw Cen MT" panose="020B0602020104020603" pitchFamily="34" charset="0"/>
              </a:endParaRPr>
            </a:p>
          </p:txBody>
        </p:sp>
        <p:sp>
          <p:nvSpPr>
            <p:cNvPr id="21" name="TextBox 20">
              <a:extLst>
                <a:ext uri="{FF2B5EF4-FFF2-40B4-BE49-F238E27FC236}">
                  <a16:creationId xmlns:a16="http://schemas.microsoft.com/office/drawing/2014/main" id="{4A5B9EA5-07D7-415B-B94E-C1B35544A539}"/>
                </a:ext>
              </a:extLst>
            </p:cNvPr>
            <p:cNvSpPr txBox="1"/>
            <p:nvPr/>
          </p:nvSpPr>
          <p:spPr>
            <a:xfrm>
              <a:off x="2236312" y="2271643"/>
              <a:ext cx="1121229" cy="338554"/>
            </a:xfrm>
            <a:prstGeom prst="rect">
              <a:avLst/>
            </a:prstGeom>
            <a:noFill/>
          </p:spPr>
          <p:txBody>
            <a:bodyPr wrap="square" rtlCol="0">
              <a:spAutoFit/>
            </a:bodyPr>
            <a:lstStyle/>
            <a:p>
              <a:r>
                <a:rPr lang="en-GB" sz="1600" dirty="0">
                  <a:solidFill>
                    <a:schemeClr val="bg1"/>
                  </a:solidFill>
                  <a:latin typeface="Tw Cen MT" panose="020B0602020104020603" pitchFamily="34" charset="0"/>
                </a:rPr>
                <a:t>Feed</a:t>
              </a:r>
              <a:endParaRPr lang="en-GB" dirty="0">
                <a:solidFill>
                  <a:schemeClr val="bg1"/>
                </a:solidFill>
                <a:latin typeface="Tw Cen MT" panose="020B0602020104020603" pitchFamily="34" charset="0"/>
              </a:endParaRPr>
            </a:p>
          </p:txBody>
        </p:sp>
      </p:grpSp>
      <p:sp>
        <p:nvSpPr>
          <p:cNvPr id="2" name="Title 1">
            <a:extLst>
              <a:ext uri="{FF2B5EF4-FFF2-40B4-BE49-F238E27FC236}">
                <a16:creationId xmlns:a16="http://schemas.microsoft.com/office/drawing/2014/main" id="{254F017A-B99F-49EC-987B-EE3FE41AEF69}"/>
              </a:ext>
            </a:extLst>
          </p:cNvPr>
          <p:cNvSpPr>
            <a:spLocks noGrp="1"/>
          </p:cNvSpPr>
          <p:nvPr>
            <p:ph type="title"/>
          </p:nvPr>
        </p:nvSpPr>
        <p:spPr>
          <a:xfrm>
            <a:off x="1083297" y="341173"/>
            <a:ext cx="10515600" cy="1325563"/>
          </a:xfrm>
        </p:spPr>
        <p:txBody>
          <a:bodyPr>
            <a:normAutofit/>
          </a:bodyPr>
          <a:lstStyle/>
          <a:p>
            <a:r>
              <a:rPr lang="en-GB" sz="3600" dirty="0">
                <a:latin typeface="Tw Cen MT" panose="020B0602020104020603" pitchFamily="34" charset="0"/>
              </a:rPr>
              <a:t>Livestock production is confronted with major challenges</a:t>
            </a:r>
          </a:p>
        </p:txBody>
      </p:sp>
      <p:cxnSp>
        <p:nvCxnSpPr>
          <p:cNvPr id="6" name="Straight Connector 5">
            <a:extLst>
              <a:ext uri="{FF2B5EF4-FFF2-40B4-BE49-F238E27FC236}">
                <a16:creationId xmlns:a16="http://schemas.microsoft.com/office/drawing/2014/main" id="{9A3726FC-E501-4B3E-8535-5E9B1834703C}"/>
              </a:ext>
            </a:extLst>
          </p:cNvPr>
          <p:cNvCxnSpPr/>
          <p:nvPr/>
        </p:nvCxnSpPr>
        <p:spPr>
          <a:xfrm>
            <a:off x="838200" y="641023"/>
            <a:ext cx="0" cy="725864"/>
          </a:xfrm>
          <a:prstGeom prst="line">
            <a:avLst/>
          </a:prstGeom>
          <a:ln w="25400">
            <a:solidFill>
              <a:srgbClr val="D8A730"/>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3F37F4B8-F47C-4671-AD59-1C2034DD9637}"/>
              </a:ext>
            </a:extLst>
          </p:cNvPr>
          <p:cNvSpPr txBox="1">
            <a:spLocks/>
          </p:cNvSpPr>
          <p:nvPr/>
        </p:nvSpPr>
        <p:spPr>
          <a:xfrm>
            <a:off x="7249886" y="2042604"/>
            <a:ext cx="4349009" cy="397546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latin typeface="Tw Cen MT" panose="020B0602020104020603" pitchFamily="34" charset="0"/>
            </a:endParaRPr>
          </a:p>
        </p:txBody>
      </p:sp>
      <p:pic>
        <p:nvPicPr>
          <p:cNvPr id="9" name="Picture 8">
            <a:extLst>
              <a:ext uri="{FF2B5EF4-FFF2-40B4-BE49-F238E27FC236}">
                <a16:creationId xmlns:a16="http://schemas.microsoft.com/office/drawing/2014/main" id="{29220AEE-5D6A-46EF-9C4B-30A490AEAF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0463" y="3230912"/>
            <a:ext cx="1692539" cy="1692539"/>
          </a:xfrm>
          <a:prstGeom prst="rect">
            <a:avLst/>
          </a:prstGeom>
        </p:spPr>
      </p:pic>
      <p:grpSp>
        <p:nvGrpSpPr>
          <p:cNvPr id="20" name="Group 19">
            <a:extLst>
              <a:ext uri="{FF2B5EF4-FFF2-40B4-BE49-F238E27FC236}">
                <a16:creationId xmlns:a16="http://schemas.microsoft.com/office/drawing/2014/main" id="{F05ECE34-C4EF-49F8-A95D-F6E2ACBD9989}"/>
              </a:ext>
            </a:extLst>
          </p:cNvPr>
          <p:cNvGrpSpPr/>
          <p:nvPr/>
        </p:nvGrpSpPr>
        <p:grpSpPr>
          <a:xfrm>
            <a:off x="2577979" y="2772118"/>
            <a:ext cx="2571831" cy="2419847"/>
            <a:chOff x="2514600" y="4187950"/>
            <a:chExt cx="2819398" cy="2503715"/>
          </a:xfrm>
        </p:grpSpPr>
        <p:sp>
          <p:nvSpPr>
            <p:cNvPr id="17" name="Flowchart: Connector 16">
              <a:extLst>
                <a:ext uri="{FF2B5EF4-FFF2-40B4-BE49-F238E27FC236}">
                  <a16:creationId xmlns:a16="http://schemas.microsoft.com/office/drawing/2014/main" id="{FE47CEA7-6D35-4424-B4F6-0468532B72E5}"/>
                </a:ext>
              </a:extLst>
            </p:cNvPr>
            <p:cNvSpPr/>
            <p:nvPr/>
          </p:nvSpPr>
          <p:spPr>
            <a:xfrm>
              <a:off x="2514600" y="4187950"/>
              <a:ext cx="2819398" cy="2503715"/>
            </a:xfrm>
            <a:prstGeom prst="flowChartConnector">
              <a:avLst/>
            </a:prstGeom>
            <a:solidFill>
              <a:srgbClr val="966653"/>
            </a:solidFill>
            <a:ln>
              <a:solidFill>
                <a:srgbClr val="9666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Tw Cen MT" panose="020B0602020104020603" pitchFamily="34" charset="0"/>
                </a:rPr>
                <a:t>Health issues</a:t>
              </a:r>
            </a:p>
          </p:txBody>
        </p:sp>
        <p:sp>
          <p:nvSpPr>
            <p:cNvPr id="18" name="TextBox 17">
              <a:extLst>
                <a:ext uri="{FF2B5EF4-FFF2-40B4-BE49-F238E27FC236}">
                  <a16:creationId xmlns:a16="http://schemas.microsoft.com/office/drawing/2014/main" id="{2C00ED1D-693F-411B-987D-E8CAFA2942BE}"/>
                </a:ext>
              </a:extLst>
            </p:cNvPr>
            <p:cNvSpPr txBox="1"/>
            <p:nvPr/>
          </p:nvSpPr>
          <p:spPr>
            <a:xfrm>
              <a:off x="3252022" y="4640952"/>
              <a:ext cx="1690094" cy="338554"/>
            </a:xfrm>
            <a:prstGeom prst="rect">
              <a:avLst/>
            </a:prstGeom>
            <a:noFill/>
          </p:spPr>
          <p:txBody>
            <a:bodyPr wrap="square" rtlCol="0">
              <a:spAutoFit/>
            </a:bodyPr>
            <a:lstStyle/>
            <a:p>
              <a:r>
                <a:rPr lang="en-GB" sz="1600" dirty="0">
                  <a:solidFill>
                    <a:schemeClr val="bg1"/>
                  </a:solidFill>
                  <a:latin typeface="Tw Cen MT" panose="020B0602020104020603" pitchFamily="34" charset="0"/>
                </a:rPr>
                <a:t>Processed meat</a:t>
              </a:r>
            </a:p>
          </p:txBody>
        </p:sp>
        <p:sp>
          <p:nvSpPr>
            <p:cNvPr id="19" name="TextBox 18">
              <a:extLst>
                <a:ext uri="{FF2B5EF4-FFF2-40B4-BE49-F238E27FC236}">
                  <a16:creationId xmlns:a16="http://schemas.microsoft.com/office/drawing/2014/main" id="{7C83045F-D412-4F39-8C3F-ACBED31DA7BD}"/>
                </a:ext>
              </a:extLst>
            </p:cNvPr>
            <p:cNvSpPr txBox="1"/>
            <p:nvPr/>
          </p:nvSpPr>
          <p:spPr>
            <a:xfrm>
              <a:off x="3412503" y="6147495"/>
              <a:ext cx="1121229" cy="338554"/>
            </a:xfrm>
            <a:prstGeom prst="rect">
              <a:avLst/>
            </a:prstGeom>
            <a:noFill/>
          </p:spPr>
          <p:txBody>
            <a:bodyPr wrap="square" rtlCol="0">
              <a:spAutoFit/>
            </a:bodyPr>
            <a:lstStyle/>
            <a:p>
              <a:r>
                <a:rPr lang="en-GB" sz="1600" dirty="0">
                  <a:solidFill>
                    <a:schemeClr val="bg1"/>
                  </a:solidFill>
                  <a:latin typeface="Tw Cen MT" panose="020B0602020104020603" pitchFamily="34" charset="0"/>
                </a:rPr>
                <a:t>Red meat</a:t>
              </a:r>
            </a:p>
          </p:txBody>
        </p:sp>
      </p:grpSp>
      <p:grpSp>
        <p:nvGrpSpPr>
          <p:cNvPr id="23" name="Group 22">
            <a:extLst>
              <a:ext uri="{FF2B5EF4-FFF2-40B4-BE49-F238E27FC236}">
                <a16:creationId xmlns:a16="http://schemas.microsoft.com/office/drawing/2014/main" id="{2EFDB2A9-1C10-4102-9716-9181B31886C3}"/>
              </a:ext>
            </a:extLst>
          </p:cNvPr>
          <p:cNvGrpSpPr/>
          <p:nvPr/>
        </p:nvGrpSpPr>
        <p:grpSpPr>
          <a:xfrm>
            <a:off x="534939" y="4077180"/>
            <a:ext cx="2691715" cy="2419847"/>
            <a:chOff x="2514600" y="4187950"/>
            <a:chExt cx="2819398" cy="2503715"/>
          </a:xfrm>
          <a:solidFill>
            <a:schemeClr val="bg1">
              <a:lumMod val="65000"/>
            </a:schemeClr>
          </a:solidFill>
        </p:grpSpPr>
        <p:sp>
          <p:nvSpPr>
            <p:cNvPr id="24" name="Flowchart: Connector 23">
              <a:extLst>
                <a:ext uri="{FF2B5EF4-FFF2-40B4-BE49-F238E27FC236}">
                  <a16:creationId xmlns:a16="http://schemas.microsoft.com/office/drawing/2014/main" id="{B46C985E-EEB9-4A2A-BA6A-9BCDB1939E63}"/>
                </a:ext>
              </a:extLst>
            </p:cNvPr>
            <p:cNvSpPr/>
            <p:nvPr/>
          </p:nvSpPr>
          <p:spPr>
            <a:xfrm>
              <a:off x="2514600" y="4187950"/>
              <a:ext cx="2819398" cy="2503715"/>
            </a:xfrm>
            <a:prstGeom prst="flowChartConnector">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Tw Cen MT" panose="020B0602020104020603" pitchFamily="34" charset="0"/>
                </a:rPr>
                <a:t>Animal welfare issues</a:t>
              </a:r>
            </a:p>
          </p:txBody>
        </p:sp>
        <p:sp>
          <p:nvSpPr>
            <p:cNvPr id="25" name="TextBox 24">
              <a:extLst>
                <a:ext uri="{FF2B5EF4-FFF2-40B4-BE49-F238E27FC236}">
                  <a16:creationId xmlns:a16="http://schemas.microsoft.com/office/drawing/2014/main" id="{2FA20C48-ECDC-46D7-9D60-DBFB1449ADF1}"/>
                </a:ext>
              </a:extLst>
            </p:cNvPr>
            <p:cNvSpPr txBox="1"/>
            <p:nvPr/>
          </p:nvSpPr>
          <p:spPr>
            <a:xfrm>
              <a:off x="3252022" y="4471208"/>
              <a:ext cx="1451714" cy="350288"/>
            </a:xfrm>
            <a:prstGeom prst="rect">
              <a:avLst/>
            </a:prstGeom>
            <a:grpFill/>
            <a:ln>
              <a:solidFill>
                <a:schemeClr val="bg1">
                  <a:lumMod val="65000"/>
                </a:schemeClr>
              </a:solidFill>
            </a:ln>
          </p:spPr>
          <p:txBody>
            <a:bodyPr wrap="square" rtlCol="0">
              <a:spAutoFit/>
            </a:bodyPr>
            <a:lstStyle/>
            <a:p>
              <a:r>
                <a:rPr lang="en-GB" sz="1600" dirty="0">
                  <a:solidFill>
                    <a:schemeClr val="bg1"/>
                  </a:solidFill>
                  <a:latin typeface="Tw Cen MT" panose="020B0602020104020603" pitchFamily="34" charset="0"/>
                </a:rPr>
                <a:t>Antibiotics use</a:t>
              </a:r>
            </a:p>
          </p:txBody>
        </p:sp>
        <p:sp>
          <p:nvSpPr>
            <p:cNvPr id="26" name="TextBox 25">
              <a:extLst>
                <a:ext uri="{FF2B5EF4-FFF2-40B4-BE49-F238E27FC236}">
                  <a16:creationId xmlns:a16="http://schemas.microsoft.com/office/drawing/2014/main" id="{124AD7C8-1C38-4094-9B81-E32EF85DB8F5}"/>
                </a:ext>
              </a:extLst>
            </p:cNvPr>
            <p:cNvSpPr txBox="1"/>
            <p:nvPr/>
          </p:nvSpPr>
          <p:spPr>
            <a:xfrm>
              <a:off x="3195100" y="5941070"/>
              <a:ext cx="1565558" cy="605042"/>
            </a:xfrm>
            <a:prstGeom prst="rect">
              <a:avLst/>
            </a:prstGeom>
            <a:noFill/>
            <a:ln>
              <a:noFill/>
            </a:ln>
          </p:spPr>
          <p:txBody>
            <a:bodyPr wrap="square" rtlCol="0">
              <a:spAutoFit/>
            </a:bodyPr>
            <a:lstStyle/>
            <a:p>
              <a:pPr algn="ctr"/>
              <a:r>
                <a:rPr lang="en-GB" sz="1600" dirty="0">
                  <a:solidFill>
                    <a:schemeClr val="bg1"/>
                  </a:solidFill>
                  <a:latin typeface="Tw Cen MT" panose="020B0602020104020603" pitchFamily="34" charset="0"/>
                </a:rPr>
                <a:t>Abuses in slaughterhouses</a:t>
              </a:r>
            </a:p>
          </p:txBody>
        </p:sp>
      </p:grpSp>
      <p:grpSp>
        <p:nvGrpSpPr>
          <p:cNvPr id="31" name="Group 30">
            <a:extLst>
              <a:ext uri="{FF2B5EF4-FFF2-40B4-BE49-F238E27FC236}">
                <a16:creationId xmlns:a16="http://schemas.microsoft.com/office/drawing/2014/main" id="{63E308DE-AA13-4F4D-9BE4-D702B52F3609}"/>
              </a:ext>
            </a:extLst>
          </p:cNvPr>
          <p:cNvGrpSpPr/>
          <p:nvPr/>
        </p:nvGrpSpPr>
        <p:grpSpPr>
          <a:xfrm>
            <a:off x="7733003" y="2515113"/>
            <a:ext cx="3463231" cy="3124134"/>
            <a:chOff x="8185383" y="2918594"/>
            <a:chExt cx="3281849" cy="2774635"/>
          </a:xfrm>
          <a:solidFill>
            <a:schemeClr val="accent1">
              <a:lumMod val="60000"/>
              <a:lumOff val="40000"/>
            </a:schemeClr>
          </a:solidFill>
        </p:grpSpPr>
        <p:sp>
          <p:nvSpPr>
            <p:cNvPr id="13" name="Flowchart: Connector 12">
              <a:extLst>
                <a:ext uri="{FF2B5EF4-FFF2-40B4-BE49-F238E27FC236}">
                  <a16:creationId xmlns:a16="http://schemas.microsoft.com/office/drawing/2014/main" id="{B13595A4-4D80-4A2D-8CBC-B20EFEA6DF72}"/>
                </a:ext>
              </a:extLst>
            </p:cNvPr>
            <p:cNvSpPr/>
            <p:nvPr/>
          </p:nvSpPr>
          <p:spPr>
            <a:xfrm>
              <a:off x="8185383" y="2918594"/>
              <a:ext cx="3266387" cy="2774635"/>
            </a:xfrm>
            <a:prstGeom prst="flowChartConnector">
              <a:avLst/>
            </a:prstGeom>
            <a:grp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Tw Cen MT" panose="020B0602020104020603" pitchFamily="34" charset="0"/>
                </a:rPr>
                <a:t>Key ecosystem services</a:t>
              </a:r>
            </a:p>
          </p:txBody>
        </p:sp>
        <p:sp>
          <p:nvSpPr>
            <p:cNvPr id="27" name="TextBox 26">
              <a:extLst>
                <a:ext uri="{FF2B5EF4-FFF2-40B4-BE49-F238E27FC236}">
                  <a16:creationId xmlns:a16="http://schemas.microsoft.com/office/drawing/2014/main" id="{C636E3AD-D19C-4983-B4C1-AAEBF87C4AAE}"/>
                </a:ext>
              </a:extLst>
            </p:cNvPr>
            <p:cNvSpPr txBox="1"/>
            <p:nvPr/>
          </p:nvSpPr>
          <p:spPr>
            <a:xfrm>
              <a:off x="9392407" y="5297659"/>
              <a:ext cx="1541689" cy="338554"/>
            </a:xfrm>
            <a:prstGeom prst="rect">
              <a:avLst/>
            </a:prstGeom>
            <a:noFill/>
            <a:ln>
              <a:noFill/>
            </a:ln>
          </p:spPr>
          <p:txBody>
            <a:bodyPr wrap="square" rtlCol="0">
              <a:spAutoFit/>
            </a:bodyPr>
            <a:lstStyle/>
            <a:p>
              <a:r>
                <a:rPr lang="en-GB" sz="1600" dirty="0">
                  <a:solidFill>
                    <a:schemeClr val="bg1"/>
                  </a:solidFill>
                  <a:latin typeface="Tw Cen MT" panose="020B0602020104020603" pitchFamily="34" charset="0"/>
                </a:rPr>
                <a:t>Soil fertility</a:t>
              </a:r>
            </a:p>
          </p:txBody>
        </p:sp>
        <p:sp>
          <p:nvSpPr>
            <p:cNvPr id="28" name="TextBox 27">
              <a:extLst>
                <a:ext uri="{FF2B5EF4-FFF2-40B4-BE49-F238E27FC236}">
                  <a16:creationId xmlns:a16="http://schemas.microsoft.com/office/drawing/2014/main" id="{DB167868-D99A-4F7C-9C55-FFC5E33C04CE}"/>
                </a:ext>
              </a:extLst>
            </p:cNvPr>
            <p:cNvSpPr txBox="1"/>
            <p:nvPr/>
          </p:nvSpPr>
          <p:spPr>
            <a:xfrm>
              <a:off x="9392407" y="3113980"/>
              <a:ext cx="1010818" cy="519356"/>
            </a:xfrm>
            <a:prstGeom prst="rect">
              <a:avLst/>
            </a:prstGeom>
            <a:noFill/>
            <a:ln>
              <a:noFill/>
            </a:ln>
          </p:spPr>
          <p:txBody>
            <a:bodyPr wrap="square" rtlCol="0">
              <a:spAutoFit/>
            </a:bodyPr>
            <a:lstStyle/>
            <a:p>
              <a:pPr algn="ctr"/>
              <a:r>
                <a:rPr lang="en-GB" sz="1600" dirty="0">
                  <a:solidFill>
                    <a:schemeClr val="bg1"/>
                  </a:solidFill>
                  <a:latin typeface="Tw Cen MT" panose="020B0602020104020603" pitchFamily="34" charset="0"/>
                </a:rPr>
                <a:t>Biomass conversion</a:t>
              </a:r>
            </a:p>
          </p:txBody>
        </p:sp>
        <p:sp>
          <p:nvSpPr>
            <p:cNvPr id="29" name="TextBox 28">
              <a:extLst>
                <a:ext uri="{FF2B5EF4-FFF2-40B4-BE49-F238E27FC236}">
                  <a16:creationId xmlns:a16="http://schemas.microsoft.com/office/drawing/2014/main" id="{841FEBE3-8AA2-43D2-B688-F09C0271D6BB}"/>
                </a:ext>
              </a:extLst>
            </p:cNvPr>
            <p:cNvSpPr txBox="1"/>
            <p:nvPr/>
          </p:nvSpPr>
          <p:spPr>
            <a:xfrm>
              <a:off x="9925543" y="4643325"/>
              <a:ext cx="1541689" cy="338554"/>
            </a:xfrm>
            <a:prstGeom prst="rect">
              <a:avLst/>
            </a:prstGeom>
            <a:noFill/>
            <a:ln>
              <a:noFill/>
            </a:ln>
          </p:spPr>
          <p:txBody>
            <a:bodyPr wrap="square" rtlCol="0">
              <a:spAutoFit/>
            </a:bodyPr>
            <a:lstStyle/>
            <a:p>
              <a:r>
                <a:rPr lang="en-GB" sz="1600" dirty="0">
                  <a:solidFill>
                    <a:schemeClr val="bg1"/>
                  </a:solidFill>
                  <a:latin typeface="Tw Cen MT" panose="020B0602020104020603" pitchFamily="34" charset="0"/>
                </a:rPr>
                <a:t>Carbon storage</a:t>
              </a:r>
            </a:p>
          </p:txBody>
        </p:sp>
      </p:grpSp>
      <p:sp>
        <p:nvSpPr>
          <p:cNvPr id="30" name="Slide Number Placeholder 29">
            <a:extLst>
              <a:ext uri="{FF2B5EF4-FFF2-40B4-BE49-F238E27FC236}">
                <a16:creationId xmlns:a16="http://schemas.microsoft.com/office/drawing/2014/main" id="{1321DD55-2FEF-440F-9437-471BAACA11E1}"/>
              </a:ext>
            </a:extLst>
          </p:cNvPr>
          <p:cNvSpPr>
            <a:spLocks noGrp="1"/>
          </p:cNvSpPr>
          <p:nvPr>
            <p:ph type="sldNum" sz="quarter" idx="12"/>
          </p:nvPr>
        </p:nvSpPr>
        <p:spPr/>
        <p:txBody>
          <a:bodyPr/>
          <a:lstStyle/>
          <a:p>
            <a:fld id="{A5512A6C-C466-477C-97A0-F68F0A9EF145}" type="slidenum">
              <a:rPr lang="en-GB" smtClean="0">
                <a:latin typeface="Tw Cen MT" panose="020B0602020104020603" pitchFamily="34" charset="0"/>
              </a:rPr>
              <a:t>2</a:t>
            </a:fld>
            <a:endParaRPr lang="en-GB" dirty="0">
              <a:latin typeface="Tw Cen MT" panose="020B0602020104020603" pitchFamily="34" charset="0"/>
            </a:endParaRPr>
          </a:p>
        </p:txBody>
      </p:sp>
      <p:sp>
        <p:nvSpPr>
          <p:cNvPr id="32" name="TextBox 31">
            <a:extLst>
              <a:ext uri="{FF2B5EF4-FFF2-40B4-BE49-F238E27FC236}">
                <a16:creationId xmlns:a16="http://schemas.microsoft.com/office/drawing/2014/main" id="{55461DBF-F1C3-418B-AC6D-BCE149B7AD7E}"/>
              </a:ext>
            </a:extLst>
          </p:cNvPr>
          <p:cNvSpPr txBox="1"/>
          <p:nvPr/>
        </p:nvSpPr>
        <p:spPr>
          <a:xfrm>
            <a:off x="8072332" y="4520227"/>
            <a:ext cx="1541689" cy="584775"/>
          </a:xfrm>
          <a:prstGeom prst="rect">
            <a:avLst/>
          </a:prstGeom>
          <a:noFill/>
          <a:ln>
            <a:noFill/>
          </a:ln>
        </p:spPr>
        <p:txBody>
          <a:bodyPr wrap="square" rtlCol="0">
            <a:spAutoFit/>
          </a:bodyPr>
          <a:lstStyle/>
          <a:p>
            <a:pPr algn="ctr"/>
            <a:r>
              <a:rPr lang="en-GB" sz="1600" dirty="0">
                <a:solidFill>
                  <a:schemeClr val="bg1"/>
                </a:solidFill>
                <a:latin typeface="Tw Cen MT" panose="020B0602020104020603" pitchFamily="34" charset="0"/>
              </a:rPr>
              <a:t>Landscape and biodiversity</a:t>
            </a:r>
          </a:p>
        </p:txBody>
      </p:sp>
    </p:spTree>
    <p:extLst>
      <p:ext uri="{BB962C8B-B14F-4D97-AF65-F5344CB8AC3E}">
        <p14:creationId xmlns:p14="http://schemas.microsoft.com/office/powerpoint/2010/main" val="2087801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nodePh="1">
                                  <p:stCondLst>
                                    <p:cond delay="0"/>
                                  </p:stCondLst>
                                  <p:endCondLst>
                                    <p:cond evt="begin" delay="0">
                                      <p:tn val="21"/>
                                    </p:cond>
                                  </p:end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F017A-B99F-49EC-987B-EE3FE41AEF69}"/>
              </a:ext>
            </a:extLst>
          </p:cNvPr>
          <p:cNvSpPr>
            <a:spLocks noGrp="1"/>
          </p:cNvSpPr>
          <p:nvPr>
            <p:ph type="title"/>
          </p:nvPr>
        </p:nvSpPr>
        <p:spPr>
          <a:xfrm>
            <a:off x="1083297" y="341173"/>
            <a:ext cx="10515600" cy="1325563"/>
          </a:xfrm>
        </p:spPr>
        <p:txBody>
          <a:bodyPr>
            <a:normAutofit/>
          </a:bodyPr>
          <a:lstStyle/>
          <a:p>
            <a:r>
              <a:rPr lang="en-GB" sz="3600" dirty="0">
                <a:latin typeface="Tw Cen MT" panose="020B0602020104020603" pitchFamily="34" charset="0"/>
              </a:rPr>
              <a:t>Dairy sector</a:t>
            </a:r>
          </a:p>
        </p:txBody>
      </p:sp>
      <p:cxnSp>
        <p:nvCxnSpPr>
          <p:cNvPr id="6" name="Straight Connector 5">
            <a:extLst>
              <a:ext uri="{FF2B5EF4-FFF2-40B4-BE49-F238E27FC236}">
                <a16:creationId xmlns:a16="http://schemas.microsoft.com/office/drawing/2014/main" id="{9A3726FC-E501-4B3E-8535-5E9B1834703C}"/>
              </a:ext>
            </a:extLst>
          </p:cNvPr>
          <p:cNvCxnSpPr/>
          <p:nvPr/>
        </p:nvCxnSpPr>
        <p:spPr>
          <a:xfrm>
            <a:off x="838200" y="641023"/>
            <a:ext cx="0" cy="725864"/>
          </a:xfrm>
          <a:prstGeom prst="line">
            <a:avLst/>
          </a:prstGeom>
          <a:ln w="25400">
            <a:solidFill>
              <a:srgbClr val="D8A730"/>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B4757587-4A61-49B9-9FB0-7B2C0F15F9F4}"/>
              </a:ext>
            </a:extLst>
          </p:cNvPr>
          <p:cNvSpPr>
            <a:spLocks noGrp="1"/>
          </p:cNvSpPr>
          <p:nvPr>
            <p:ph type="sldNum" sz="quarter" idx="12"/>
          </p:nvPr>
        </p:nvSpPr>
        <p:spPr/>
        <p:txBody>
          <a:bodyPr/>
          <a:lstStyle/>
          <a:p>
            <a:fld id="{A5512A6C-C466-477C-97A0-F68F0A9EF145}" type="slidenum">
              <a:rPr lang="en-GB" smtClean="0"/>
              <a:t>20</a:t>
            </a:fld>
            <a:endParaRPr lang="en-GB"/>
          </a:p>
        </p:txBody>
      </p:sp>
      <p:graphicFrame>
        <p:nvGraphicFramePr>
          <p:cNvPr id="5" name="Table 4">
            <a:extLst>
              <a:ext uri="{FF2B5EF4-FFF2-40B4-BE49-F238E27FC236}">
                <a16:creationId xmlns:a16="http://schemas.microsoft.com/office/drawing/2014/main" id="{DB04F407-C60D-47BE-9042-5D61B07B60EE}"/>
              </a:ext>
            </a:extLst>
          </p:cNvPr>
          <p:cNvGraphicFramePr>
            <a:graphicFrameLocks noGrp="1"/>
          </p:cNvGraphicFramePr>
          <p:nvPr>
            <p:extLst>
              <p:ext uri="{D42A27DB-BD31-4B8C-83A1-F6EECF244321}">
                <p14:modId xmlns:p14="http://schemas.microsoft.com/office/powerpoint/2010/main" val="2950096217"/>
              </p:ext>
            </p:extLst>
          </p:nvPr>
        </p:nvGraphicFramePr>
        <p:xfrm>
          <a:off x="838200" y="1666736"/>
          <a:ext cx="10353251" cy="4603632"/>
        </p:xfrm>
        <a:graphic>
          <a:graphicData uri="http://schemas.openxmlformats.org/drawingml/2006/table">
            <a:tbl>
              <a:tblPr firstRow="1" bandRow="1"/>
              <a:tblGrid>
                <a:gridCol w="1713782">
                  <a:extLst>
                    <a:ext uri="{9D8B030D-6E8A-4147-A177-3AD203B41FA5}">
                      <a16:colId xmlns:a16="http://schemas.microsoft.com/office/drawing/2014/main" val="2040799659"/>
                    </a:ext>
                  </a:extLst>
                </a:gridCol>
                <a:gridCol w="1178407">
                  <a:extLst>
                    <a:ext uri="{9D8B030D-6E8A-4147-A177-3AD203B41FA5}">
                      <a16:colId xmlns:a16="http://schemas.microsoft.com/office/drawing/2014/main" val="2024715915"/>
                    </a:ext>
                  </a:extLst>
                </a:gridCol>
                <a:gridCol w="1266424">
                  <a:extLst>
                    <a:ext uri="{9D8B030D-6E8A-4147-A177-3AD203B41FA5}">
                      <a16:colId xmlns:a16="http://schemas.microsoft.com/office/drawing/2014/main" val="604916989"/>
                    </a:ext>
                  </a:extLst>
                </a:gridCol>
                <a:gridCol w="1176952">
                  <a:extLst>
                    <a:ext uri="{9D8B030D-6E8A-4147-A177-3AD203B41FA5}">
                      <a16:colId xmlns:a16="http://schemas.microsoft.com/office/drawing/2014/main" val="106470904"/>
                    </a:ext>
                  </a:extLst>
                </a:gridCol>
                <a:gridCol w="1296248">
                  <a:extLst>
                    <a:ext uri="{9D8B030D-6E8A-4147-A177-3AD203B41FA5}">
                      <a16:colId xmlns:a16="http://schemas.microsoft.com/office/drawing/2014/main" val="1727613180"/>
                    </a:ext>
                  </a:extLst>
                </a:gridCol>
                <a:gridCol w="1296975">
                  <a:extLst>
                    <a:ext uri="{9D8B030D-6E8A-4147-A177-3AD203B41FA5}">
                      <a16:colId xmlns:a16="http://schemas.microsoft.com/office/drawing/2014/main" val="3516856866"/>
                    </a:ext>
                  </a:extLst>
                </a:gridCol>
                <a:gridCol w="1176225">
                  <a:extLst>
                    <a:ext uri="{9D8B030D-6E8A-4147-A177-3AD203B41FA5}">
                      <a16:colId xmlns:a16="http://schemas.microsoft.com/office/drawing/2014/main" val="1597957262"/>
                    </a:ext>
                  </a:extLst>
                </a:gridCol>
                <a:gridCol w="1248238">
                  <a:extLst>
                    <a:ext uri="{9D8B030D-6E8A-4147-A177-3AD203B41FA5}">
                      <a16:colId xmlns:a16="http://schemas.microsoft.com/office/drawing/2014/main" val="1386898187"/>
                    </a:ext>
                  </a:extLst>
                </a:gridCol>
              </a:tblGrid>
              <a:tr h="528336">
                <a:tc>
                  <a:txBody>
                    <a:bodyPr/>
                    <a:lstStyle/>
                    <a:p>
                      <a:pPr algn="l"/>
                      <a:endParaRPr lang="fr-BE" sz="1400">
                        <a:effectLst/>
                        <a:latin typeface="Tw Cen MT" panose="020B0602020104020603"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Milk productivity</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Gross revenues/ha</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Operating expenses/ha</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Operating profits/ha</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Operating profit margin</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Subsidies/ha</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Subsidy dependence</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4685354"/>
                  </a:ext>
                </a:extLst>
              </a:tr>
              <a:tr h="679216">
                <a:tc>
                  <a:txBody>
                    <a:bodyPr/>
                    <a:lstStyle/>
                    <a:p>
                      <a:pPr algn="l">
                        <a:lnSpc>
                          <a:spcPct val="107000"/>
                        </a:lnSpc>
                        <a:spcAft>
                          <a:spcPts val="0"/>
                        </a:spcAft>
                      </a:pPr>
                      <a:r>
                        <a:rPr lang="en-GB" sz="1400"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Log (herd size)</a:t>
                      </a:r>
                    </a:p>
                    <a:p>
                      <a:pPr algn="l">
                        <a:lnSpc>
                          <a:spcPct val="107000"/>
                        </a:lnSpc>
                        <a:spcAft>
                          <a:spcPts val="0"/>
                        </a:spcAft>
                      </a:pPr>
                      <a:endParaRPr lang="en-GB" sz="1400" kern="1200" dirty="0">
                        <a:solidFill>
                          <a:srgbClr val="000000"/>
                        </a:solidFill>
                        <a:effectLst/>
                        <a:latin typeface="Tw Cen MT" panose="020B0602020104020603" pitchFamily="34" charset="0"/>
                        <a:ea typeface="Calibri" panose="020F0502020204030204" pitchFamily="34" charset="0"/>
                        <a:cs typeface="Times New Roman" panose="02020603050405020304" pitchFamily="18" charset="0"/>
                      </a:endParaRPr>
                    </a:p>
                    <a:p>
                      <a:pPr algn="l">
                        <a:lnSpc>
                          <a:spcPct val="107000"/>
                        </a:lnSpc>
                        <a:spcAft>
                          <a:spcPts val="0"/>
                        </a:spcAft>
                      </a:pP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0.16</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dirty="0">
                          <a:effectLst/>
                          <a:latin typeface="Tw Cen MT" panose="020B0602020104020603" pitchFamily="34" charset="0"/>
                          <a:ea typeface="Times New Roman" panose="02020603050405020304" pitchFamily="18" charset="0"/>
                          <a:cs typeface="Times New Roman" panose="02020603050405020304" pitchFamily="18" charset="0"/>
                        </a:rPr>
                        <a:t>(0.22)</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1.09***</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dirty="0">
                          <a:effectLst/>
                          <a:latin typeface="Tw Cen MT" panose="020B0602020104020603" pitchFamily="34" charset="0"/>
                          <a:ea typeface="Times New Roman" panose="02020603050405020304" pitchFamily="18" charset="0"/>
                          <a:cs typeface="Times New Roman" panose="02020603050405020304" pitchFamily="18" charset="0"/>
                        </a:rPr>
                        <a:t>(0.26)</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0.81***</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(0.27)</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1.43***</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(0.34)</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dirty="0">
                          <a:effectLst/>
                          <a:latin typeface="Tw Cen MT" panose="020B0602020104020603" pitchFamily="34" charset="0"/>
                          <a:ea typeface="Times New Roman" panose="02020603050405020304" pitchFamily="18" charset="0"/>
                          <a:cs typeface="Times New Roman" panose="02020603050405020304" pitchFamily="18" charset="0"/>
                        </a:rPr>
                        <a:t>11.34</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dirty="0">
                          <a:effectLst/>
                          <a:latin typeface="Tw Cen MT" panose="020B0602020104020603" pitchFamily="34" charset="0"/>
                          <a:ea typeface="Times New Roman" panose="02020603050405020304" pitchFamily="18" charset="0"/>
                          <a:cs typeface="Times New Roman" panose="02020603050405020304" pitchFamily="18" charset="0"/>
                        </a:rPr>
                        <a:t>(8.68)</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-0.45</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(0.29)</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-27.62***</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(7.37)</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36744662"/>
                  </a:ext>
                </a:extLst>
              </a:tr>
              <a:tr h="679216">
                <a:tc>
                  <a:txBody>
                    <a:bodyPr/>
                    <a:lstStyle/>
                    <a:p>
                      <a:pPr algn="l">
                        <a:lnSpc>
                          <a:spcPct val="107000"/>
                        </a:lnSpc>
                        <a:spcAft>
                          <a:spcPts val="0"/>
                        </a:spcAft>
                      </a:pPr>
                      <a:r>
                        <a:rPr lang="en-GB" sz="1400"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Grazing livestock density</a:t>
                      </a:r>
                    </a:p>
                    <a:p>
                      <a:pPr algn="l">
                        <a:lnSpc>
                          <a:spcPct val="107000"/>
                        </a:lnSpc>
                        <a:spcAft>
                          <a:spcPts val="0"/>
                        </a:spcAft>
                      </a:pP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-0.01</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(0.07)</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-0.13</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(0.12)</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0.06</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(0.12)</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-0.29*</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(0.15)</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-9.71***</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(3.60)</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0.23</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(0.15)</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7.43**</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(3.04)</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526259010"/>
                  </a:ext>
                </a:extLst>
              </a:tr>
              <a:tr h="679216">
                <a:tc>
                  <a:txBody>
                    <a:bodyPr/>
                    <a:lstStyle/>
                    <a:p>
                      <a:pPr algn="l">
                        <a:lnSpc>
                          <a:spcPct val="107000"/>
                        </a:lnSpc>
                        <a:spcAft>
                          <a:spcPts val="0"/>
                        </a:spcAft>
                      </a:pPr>
                      <a:r>
                        <a:rPr lang="en-GB" sz="1400"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Log (cattle area)</a:t>
                      </a:r>
                    </a:p>
                    <a:p>
                      <a:pPr algn="l">
                        <a:lnSpc>
                          <a:spcPct val="107000"/>
                        </a:lnSpc>
                        <a:spcAft>
                          <a:spcPts val="0"/>
                        </a:spcAft>
                      </a:pPr>
                      <a:endParaRPr lang="en-GB" sz="1400" kern="1200" dirty="0">
                        <a:solidFill>
                          <a:srgbClr val="000000"/>
                        </a:solidFill>
                        <a:effectLst/>
                        <a:latin typeface="Tw Cen MT" panose="020B0602020104020603" pitchFamily="34" charset="0"/>
                        <a:ea typeface="Calibri" panose="020F0502020204030204" pitchFamily="34" charset="0"/>
                        <a:cs typeface="Times New Roman" panose="02020603050405020304" pitchFamily="18" charset="0"/>
                      </a:endParaRPr>
                    </a:p>
                    <a:p>
                      <a:pPr algn="l">
                        <a:lnSpc>
                          <a:spcPct val="107000"/>
                        </a:lnSpc>
                        <a:spcAft>
                          <a:spcPts val="0"/>
                        </a:spcAft>
                      </a:pP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-0.04</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(0.23)</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-0.91***</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(0.26)</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-0.61**</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(0.27)</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-1.23***</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(0.35)</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-12.16</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(9.08)</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0.20</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(0.29)</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22.09***</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(7.12)</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556807976"/>
                  </a:ext>
                </a:extLst>
              </a:tr>
              <a:tr h="679216">
                <a:tc>
                  <a:txBody>
                    <a:bodyPr/>
                    <a:lstStyle/>
                    <a:p>
                      <a:pPr algn="l">
                        <a:lnSpc>
                          <a:spcPct val="107000"/>
                        </a:lnSpc>
                        <a:spcAft>
                          <a:spcPts val="0"/>
                        </a:spcAft>
                      </a:pPr>
                      <a:r>
                        <a:rPr lang="en-GB" sz="1400"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Share of grassland </a:t>
                      </a:r>
                    </a:p>
                    <a:p>
                      <a:pPr algn="l">
                        <a:lnSpc>
                          <a:spcPct val="107000"/>
                        </a:lnSpc>
                        <a:spcAft>
                          <a:spcPts val="0"/>
                        </a:spcAft>
                      </a:pPr>
                      <a:endParaRPr lang="en-GB" sz="1400" kern="1200" dirty="0">
                        <a:solidFill>
                          <a:srgbClr val="000000"/>
                        </a:solidFill>
                        <a:effectLst/>
                        <a:latin typeface="Tw Cen MT" panose="020B0602020104020603" pitchFamily="34" charset="0"/>
                        <a:ea typeface="Calibri" panose="020F0502020204030204" pitchFamily="34" charset="0"/>
                        <a:cs typeface="Times New Roman" panose="02020603050405020304" pitchFamily="18" charset="0"/>
                      </a:endParaRPr>
                    </a:p>
                    <a:p>
                      <a:pPr algn="l">
                        <a:lnSpc>
                          <a:spcPct val="107000"/>
                        </a:lnSpc>
                        <a:spcAft>
                          <a:spcPts val="0"/>
                        </a:spcAft>
                      </a:pP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-0.004***</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(0.002)</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-0.004*</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(0.002)</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-0.008***</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(0.002)</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0.003</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(0.003)</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0.17**</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(0.08)</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0.000</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(0.002)</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0.06</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(0.04)</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1679443863"/>
                  </a:ext>
                </a:extLst>
              </a:tr>
              <a:tr h="679216">
                <a:tc>
                  <a:txBody>
                    <a:bodyPr/>
                    <a:lstStyle/>
                    <a:p>
                      <a:pPr algn="l">
                        <a:lnSpc>
                          <a:spcPct val="107000"/>
                        </a:lnSpc>
                        <a:spcAft>
                          <a:spcPts val="0"/>
                        </a:spcAft>
                      </a:pPr>
                      <a:r>
                        <a:rPr lang="en-GB" sz="1400"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Log (total concentrate)</a:t>
                      </a:r>
                    </a:p>
                    <a:p>
                      <a:pPr algn="l">
                        <a:lnSpc>
                          <a:spcPct val="107000"/>
                        </a:lnSpc>
                        <a:spcAft>
                          <a:spcPts val="0"/>
                        </a:spcAft>
                      </a:pP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0.01</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(0.004)</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0.01</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(0.01)</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0.02*</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(0.01)</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0.01</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(0.01)</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-0.510</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(0.404)</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-0.005</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(0.004)</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-0.268</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(0.221)</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2387943909"/>
                  </a:ext>
                </a:extLst>
              </a:tr>
              <a:tr h="679216">
                <a:tc>
                  <a:txBody>
                    <a:bodyPr/>
                    <a:lstStyle/>
                    <a:p>
                      <a:pPr algn="l">
                        <a:lnSpc>
                          <a:spcPct val="107000"/>
                        </a:lnSpc>
                        <a:spcAft>
                          <a:spcPts val="0"/>
                        </a:spcAft>
                      </a:pPr>
                      <a:r>
                        <a:rPr lang="en-GB" sz="1400"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Concentrate autonomy</a:t>
                      </a:r>
                    </a:p>
                    <a:p>
                      <a:pPr algn="l">
                        <a:lnSpc>
                          <a:spcPct val="107000"/>
                        </a:lnSpc>
                        <a:spcAft>
                          <a:spcPts val="0"/>
                        </a:spcAft>
                      </a:pP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-0.004*</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(0.002)</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0.00</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(0.002)</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-0.003*</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(0.002)</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0.004*</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(0.002)</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0.12**</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(0.05)</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0.003</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(0.002)</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0"/>
                        </a:spcAft>
                      </a:pPr>
                      <a:r>
                        <a:rPr lang="en-GB" sz="1400"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0.05</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(0.07)</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1843072075"/>
                  </a:ext>
                </a:extLst>
              </a:tr>
            </a:tbl>
          </a:graphicData>
        </a:graphic>
      </p:graphicFrame>
    </p:spTree>
    <p:extLst>
      <p:ext uri="{BB962C8B-B14F-4D97-AF65-F5344CB8AC3E}">
        <p14:creationId xmlns:p14="http://schemas.microsoft.com/office/powerpoint/2010/main" val="14377002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C84EF5FC-6A4C-4BA8-A048-DB5032756539}"/>
              </a:ext>
            </a:extLst>
          </p:cNvPr>
          <p:cNvGraphicFramePr>
            <a:graphicFrameLocks noGrp="1"/>
          </p:cNvGraphicFramePr>
          <p:nvPr>
            <p:extLst>
              <p:ext uri="{D42A27DB-BD31-4B8C-83A1-F6EECF244321}">
                <p14:modId xmlns:p14="http://schemas.microsoft.com/office/powerpoint/2010/main" val="3436106976"/>
              </p:ext>
            </p:extLst>
          </p:nvPr>
        </p:nvGraphicFramePr>
        <p:xfrm>
          <a:off x="838200" y="1567383"/>
          <a:ext cx="10200794" cy="4964552"/>
        </p:xfrm>
        <a:graphic>
          <a:graphicData uri="http://schemas.openxmlformats.org/drawingml/2006/table">
            <a:tbl>
              <a:tblPr firstRow="1" bandRow="1"/>
              <a:tblGrid>
                <a:gridCol w="1726324">
                  <a:extLst>
                    <a:ext uri="{9D8B030D-6E8A-4147-A177-3AD203B41FA5}">
                      <a16:colId xmlns:a16="http://schemas.microsoft.com/office/drawing/2014/main" val="3470288290"/>
                    </a:ext>
                  </a:extLst>
                </a:gridCol>
                <a:gridCol w="1182854">
                  <a:extLst>
                    <a:ext uri="{9D8B030D-6E8A-4147-A177-3AD203B41FA5}">
                      <a16:colId xmlns:a16="http://schemas.microsoft.com/office/drawing/2014/main" val="1911737268"/>
                    </a:ext>
                  </a:extLst>
                </a:gridCol>
                <a:gridCol w="1323897">
                  <a:extLst>
                    <a:ext uri="{9D8B030D-6E8A-4147-A177-3AD203B41FA5}">
                      <a16:colId xmlns:a16="http://schemas.microsoft.com/office/drawing/2014/main" val="165845911"/>
                    </a:ext>
                  </a:extLst>
                </a:gridCol>
                <a:gridCol w="1415551">
                  <a:extLst>
                    <a:ext uri="{9D8B030D-6E8A-4147-A177-3AD203B41FA5}">
                      <a16:colId xmlns:a16="http://schemas.microsoft.com/office/drawing/2014/main" val="1664747145"/>
                    </a:ext>
                  </a:extLst>
                </a:gridCol>
                <a:gridCol w="1629411">
                  <a:extLst>
                    <a:ext uri="{9D8B030D-6E8A-4147-A177-3AD203B41FA5}">
                      <a16:colId xmlns:a16="http://schemas.microsoft.com/office/drawing/2014/main" val="4259652430"/>
                    </a:ext>
                  </a:extLst>
                </a:gridCol>
                <a:gridCol w="1354449">
                  <a:extLst>
                    <a:ext uri="{9D8B030D-6E8A-4147-A177-3AD203B41FA5}">
                      <a16:colId xmlns:a16="http://schemas.microsoft.com/office/drawing/2014/main" val="3391213091"/>
                    </a:ext>
                  </a:extLst>
                </a:gridCol>
                <a:gridCol w="1568308">
                  <a:extLst>
                    <a:ext uri="{9D8B030D-6E8A-4147-A177-3AD203B41FA5}">
                      <a16:colId xmlns:a16="http://schemas.microsoft.com/office/drawing/2014/main" val="2279507526"/>
                    </a:ext>
                  </a:extLst>
                </a:gridCol>
              </a:tblGrid>
              <a:tr h="611504">
                <a:tc>
                  <a:txBody>
                    <a:bodyPr/>
                    <a:lstStyle/>
                    <a:p>
                      <a:pPr algn="l">
                        <a:lnSpc>
                          <a:spcPct val="107000"/>
                        </a:lnSpc>
                      </a:pPr>
                      <a:endParaRPr lang="fr-BE" sz="1400" dirty="0">
                        <a:effectLst/>
                        <a:latin typeface="Tw Cen MT" panose="020B0602020104020603" pitchFamily="34" charset="0"/>
                        <a:cs typeface="Times New Roman" panose="02020603050405020304" pitchFamily="18" charset="0"/>
                      </a:endParaRPr>
                    </a:p>
                  </a:txBody>
                  <a:tcPr marL="90074" marR="90074" marT="45037" marB="45037">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Gross revenues/ha</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Operating expenses/ha</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Operating profits/ha</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Operating profit margin</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Subsidies/ha</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Subsidy dependence</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55055463"/>
                  </a:ext>
                </a:extLst>
              </a:tr>
              <a:tr h="434796">
                <a:tc>
                  <a:txBody>
                    <a:bodyPr/>
                    <a:lstStyle/>
                    <a:p>
                      <a:pPr algn="l">
                        <a:lnSpc>
                          <a:spcPct val="107000"/>
                        </a:lnSpc>
                        <a:spcAft>
                          <a:spcPts val="0"/>
                        </a:spcAft>
                      </a:pPr>
                      <a:r>
                        <a:rPr lang="en-GB" sz="1400"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Log (herd size)</a:t>
                      </a:r>
                    </a:p>
                    <a:p>
                      <a:pPr algn="l">
                        <a:lnSpc>
                          <a:spcPct val="107000"/>
                        </a:lnSpc>
                        <a:spcAft>
                          <a:spcPts val="0"/>
                        </a:spcAft>
                      </a:pPr>
                      <a:endParaRPr lang="en-GB" sz="1400" kern="1200" dirty="0">
                        <a:solidFill>
                          <a:srgbClr val="000000"/>
                        </a:solidFill>
                        <a:effectLst/>
                        <a:latin typeface="Tw Cen MT" panose="020B0602020104020603" pitchFamily="34" charset="0"/>
                        <a:ea typeface="Calibri" panose="020F0502020204030204" pitchFamily="34" charset="0"/>
                        <a:cs typeface="Times New Roman" panose="02020603050405020304" pitchFamily="18" charset="0"/>
                      </a:endParaRPr>
                    </a:p>
                    <a:p>
                      <a:pPr algn="l">
                        <a:lnSpc>
                          <a:spcPct val="107000"/>
                        </a:lnSpc>
                        <a:spcAft>
                          <a:spcPts val="0"/>
                        </a:spcAft>
                      </a:pP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dirty="0">
                          <a:effectLst/>
                          <a:latin typeface="Tw Cen MT" panose="020B0602020104020603" pitchFamily="34" charset="0"/>
                          <a:ea typeface="Times New Roman" panose="02020603050405020304" pitchFamily="18" charset="0"/>
                          <a:cs typeface="Times New Roman" panose="02020603050405020304" pitchFamily="18" charset="0"/>
                        </a:rPr>
                        <a:t>0.67</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dirty="0">
                          <a:effectLst/>
                          <a:latin typeface="Tw Cen MT" panose="020B0602020104020603" pitchFamily="34" charset="0"/>
                          <a:ea typeface="Times New Roman" panose="02020603050405020304" pitchFamily="18" charset="0"/>
                          <a:cs typeface="Times New Roman" panose="02020603050405020304" pitchFamily="18" charset="0"/>
                        </a:rPr>
                        <a:t>(0.65)</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dirty="0">
                          <a:effectLst/>
                          <a:latin typeface="Tw Cen MT" panose="020B0602020104020603" pitchFamily="34" charset="0"/>
                          <a:ea typeface="Times New Roman" panose="02020603050405020304" pitchFamily="18" charset="0"/>
                          <a:cs typeface="Times New Roman" panose="02020603050405020304" pitchFamily="18" charset="0"/>
                        </a:rPr>
                        <a:t>0.74</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dirty="0">
                          <a:effectLst/>
                          <a:latin typeface="Tw Cen MT" panose="020B0602020104020603" pitchFamily="34" charset="0"/>
                          <a:ea typeface="Times New Roman" panose="02020603050405020304" pitchFamily="18" charset="0"/>
                          <a:cs typeface="Times New Roman" panose="02020603050405020304" pitchFamily="18" charset="0"/>
                        </a:rPr>
                        <a:t>(0.65)</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-0.23</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dirty="0">
                          <a:effectLst/>
                          <a:latin typeface="Tw Cen MT" panose="020B0602020104020603" pitchFamily="34" charset="0"/>
                          <a:ea typeface="Times New Roman" panose="02020603050405020304" pitchFamily="18" charset="0"/>
                          <a:cs typeface="Times New Roman" panose="02020603050405020304" pitchFamily="18" charset="0"/>
                        </a:rPr>
                        <a:t>(1.16)</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4.52</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(16.31)</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-0.91</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(0.63)</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0" marR="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-30.75***</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(4.93)</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216967204"/>
                  </a:ext>
                </a:extLst>
              </a:tr>
              <a:tr h="434796">
                <a:tc>
                  <a:txBody>
                    <a:bodyPr/>
                    <a:lstStyle/>
                    <a:p>
                      <a:pPr algn="l">
                        <a:lnSpc>
                          <a:spcPct val="107000"/>
                        </a:lnSpc>
                        <a:spcAft>
                          <a:spcPts val="0"/>
                        </a:spcAft>
                      </a:pPr>
                      <a:r>
                        <a:rPr lang="en-GB" sz="1400"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Grazing livestock density</a:t>
                      </a:r>
                    </a:p>
                    <a:p>
                      <a:pPr algn="l">
                        <a:lnSpc>
                          <a:spcPct val="107000"/>
                        </a:lnSpc>
                        <a:spcAft>
                          <a:spcPts val="0"/>
                        </a:spcAft>
                      </a:pP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a:noFill/>
                    </a:lnT>
                    <a:lnB>
                      <a:noFill/>
                    </a:lnB>
                  </a:tcPr>
                </a:tc>
                <a:tc>
                  <a:txBody>
                    <a:bodyPr/>
                    <a:lstStyle/>
                    <a:p>
                      <a:pPr algn="r">
                        <a:lnSpc>
                          <a:spcPct val="107000"/>
                        </a:lnSpc>
                        <a:spcAft>
                          <a:spcPts val="0"/>
                        </a:spcAft>
                      </a:pPr>
                      <a:r>
                        <a:rPr lang="en-GB" sz="1400"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0.28</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dirty="0">
                          <a:effectLst/>
                          <a:latin typeface="Tw Cen MT" panose="020B0602020104020603" pitchFamily="34" charset="0"/>
                          <a:ea typeface="Times New Roman" panose="02020603050405020304" pitchFamily="18" charset="0"/>
                          <a:cs typeface="Times New Roman" panose="02020603050405020304" pitchFamily="18" charset="0"/>
                        </a:rPr>
                        <a:t>(0.34)</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0.26</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(0.34)</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a:noFill/>
                    </a:lnT>
                    <a:lnB>
                      <a:noFill/>
                    </a:lnB>
                  </a:tcPr>
                </a:tc>
                <a:tc>
                  <a:txBody>
                    <a:bodyPr/>
                    <a:lstStyle/>
                    <a:p>
                      <a:pPr algn="r">
                        <a:lnSpc>
                          <a:spcPct val="107000"/>
                        </a:lnSpc>
                        <a:spcAft>
                          <a:spcPts val="0"/>
                        </a:spcAft>
                      </a:pPr>
                      <a:r>
                        <a:rPr lang="en-GB" sz="1400"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0.83</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dirty="0">
                          <a:effectLst/>
                          <a:latin typeface="Tw Cen MT" panose="020B0602020104020603" pitchFamily="34" charset="0"/>
                          <a:ea typeface="Times New Roman" panose="02020603050405020304" pitchFamily="18" charset="0"/>
                          <a:cs typeface="Times New Roman" panose="02020603050405020304" pitchFamily="18" charset="0"/>
                        </a:rPr>
                        <a:t>(0.62)</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a:noFill/>
                    </a:lnT>
                    <a:lnB>
                      <a:noFill/>
                    </a:lnB>
                  </a:tcPr>
                </a:tc>
                <a:tc>
                  <a:txBody>
                    <a:bodyPr/>
                    <a:lstStyle/>
                    <a:p>
                      <a:pPr algn="r">
                        <a:lnSpc>
                          <a:spcPct val="107000"/>
                        </a:lnSpc>
                        <a:spcAft>
                          <a:spcPts val="0"/>
                        </a:spcAft>
                      </a:pPr>
                      <a:r>
                        <a:rPr lang="en-GB" sz="1400" dirty="0">
                          <a:effectLst/>
                          <a:latin typeface="Tw Cen MT" panose="020B0602020104020603" pitchFamily="34" charset="0"/>
                          <a:ea typeface="Times New Roman" panose="02020603050405020304" pitchFamily="18" charset="0"/>
                          <a:cs typeface="Times New Roman" panose="02020603050405020304" pitchFamily="18" charset="0"/>
                        </a:rPr>
                        <a:t>0.054</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dirty="0">
                          <a:effectLst/>
                          <a:latin typeface="Tw Cen MT" panose="020B0602020104020603" pitchFamily="34" charset="0"/>
                          <a:ea typeface="Times New Roman" panose="02020603050405020304" pitchFamily="18" charset="0"/>
                          <a:cs typeface="Times New Roman" panose="02020603050405020304" pitchFamily="18" charset="0"/>
                        </a:rPr>
                        <a:t>(7.54)</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a:noFill/>
                    </a:lnT>
                    <a:lnB>
                      <a:noFill/>
                    </a:lnB>
                  </a:tcPr>
                </a:tc>
                <a:tc>
                  <a:txBody>
                    <a:bodyPr/>
                    <a:lstStyle/>
                    <a:p>
                      <a:pPr algn="r">
                        <a:lnSpc>
                          <a:spcPct val="107000"/>
                        </a:lnSpc>
                        <a:spcAft>
                          <a:spcPts val="0"/>
                        </a:spcAft>
                      </a:pPr>
                      <a:r>
                        <a:rPr lang="en-GB" sz="1400"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0.65**</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(0.31)</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pPr algn="r">
                        <a:lnSpc>
                          <a:spcPct val="107000"/>
                        </a:lnSpc>
                        <a:spcAft>
                          <a:spcPts val="0"/>
                        </a:spcAft>
                      </a:pPr>
                      <a:r>
                        <a:rPr lang="en-GB" sz="1400"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6.79***</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dirty="0">
                          <a:effectLst/>
                          <a:latin typeface="Tw Cen MT" panose="020B0602020104020603" pitchFamily="34" charset="0"/>
                          <a:ea typeface="Times New Roman" panose="02020603050405020304" pitchFamily="18" charset="0"/>
                          <a:cs typeface="Times New Roman" panose="02020603050405020304" pitchFamily="18" charset="0"/>
                        </a:rPr>
                        <a:t>(0.02)</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a:noFill/>
                    </a:lnT>
                    <a:lnB>
                      <a:noFill/>
                    </a:lnB>
                  </a:tcPr>
                </a:tc>
                <a:extLst>
                  <a:ext uri="{0D108BD9-81ED-4DB2-BD59-A6C34878D82A}">
                    <a16:rowId xmlns:a16="http://schemas.microsoft.com/office/drawing/2014/main" val="2109527556"/>
                  </a:ext>
                </a:extLst>
              </a:tr>
              <a:tr h="434796">
                <a:tc>
                  <a:txBody>
                    <a:bodyPr/>
                    <a:lstStyle/>
                    <a:p>
                      <a:pPr algn="l">
                        <a:lnSpc>
                          <a:spcPct val="107000"/>
                        </a:lnSpc>
                        <a:spcAft>
                          <a:spcPts val="0"/>
                        </a:spcAft>
                      </a:pPr>
                      <a:r>
                        <a:rPr lang="en-GB" sz="1400"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Log (cattle area)</a:t>
                      </a:r>
                    </a:p>
                    <a:p>
                      <a:pPr algn="l">
                        <a:lnSpc>
                          <a:spcPct val="107000"/>
                        </a:lnSpc>
                        <a:spcAft>
                          <a:spcPts val="0"/>
                        </a:spcAft>
                      </a:pPr>
                      <a:endParaRPr lang="en-GB" sz="1400" kern="1200" dirty="0">
                        <a:solidFill>
                          <a:srgbClr val="000000"/>
                        </a:solidFill>
                        <a:effectLst/>
                        <a:latin typeface="Tw Cen MT" panose="020B0602020104020603" pitchFamily="34" charset="0"/>
                        <a:ea typeface="Calibri" panose="020F0502020204030204" pitchFamily="34" charset="0"/>
                        <a:cs typeface="Times New Roman" panose="02020603050405020304" pitchFamily="18" charset="0"/>
                      </a:endParaRPr>
                    </a:p>
                    <a:p>
                      <a:pPr algn="l">
                        <a:lnSpc>
                          <a:spcPct val="107000"/>
                        </a:lnSpc>
                        <a:spcAft>
                          <a:spcPts val="0"/>
                        </a:spcAft>
                      </a:pP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a:noFill/>
                    </a:lnT>
                    <a:lnB>
                      <a:noFill/>
                    </a:lnB>
                  </a:tcPr>
                </a:tc>
                <a:tc>
                  <a:txBody>
                    <a:bodyPr/>
                    <a:lstStyle/>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0.22</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(0.67)</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0.15</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(0.67)</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a:noFill/>
                    </a:lnT>
                    <a:lnB>
                      <a:noFill/>
                    </a:lnB>
                  </a:tcPr>
                </a:tc>
                <a:tc>
                  <a:txBody>
                    <a:bodyPr/>
                    <a:lstStyle/>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1.45</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(1.41)</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a:noFill/>
                    </a:lnT>
                    <a:lnB>
                      <a:noFill/>
                    </a:lnB>
                  </a:tcPr>
                </a:tc>
                <a:tc>
                  <a:txBody>
                    <a:bodyPr/>
                    <a:lstStyle/>
                    <a:p>
                      <a:pPr algn="r">
                        <a:lnSpc>
                          <a:spcPct val="107000"/>
                        </a:lnSpc>
                        <a:spcAft>
                          <a:spcPts val="0"/>
                        </a:spcAft>
                      </a:pPr>
                      <a:r>
                        <a:rPr lang="en-GB" sz="1400" dirty="0">
                          <a:effectLst/>
                          <a:latin typeface="Tw Cen MT" panose="020B0602020104020603" pitchFamily="34" charset="0"/>
                          <a:ea typeface="Times New Roman" panose="02020603050405020304" pitchFamily="18" charset="0"/>
                          <a:cs typeface="Times New Roman" panose="02020603050405020304" pitchFamily="18" charset="0"/>
                        </a:rPr>
                        <a:t>-1.15</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dirty="0">
                          <a:effectLst/>
                          <a:latin typeface="Tw Cen MT" panose="020B0602020104020603" pitchFamily="34" charset="0"/>
                          <a:ea typeface="Times New Roman" panose="02020603050405020304" pitchFamily="18" charset="0"/>
                          <a:cs typeface="Times New Roman" panose="02020603050405020304" pitchFamily="18" charset="0"/>
                        </a:rPr>
                        <a:t>(16.12)</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a:noFill/>
                    </a:lnT>
                    <a:lnB>
                      <a:noFill/>
                    </a:lnB>
                  </a:tcPr>
                </a:tc>
                <a:tc>
                  <a:txBody>
                    <a:bodyPr/>
                    <a:lstStyle/>
                    <a:p>
                      <a:pPr algn="r">
                        <a:lnSpc>
                          <a:spcPct val="107000"/>
                        </a:lnSpc>
                        <a:spcAft>
                          <a:spcPts val="0"/>
                        </a:spcAft>
                      </a:pPr>
                      <a:r>
                        <a:rPr lang="en-GB" sz="1400" dirty="0">
                          <a:effectLst/>
                          <a:latin typeface="Tw Cen MT" panose="020B0602020104020603" pitchFamily="34" charset="0"/>
                          <a:ea typeface="Times New Roman" panose="02020603050405020304" pitchFamily="18" charset="0"/>
                          <a:cs typeface="Times New Roman" panose="02020603050405020304" pitchFamily="18" charset="0"/>
                        </a:rPr>
                        <a:t>1.84***</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dirty="0">
                          <a:effectLst/>
                          <a:latin typeface="Tw Cen MT" panose="020B0602020104020603" pitchFamily="34" charset="0"/>
                          <a:ea typeface="Times New Roman" panose="02020603050405020304" pitchFamily="18" charset="0"/>
                          <a:cs typeface="Times New Roman" panose="02020603050405020304" pitchFamily="18" charset="0"/>
                        </a:rPr>
                        <a:t>(0.63)</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pPr algn="r">
                        <a:lnSpc>
                          <a:spcPct val="107000"/>
                        </a:lnSpc>
                        <a:spcAft>
                          <a:spcPts val="0"/>
                        </a:spcAft>
                      </a:pPr>
                      <a:r>
                        <a:rPr lang="en-GB" sz="1400" dirty="0">
                          <a:effectLst/>
                          <a:latin typeface="Tw Cen MT" panose="020B0602020104020603" pitchFamily="34" charset="0"/>
                          <a:ea typeface="Times New Roman" panose="02020603050405020304" pitchFamily="18" charset="0"/>
                          <a:cs typeface="Times New Roman" panose="02020603050405020304" pitchFamily="18" charset="0"/>
                        </a:rPr>
                        <a:t>28.31***</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dirty="0">
                          <a:effectLst/>
                          <a:latin typeface="Tw Cen MT" panose="020B0602020104020603" pitchFamily="34" charset="0"/>
                          <a:ea typeface="Times New Roman" panose="02020603050405020304" pitchFamily="18" charset="0"/>
                          <a:cs typeface="Times New Roman" panose="02020603050405020304" pitchFamily="18" charset="0"/>
                        </a:rPr>
                        <a:t>(5.60)</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a:noFill/>
                    </a:lnT>
                    <a:lnB>
                      <a:noFill/>
                    </a:lnB>
                  </a:tcPr>
                </a:tc>
                <a:extLst>
                  <a:ext uri="{0D108BD9-81ED-4DB2-BD59-A6C34878D82A}">
                    <a16:rowId xmlns:a16="http://schemas.microsoft.com/office/drawing/2014/main" val="12696560"/>
                  </a:ext>
                </a:extLst>
              </a:tr>
              <a:tr h="434796">
                <a:tc>
                  <a:txBody>
                    <a:bodyPr/>
                    <a:lstStyle/>
                    <a:p>
                      <a:pPr algn="l">
                        <a:lnSpc>
                          <a:spcPct val="107000"/>
                        </a:lnSpc>
                        <a:spcAft>
                          <a:spcPts val="0"/>
                        </a:spcAft>
                      </a:pPr>
                      <a:r>
                        <a:rPr lang="en-GB" sz="1400"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Share of grassland </a:t>
                      </a:r>
                    </a:p>
                    <a:p>
                      <a:pPr algn="l">
                        <a:lnSpc>
                          <a:spcPct val="107000"/>
                        </a:lnSpc>
                        <a:spcAft>
                          <a:spcPts val="0"/>
                        </a:spcAft>
                      </a:pPr>
                      <a:endParaRPr lang="en-GB" sz="1400" kern="1200" dirty="0">
                        <a:solidFill>
                          <a:srgbClr val="000000"/>
                        </a:solidFill>
                        <a:effectLst/>
                        <a:latin typeface="Tw Cen MT" panose="020B0602020104020603" pitchFamily="34" charset="0"/>
                        <a:ea typeface="Calibri" panose="020F0502020204030204" pitchFamily="34" charset="0"/>
                        <a:cs typeface="Times New Roman" panose="02020603050405020304" pitchFamily="18" charset="0"/>
                      </a:endParaRPr>
                    </a:p>
                    <a:p>
                      <a:pPr algn="l">
                        <a:lnSpc>
                          <a:spcPct val="107000"/>
                        </a:lnSpc>
                        <a:spcAft>
                          <a:spcPts val="0"/>
                        </a:spcAft>
                      </a:pP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-0.01*</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(0.006)</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-0.015**</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(0.007)</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0.006</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(0.012)</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0.32</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(0.19)</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a:noFill/>
                    </a:lnT>
                    <a:lnB>
                      <a:noFill/>
                    </a:lnB>
                  </a:tcPr>
                </a:tc>
                <a:tc>
                  <a:txBody>
                    <a:bodyPr/>
                    <a:lstStyle/>
                    <a:p>
                      <a:pPr algn="r">
                        <a:lnSpc>
                          <a:spcPct val="107000"/>
                        </a:lnSpc>
                        <a:spcAft>
                          <a:spcPts val="0"/>
                        </a:spcAft>
                      </a:pPr>
                      <a:r>
                        <a:rPr lang="en-GB" sz="1400"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-0.005</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(0.005)</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pPr algn="r">
                        <a:lnSpc>
                          <a:spcPct val="107000"/>
                        </a:lnSpc>
                        <a:spcAft>
                          <a:spcPts val="0"/>
                        </a:spcAft>
                      </a:pPr>
                      <a:r>
                        <a:rPr lang="en-GB" sz="1400"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0.12*</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(0.07)</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a:noFill/>
                    </a:lnT>
                    <a:lnB>
                      <a:noFill/>
                    </a:lnB>
                  </a:tcPr>
                </a:tc>
                <a:extLst>
                  <a:ext uri="{0D108BD9-81ED-4DB2-BD59-A6C34878D82A}">
                    <a16:rowId xmlns:a16="http://schemas.microsoft.com/office/drawing/2014/main" val="2728265685"/>
                  </a:ext>
                </a:extLst>
              </a:tr>
              <a:tr h="434796">
                <a:tc>
                  <a:txBody>
                    <a:bodyPr/>
                    <a:lstStyle/>
                    <a:p>
                      <a:pPr algn="l">
                        <a:lnSpc>
                          <a:spcPct val="107000"/>
                        </a:lnSpc>
                        <a:spcAft>
                          <a:spcPts val="0"/>
                        </a:spcAft>
                      </a:pPr>
                      <a:r>
                        <a:rPr lang="en-GB" sz="1400"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Log (total concentrate)</a:t>
                      </a:r>
                    </a:p>
                    <a:p>
                      <a:pPr algn="l">
                        <a:lnSpc>
                          <a:spcPct val="107000"/>
                        </a:lnSpc>
                        <a:spcAft>
                          <a:spcPts val="0"/>
                        </a:spcAft>
                      </a:pP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0.02</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(0.01)</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0.05**</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(0.01)</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-0.02</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(0.01)</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-1.56***</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(0.28)</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-0.02</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(0.02)</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pPr algn="r">
                        <a:lnSpc>
                          <a:spcPct val="107000"/>
                        </a:lnSpc>
                        <a:spcAft>
                          <a:spcPts val="0"/>
                        </a:spcAft>
                      </a:pPr>
                      <a:r>
                        <a:rPr lang="en-GB" sz="1400"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-0.53</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(0.44)</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a:noFill/>
                    </a:lnT>
                    <a:lnB>
                      <a:noFill/>
                    </a:lnB>
                  </a:tcPr>
                </a:tc>
                <a:extLst>
                  <a:ext uri="{0D108BD9-81ED-4DB2-BD59-A6C34878D82A}">
                    <a16:rowId xmlns:a16="http://schemas.microsoft.com/office/drawing/2014/main" val="3684937528"/>
                  </a:ext>
                </a:extLst>
              </a:tr>
              <a:tr h="438109">
                <a:tc>
                  <a:txBody>
                    <a:bodyPr/>
                    <a:lstStyle/>
                    <a:p>
                      <a:pPr algn="l">
                        <a:lnSpc>
                          <a:spcPct val="107000"/>
                        </a:lnSpc>
                        <a:spcAft>
                          <a:spcPts val="0"/>
                        </a:spcAft>
                      </a:pPr>
                      <a:r>
                        <a:rPr lang="en-GB" sz="1400"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Concentrate autonomy</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a:noFill/>
                    </a:lnT>
                    <a:lnB>
                      <a:noFill/>
                    </a:lnB>
                  </a:tcPr>
                </a:tc>
                <a:tc>
                  <a:txBody>
                    <a:bodyPr/>
                    <a:lstStyle/>
                    <a:p>
                      <a:pPr algn="r">
                        <a:lnSpc>
                          <a:spcPct val="107000"/>
                        </a:lnSpc>
                        <a:spcAft>
                          <a:spcPts val="0"/>
                        </a:spcAft>
                      </a:pPr>
                      <a:r>
                        <a:rPr lang="en-GB" sz="1400" dirty="0">
                          <a:effectLst/>
                          <a:latin typeface="Tw Cen MT" panose="020B0602020104020603" pitchFamily="34" charset="0"/>
                          <a:ea typeface="Times New Roman" panose="02020603050405020304" pitchFamily="18" charset="0"/>
                          <a:cs typeface="Times New Roman" panose="02020603050405020304" pitchFamily="18" charset="0"/>
                        </a:rPr>
                        <a:t>-0.001</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dirty="0">
                          <a:effectLst/>
                          <a:latin typeface="Tw Cen MT" panose="020B0602020104020603" pitchFamily="34" charset="0"/>
                          <a:ea typeface="Times New Roman" panose="02020603050405020304" pitchFamily="18" charset="0"/>
                          <a:cs typeface="Times New Roman" panose="02020603050405020304" pitchFamily="18" charset="0"/>
                        </a:rPr>
                        <a:t>(0.005)</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-0.002</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(0.003)</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a:noFill/>
                    </a:lnT>
                    <a:lnB>
                      <a:noFill/>
                    </a:lnB>
                  </a:tcPr>
                </a:tc>
                <a:tc>
                  <a:txBody>
                    <a:bodyPr/>
                    <a:lstStyle/>
                    <a:p>
                      <a:pPr algn="r">
                        <a:lnSpc>
                          <a:spcPct val="107000"/>
                        </a:lnSpc>
                        <a:spcAft>
                          <a:spcPts val="0"/>
                        </a:spcAft>
                      </a:pPr>
                      <a:r>
                        <a:rPr lang="en-GB" sz="1400"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0.004</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dirty="0">
                          <a:effectLst/>
                          <a:latin typeface="Tw Cen MT" panose="020B0602020104020603" pitchFamily="34" charset="0"/>
                          <a:ea typeface="Times New Roman" panose="02020603050405020304" pitchFamily="18" charset="0"/>
                          <a:cs typeface="Times New Roman" panose="02020603050405020304" pitchFamily="18" charset="0"/>
                        </a:rPr>
                        <a:t>(0.004)</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a:noFill/>
                    </a:lnT>
                    <a:lnB>
                      <a:noFill/>
                    </a:lnB>
                  </a:tcPr>
                </a:tc>
                <a:tc>
                  <a:txBody>
                    <a:bodyPr/>
                    <a:lstStyle/>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0.09*</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w Cen MT" panose="020B0602020104020603" pitchFamily="34" charset="0"/>
                          <a:ea typeface="Times New Roman" panose="02020603050405020304" pitchFamily="18" charset="0"/>
                          <a:cs typeface="Times New Roman" panose="02020603050405020304" pitchFamily="18" charset="0"/>
                        </a:rPr>
                        <a:t>(0.05)</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-0.003</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(0.002)</a:t>
                      </a:r>
                      <a:endParaRPr lang="fr-BE" sz="1400">
                        <a:effectLst/>
                        <a:latin typeface="Tw Cen MT" panose="020B0602020104020603"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pPr algn="r">
                        <a:lnSpc>
                          <a:spcPct val="107000"/>
                        </a:lnSpc>
                        <a:spcAft>
                          <a:spcPts val="0"/>
                        </a:spcAft>
                      </a:pPr>
                      <a:r>
                        <a:rPr lang="en-GB" sz="1400" kern="1200" dirty="0">
                          <a:solidFill>
                            <a:srgbClr val="000000"/>
                          </a:solidFill>
                          <a:effectLst/>
                          <a:latin typeface="Tw Cen MT" panose="020B0602020104020603" pitchFamily="34" charset="0"/>
                          <a:ea typeface="Times New Roman" panose="02020603050405020304" pitchFamily="18" charset="0"/>
                          <a:cs typeface="Times New Roman" panose="02020603050405020304" pitchFamily="18" charset="0"/>
                        </a:rPr>
                        <a:t>-0.04</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dirty="0">
                          <a:effectLst/>
                          <a:latin typeface="Tw Cen MT" panose="020B0602020104020603" pitchFamily="34" charset="0"/>
                          <a:ea typeface="Times New Roman" panose="02020603050405020304" pitchFamily="18" charset="0"/>
                          <a:cs typeface="Times New Roman" panose="02020603050405020304" pitchFamily="18" charset="0"/>
                        </a:rPr>
                        <a:t>(0.03)</a:t>
                      </a:r>
                      <a:endParaRPr lang="fr-BE" sz="1400" dirty="0">
                        <a:effectLst/>
                        <a:latin typeface="Tw Cen MT" panose="020B0602020104020603" pitchFamily="34" charset="0"/>
                        <a:ea typeface="Calibri" panose="020F0502020204030204" pitchFamily="34" charset="0"/>
                        <a:cs typeface="Times New Roman" panose="02020603050405020304" pitchFamily="18" charset="0"/>
                      </a:endParaRPr>
                    </a:p>
                  </a:txBody>
                  <a:tcPr marL="90074" marR="90074" marT="45037" marB="45037">
                    <a:lnL>
                      <a:noFill/>
                    </a:lnL>
                    <a:lnR>
                      <a:noFill/>
                    </a:lnR>
                    <a:lnT>
                      <a:noFill/>
                    </a:lnT>
                    <a:lnB>
                      <a:noFill/>
                    </a:lnB>
                  </a:tcPr>
                </a:tc>
                <a:extLst>
                  <a:ext uri="{0D108BD9-81ED-4DB2-BD59-A6C34878D82A}">
                    <a16:rowId xmlns:a16="http://schemas.microsoft.com/office/drawing/2014/main" val="3017146901"/>
                  </a:ext>
                </a:extLst>
              </a:tr>
            </a:tbl>
          </a:graphicData>
        </a:graphic>
      </p:graphicFrame>
      <p:sp>
        <p:nvSpPr>
          <p:cNvPr id="2" name="Title 1">
            <a:extLst>
              <a:ext uri="{FF2B5EF4-FFF2-40B4-BE49-F238E27FC236}">
                <a16:creationId xmlns:a16="http://schemas.microsoft.com/office/drawing/2014/main" id="{254F017A-B99F-49EC-987B-EE3FE41AEF69}"/>
              </a:ext>
            </a:extLst>
          </p:cNvPr>
          <p:cNvSpPr>
            <a:spLocks noGrp="1"/>
          </p:cNvSpPr>
          <p:nvPr>
            <p:ph type="title"/>
          </p:nvPr>
        </p:nvSpPr>
        <p:spPr>
          <a:xfrm>
            <a:off x="1083297" y="341173"/>
            <a:ext cx="10515600" cy="1325563"/>
          </a:xfrm>
        </p:spPr>
        <p:txBody>
          <a:bodyPr>
            <a:normAutofit/>
          </a:bodyPr>
          <a:lstStyle/>
          <a:p>
            <a:r>
              <a:rPr lang="en-GB" sz="3600" dirty="0">
                <a:latin typeface="Tw Cen MT" panose="020B0602020104020603" pitchFamily="34" charset="0"/>
              </a:rPr>
              <a:t>Beef sector</a:t>
            </a:r>
          </a:p>
        </p:txBody>
      </p:sp>
      <p:cxnSp>
        <p:nvCxnSpPr>
          <p:cNvPr id="6" name="Straight Connector 5">
            <a:extLst>
              <a:ext uri="{FF2B5EF4-FFF2-40B4-BE49-F238E27FC236}">
                <a16:creationId xmlns:a16="http://schemas.microsoft.com/office/drawing/2014/main" id="{9A3726FC-E501-4B3E-8535-5E9B1834703C}"/>
              </a:ext>
            </a:extLst>
          </p:cNvPr>
          <p:cNvCxnSpPr/>
          <p:nvPr/>
        </p:nvCxnSpPr>
        <p:spPr>
          <a:xfrm>
            <a:off x="838200" y="641023"/>
            <a:ext cx="0" cy="725864"/>
          </a:xfrm>
          <a:prstGeom prst="line">
            <a:avLst/>
          </a:prstGeom>
          <a:ln w="25400">
            <a:solidFill>
              <a:srgbClr val="D8A730"/>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B4757587-4A61-49B9-9FB0-7B2C0F15F9F4}"/>
              </a:ext>
            </a:extLst>
          </p:cNvPr>
          <p:cNvSpPr>
            <a:spLocks noGrp="1"/>
          </p:cNvSpPr>
          <p:nvPr>
            <p:ph type="sldNum" sz="quarter" idx="12"/>
          </p:nvPr>
        </p:nvSpPr>
        <p:spPr/>
        <p:txBody>
          <a:bodyPr/>
          <a:lstStyle/>
          <a:p>
            <a:fld id="{A5512A6C-C466-477C-97A0-F68F0A9EF145}" type="slidenum">
              <a:rPr lang="en-GB" smtClean="0"/>
              <a:t>21</a:t>
            </a:fld>
            <a:endParaRPr lang="en-GB"/>
          </a:p>
        </p:txBody>
      </p:sp>
    </p:spTree>
    <p:extLst>
      <p:ext uri="{BB962C8B-B14F-4D97-AF65-F5344CB8AC3E}">
        <p14:creationId xmlns:p14="http://schemas.microsoft.com/office/powerpoint/2010/main" val="21128423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F017A-B99F-49EC-987B-EE3FE41AEF69}"/>
              </a:ext>
            </a:extLst>
          </p:cNvPr>
          <p:cNvSpPr>
            <a:spLocks noGrp="1"/>
          </p:cNvSpPr>
          <p:nvPr>
            <p:ph type="title"/>
          </p:nvPr>
        </p:nvSpPr>
        <p:spPr>
          <a:xfrm>
            <a:off x="1083297" y="341173"/>
            <a:ext cx="10515600" cy="1325563"/>
          </a:xfrm>
        </p:spPr>
        <p:txBody>
          <a:bodyPr>
            <a:normAutofit/>
          </a:bodyPr>
          <a:lstStyle/>
          <a:p>
            <a:r>
              <a:rPr lang="en-GB" sz="3600" dirty="0">
                <a:latin typeface="Tw Cen MT" panose="020B0602020104020603" pitchFamily="34" charset="0"/>
              </a:rPr>
              <a:t>More information</a:t>
            </a:r>
          </a:p>
        </p:txBody>
      </p:sp>
      <p:sp>
        <p:nvSpPr>
          <p:cNvPr id="3" name="Content Placeholder 2">
            <a:extLst>
              <a:ext uri="{FF2B5EF4-FFF2-40B4-BE49-F238E27FC236}">
                <a16:creationId xmlns:a16="http://schemas.microsoft.com/office/drawing/2014/main" id="{90FE814C-24EB-42FC-AADE-1B1B3381D936}"/>
              </a:ext>
            </a:extLst>
          </p:cNvPr>
          <p:cNvSpPr>
            <a:spLocks noGrp="1"/>
          </p:cNvSpPr>
          <p:nvPr>
            <p:ph idx="1"/>
          </p:nvPr>
        </p:nvSpPr>
        <p:spPr>
          <a:xfrm>
            <a:off x="838200" y="1825625"/>
            <a:ext cx="10515600" cy="4351338"/>
          </a:xfrm>
        </p:spPr>
        <p:txBody>
          <a:bodyPr/>
          <a:lstStyle/>
          <a:p>
            <a:pPr marL="0" indent="0">
              <a:buNone/>
            </a:pPr>
            <a:r>
              <a:rPr lang="en-GB" dirty="0">
                <a:latin typeface="Tw Cen MT" panose="020B0602020104020603" pitchFamily="34" charset="0"/>
              </a:rPr>
              <a:t>Subsidies in 2020: </a:t>
            </a:r>
          </a:p>
          <a:p>
            <a:pPr marL="0" indent="0">
              <a:buNone/>
            </a:pPr>
            <a:r>
              <a:rPr lang="en-GB" dirty="0">
                <a:latin typeface="Tw Cen MT" panose="020B0602020104020603" pitchFamily="34" charset="0"/>
                <a:cs typeface="Times New Roman" panose="02020603050405020304" pitchFamily="18" charset="0"/>
              </a:rPr>
              <a:t>	</a:t>
            </a:r>
            <a:r>
              <a:rPr lang="en-GB" dirty="0">
                <a:latin typeface="Times New Roman" panose="02020603050405020304" pitchFamily="18" charset="0"/>
                <a:cs typeface="Times New Roman" panose="02020603050405020304" pitchFamily="18" charset="0"/>
              </a:rPr>
              <a:t>€</a:t>
            </a:r>
            <a:r>
              <a:rPr lang="en-GB" dirty="0">
                <a:latin typeface="Tw Cen MT" panose="020B0602020104020603" pitchFamily="34" charset="0"/>
              </a:rPr>
              <a:t>4.24 billion of subsidies to couple support, of which 40% is 	dedicated to the beef sector, 21% to dairy sector</a:t>
            </a:r>
          </a:p>
          <a:p>
            <a:pPr marL="0" indent="0">
              <a:buNone/>
            </a:pPr>
            <a:r>
              <a:rPr lang="en-GB" dirty="0">
                <a:latin typeface="Tw Cen MT" panose="020B0602020104020603" pitchFamily="34" charset="0"/>
              </a:rPr>
              <a:t>Econometric details:</a:t>
            </a:r>
          </a:p>
          <a:p>
            <a:r>
              <a:rPr lang="en-GB" dirty="0">
                <a:latin typeface="Tw Cen MT" panose="020B0602020104020603" pitchFamily="34" charset="0"/>
              </a:rPr>
              <a:t>We tested for multicollinearity.</a:t>
            </a:r>
          </a:p>
          <a:p>
            <a:r>
              <a:rPr lang="en-GB" dirty="0">
                <a:latin typeface="Tw Cen MT" panose="020B0602020104020603" pitchFamily="34" charset="0"/>
              </a:rPr>
              <a:t>Standard robust errors </a:t>
            </a:r>
            <a:r>
              <a:rPr lang="en-GB" dirty="0">
                <a:latin typeface="Tw Cen MT" panose="020B0602020104020603" pitchFamily="34" charset="0"/>
                <a:sym typeface="Wingdings" panose="05000000000000000000" pitchFamily="2" charset="2"/>
              </a:rPr>
              <a:t> heteroscedasticity and auto-correlation</a:t>
            </a:r>
          </a:p>
          <a:p>
            <a:r>
              <a:rPr lang="en-GB" dirty="0">
                <a:latin typeface="Tw Cen MT" panose="020B0602020104020603" pitchFamily="34" charset="0"/>
                <a:sym typeface="Wingdings" panose="05000000000000000000" pitchFamily="2" charset="2"/>
              </a:rPr>
              <a:t>Interaction terms tested: herd size*share of grassland ; herd size*concentrate autonomy ; herd size*cattle area ; etc.</a:t>
            </a:r>
            <a:endParaRPr lang="en-GB" dirty="0">
              <a:latin typeface="Tw Cen MT" panose="020B0602020104020603" pitchFamily="34" charset="0"/>
            </a:endParaRPr>
          </a:p>
          <a:p>
            <a:pPr marL="0" indent="0">
              <a:buNone/>
            </a:pPr>
            <a:endParaRPr lang="en-GB" dirty="0">
              <a:latin typeface="Tw Cen MT" panose="020B0602020104020603" pitchFamily="34" charset="0"/>
            </a:endParaRPr>
          </a:p>
          <a:p>
            <a:pPr marL="0" indent="0">
              <a:buNone/>
            </a:pPr>
            <a:endParaRPr lang="en-GB" dirty="0">
              <a:latin typeface="Tw Cen MT" panose="020B0602020104020603" pitchFamily="34" charset="0"/>
            </a:endParaRPr>
          </a:p>
          <a:p>
            <a:pPr marL="0" indent="0">
              <a:buNone/>
            </a:pPr>
            <a:endParaRPr lang="en-GB" dirty="0">
              <a:latin typeface="Tw Cen MT" panose="020B0602020104020603" pitchFamily="34" charset="0"/>
            </a:endParaRPr>
          </a:p>
        </p:txBody>
      </p:sp>
      <p:cxnSp>
        <p:nvCxnSpPr>
          <p:cNvPr id="6" name="Straight Connector 5">
            <a:extLst>
              <a:ext uri="{FF2B5EF4-FFF2-40B4-BE49-F238E27FC236}">
                <a16:creationId xmlns:a16="http://schemas.microsoft.com/office/drawing/2014/main" id="{9A3726FC-E501-4B3E-8535-5E9B1834703C}"/>
              </a:ext>
            </a:extLst>
          </p:cNvPr>
          <p:cNvCxnSpPr/>
          <p:nvPr/>
        </p:nvCxnSpPr>
        <p:spPr>
          <a:xfrm>
            <a:off x="838200" y="641023"/>
            <a:ext cx="0" cy="725864"/>
          </a:xfrm>
          <a:prstGeom prst="line">
            <a:avLst/>
          </a:prstGeom>
          <a:ln w="25400">
            <a:solidFill>
              <a:srgbClr val="D8A730"/>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B4757587-4A61-49B9-9FB0-7B2C0F15F9F4}"/>
              </a:ext>
            </a:extLst>
          </p:cNvPr>
          <p:cNvSpPr>
            <a:spLocks noGrp="1"/>
          </p:cNvSpPr>
          <p:nvPr>
            <p:ph type="sldNum" sz="quarter" idx="12"/>
          </p:nvPr>
        </p:nvSpPr>
        <p:spPr/>
        <p:txBody>
          <a:bodyPr/>
          <a:lstStyle/>
          <a:p>
            <a:fld id="{A5512A6C-C466-477C-97A0-F68F0A9EF145}" type="slidenum">
              <a:rPr lang="en-GB" smtClean="0"/>
              <a:t>22</a:t>
            </a:fld>
            <a:endParaRPr lang="en-GB"/>
          </a:p>
        </p:txBody>
      </p:sp>
    </p:spTree>
    <p:extLst>
      <p:ext uri="{BB962C8B-B14F-4D97-AF65-F5344CB8AC3E}">
        <p14:creationId xmlns:p14="http://schemas.microsoft.com/office/powerpoint/2010/main" val="150756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F017A-B99F-49EC-987B-EE3FE41AEF69}"/>
              </a:ext>
            </a:extLst>
          </p:cNvPr>
          <p:cNvSpPr>
            <a:spLocks noGrp="1"/>
          </p:cNvSpPr>
          <p:nvPr>
            <p:ph type="title"/>
          </p:nvPr>
        </p:nvSpPr>
        <p:spPr>
          <a:xfrm>
            <a:off x="1083297" y="341173"/>
            <a:ext cx="10515600" cy="1325563"/>
          </a:xfrm>
        </p:spPr>
        <p:txBody>
          <a:bodyPr>
            <a:normAutofit/>
          </a:bodyPr>
          <a:lstStyle/>
          <a:p>
            <a:r>
              <a:rPr lang="en-GB" sz="3600" dirty="0">
                <a:latin typeface="Tw Cen MT" panose="020B0602020104020603" pitchFamily="34" charset="0"/>
              </a:rPr>
              <a:t>Dairy sector: results per cow</a:t>
            </a:r>
          </a:p>
        </p:txBody>
      </p:sp>
      <p:cxnSp>
        <p:nvCxnSpPr>
          <p:cNvPr id="6" name="Straight Connector 5">
            <a:extLst>
              <a:ext uri="{FF2B5EF4-FFF2-40B4-BE49-F238E27FC236}">
                <a16:creationId xmlns:a16="http://schemas.microsoft.com/office/drawing/2014/main" id="{9A3726FC-E501-4B3E-8535-5E9B1834703C}"/>
              </a:ext>
            </a:extLst>
          </p:cNvPr>
          <p:cNvCxnSpPr/>
          <p:nvPr/>
        </p:nvCxnSpPr>
        <p:spPr>
          <a:xfrm>
            <a:off x="838200" y="641023"/>
            <a:ext cx="0" cy="725864"/>
          </a:xfrm>
          <a:prstGeom prst="line">
            <a:avLst/>
          </a:prstGeom>
          <a:ln w="25400">
            <a:solidFill>
              <a:srgbClr val="D8A730"/>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B4757587-4A61-49B9-9FB0-7B2C0F15F9F4}"/>
              </a:ext>
            </a:extLst>
          </p:cNvPr>
          <p:cNvSpPr>
            <a:spLocks noGrp="1"/>
          </p:cNvSpPr>
          <p:nvPr>
            <p:ph type="sldNum" sz="quarter" idx="12"/>
          </p:nvPr>
        </p:nvSpPr>
        <p:spPr/>
        <p:txBody>
          <a:bodyPr/>
          <a:lstStyle/>
          <a:p>
            <a:fld id="{A5512A6C-C466-477C-97A0-F68F0A9EF145}" type="slidenum">
              <a:rPr lang="en-GB" smtClean="0"/>
              <a:t>23</a:t>
            </a:fld>
            <a:endParaRPr lang="en-GB"/>
          </a:p>
        </p:txBody>
      </p:sp>
      <p:graphicFrame>
        <p:nvGraphicFramePr>
          <p:cNvPr id="9" name="Content Placeholder 8">
            <a:extLst>
              <a:ext uri="{FF2B5EF4-FFF2-40B4-BE49-F238E27FC236}">
                <a16:creationId xmlns:a16="http://schemas.microsoft.com/office/drawing/2014/main" id="{DDD949C2-0582-4CBC-B3C3-A02C450EFBD9}"/>
              </a:ext>
            </a:extLst>
          </p:cNvPr>
          <p:cNvGraphicFramePr>
            <a:graphicFrameLocks noGrp="1"/>
          </p:cNvGraphicFramePr>
          <p:nvPr>
            <p:ph idx="1"/>
            <p:extLst>
              <p:ext uri="{D42A27DB-BD31-4B8C-83A1-F6EECF244321}">
                <p14:modId xmlns:p14="http://schemas.microsoft.com/office/powerpoint/2010/main" val="3382898161"/>
              </p:ext>
            </p:extLst>
          </p:nvPr>
        </p:nvGraphicFramePr>
        <p:xfrm>
          <a:off x="838200" y="1626188"/>
          <a:ext cx="10457794" cy="5231812"/>
        </p:xfrm>
        <a:graphic>
          <a:graphicData uri="http://schemas.openxmlformats.org/drawingml/2006/table">
            <a:tbl>
              <a:tblPr firstRow="1" bandRow="1"/>
              <a:tblGrid>
                <a:gridCol w="2144111">
                  <a:extLst>
                    <a:ext uri="{9D8B030D-6E8A-4147-A177-3AD203B41FA5}">
                      <a16:colId xmlns:a16="http://schemas.microsoft.com/office/drawing/2014/main" val="958164353"/>
                    </a:ext>
                  </a:extLst>
                </a:gridCol>
                <a:gridCol w="1271751">
                  <a:extLst>
                    <a:ext uri="{9D8B030D-6E8A-4147-A177-3AD203B41FA5}">
                      <a16:colId xmlns:a16="http://schemas.microsoft.com/office/drawing/2014/main" val="3337825525"/>
                    </a:ext>
                  </a:extLst>
                </a:gridCol>
                <a:gridCol w="1156138">
                  <a:extLst>
                    <a:ext uri="{9D8B030D-6E8A-4147-A177-3AD203B41FA5}">
                      <a16:colId xmlns:a16="http://schemas.microsoft.com/office/drawing/2014/main" val="1288288533"/>
                    </a:ext>
                  </a:extLst>
                </a:gridCol>
                <a:gridCol w="1282262">
                  <a:extLst>
                    <a:ext uri="{9D8B030D-6E8A-4147-A177-3AD203B41FA5}">
                      <a16:colId xmlns:a16="http://schemas.microsoft.com/office/drawing/2014/main" val="3849961010"/>
                    </a:ext>
                  </a:extLst>
                </a:gridCol>
                <a:gridCol w="1061545">
                  <a:extLst>
                    <a:ext uri="{9D8B030D-6E8A-4147-A177-3AD203B41FA5}">
                      <a16:colId xmlns:a16="http://schemas.microsoft.com/office/drawing/2014/main" val="3412062739"/>
                    </a:ext>
                  </a:extLst>
                </a:gridCol>
                <a:gridCol w="1362089">
                  <a:extLst>
                    <a:ext uri="{9D8B030D-6E8A-4147-A177-3AD203B41FA5}">
                      <a16:colId xmlns:a16="http://schemas.microsoft.com/office/drawing/2014/main" val="3026503966"/>
                    </a:ext>
                  </a:extLst>
                </a:gridCol>
                <a:gridCol w="1089949">
                  <a:extLst>
                    <a:ext uri="{9D8B030D-6E8A-4147-A177-3AD203B41FA5}">
                      <a16:colId xmlns:a16="http://schemas.microsoft.com/office/drawing/2014/main" val="3006796950"/>
                    </a:ext>
                  </a:extLst>
                </a:gridCol>
                <a:gridCol w="1089949">
                  <a:extLst>
                    <a:ext uri="{9D8B030D-6E8A-4147-A177-3AD203B41FA5}">
                      <a16:colId xmlns:a16="http://schemas.microsoft.com/office/drawing/2014/main" val="2335504970"/>
                    </a:ext>
                  </a:extLst>
                </a:gridCol>
              </a:tblGrid>
              <a:tr h="469788">
                <a:tc>
                  <a:txBody>
                    <a:bodyPr/>
                    <a:lstStyle/>
                    <a:p>
                      <a:pPr algn="l"/>
                      <a:endParaRPr lang="fr-BE" sz="1400" dirty="0">
                        <a:effectLst/>
                        <a:latin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Milk productivity</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Gross revenues/cow</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Operating expenses/cow</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Operating profits/cow</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Operating profit margin</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Subsidy/cow</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Subsidy dependence</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4790924"/>
                  </a:ext>
                </a:extLst>
              </a:tr>
              <a:tr h="387219">
                <a:tc>
                  <a:txBody>
                    <a:bodyPr/>
                    <a:lstStyle/>
                    <a:p>
                      <a:pPr algn="l">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Log (herd size)</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(0.22)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(0.246)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0.43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11.34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(8.68)</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-27.62***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(7.37)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36632100"/>
                  </a:ext>
                </a:extLst>
              </a:tr>
              <a:tr h="387219">
                <a:tc>
                  <a:txBody>
                    <a:bodyPr/>
                    <a:lstStyle/>
                    <a:p>
                      <a:pPr algn="l">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Grazing livestock density</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(0.08)</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(0.14)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-9.71***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(3.60)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7.43**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(3.04)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extLst>
                  <a:ext uri="{0D108BD9-81ED-4DB2-BD59-A6C34878D82A}">
                    <a16:rowId xmlns:a16="http://schemas.microsoft.com/office/drawing/2014/main" val="919687413"/>
                  </a:ext>
                </a:extLst>
              </a:tr>
              <a:tr h="387219">
                <a:tc>
                  <a:txBody>
                    <a:bodyPr/>
                    <a:lstStyle/>
                    <a:p>
                      <a:pPr algn="l">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Log (cattle area)</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(0.23)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(0.22)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(0.35)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-12.16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(9.08)</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1.13***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(0.35)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22.09***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(7.12)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extLst>
                  <a:ext uri="{0D108BD9-81ED-4DB2-BD59-A6C34878D82A}">
                    <a16:rowId xmlns:a16="http://schemas.microsoft.com/office/drawing/2014/main" val="842686039"/>
                  </a:ext>
                </a:extLst>
              </a:tr>
              <a:tr h="387219">
                <a:tc>
                  <a:txBody>
                    <a:bodyPr/>
                    <a:lstStyle/>
                    <a:p>
                      <a:pPr algn="l">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Share of grassland </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(0.08)</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extLst>
                  <a:ext uri="{0D108BD9-81ED-4DB2-BD59-A6C34878D82A}">
                    <a16:rowId xmlns:a16="http://schemas.microsoft.com/office/drawing/2014/main" val="4027789934"/>
                  </a:ext>
                </a:extLst>
              </a:tr>
              <a:tr h="387219">
                <a:tc>
                  <a:txBody>
                    <a:bodyPr/>
                    <a:lstStyle/>
                    <a:p>
                      <a:pPr algn="l">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Log (total concentrate)</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0.01*</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(0.007)</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-0.510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(0.404)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-0.268</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(0.221)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extLst>
                  <a:ext uri="{0D108BD9-81ED-4DB2-BD59-A6C34878D82A}">
                    <a16:rowId xmlns:a16="http://schemas.microsoft.com/office/drawing/2014/main" val="3283790514"/>
                  </a:ext>
                </a:extLst>
              </a:tr>
              <a:tr h="387219">
                <a:tc>
                  <a:txBody>
                    <a:bodyPr/>
                    <a:lstStyle/>
                    <a:p>
                      <a:pPr algn="l">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Concentrate autonomy</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(0.002)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-0.005***</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dirty="0">
                          <a:effectLst/>
                          <a:latin typeface="Times New Roman" panose="02020603050405020304" pitchFamily="18" charset="0"/>
                          <a:ea typeface="Times New Roman" panose="02020603050405020304" pitchFamily="18" charset="0"/>
                          <a:cs typeface="Times New Roman" panose="02020603050405020304" pitchFamily="18" charset="0"/>
                        </a:rPr>
                        <a:t>(0.002)</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(0.002)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(0.002)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extLst>
                  <a:ext uri="{0D108BD9-81ED-4DB2-BD59-A6C34878D82A}">
                    <a16:rowId xmlns:a16="http://schemas.microsoft.com/office/drawing/2014/main" val="4207038605"/>
                  </a:ext>
                </a:extLst>
              </a:tr>
              <a:tr h="387219">
                <a:tc>
                  <a:txBody>
                    <a:bodyPr/>
                    <a:lstStyle/>
                    <a:p>
                      <a:pPr algn="l">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Log (labour)</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0.05</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dirty="0">
                          <a:effectLst/>
                          <a:latin typeface="Times New Roman" panose="02020603050405020304" pitchFamily="18" charset="0"/>
                          <a:ea typeface="Times New Roman" panose="02020603050405020304" pitchFamily="18" charset="0"/>
                          <a:cs typeface="Times New Roman" panose="02020603050405020304" pitchFamily="18" charset="0"/>
                        </a:rPr>
                        <a:t>(0.06)</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(0.12)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extLst>
                  <a:ext uri="{0D108BD9-81ED-4DB2-BD59-A6C34878D82A}">
                    <a16:rowId xmlns:a16="http://schemas.microsoft.com/office/drawing/2014/main" val="658519759"/>
                  </a:ext>
                </a:extLst>
              </a:tr>
              <a:tr h="387219">
                <a:tc>
                  <a:txBody>
                    <a:bodyPr/>
                    <a:lstStyle/>
                    <a:p>
                      <a:pPr algn="l">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Constant</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8.32***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(0.28)</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8.84***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(0.38)</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6.75***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dirty="0">
                          <a:effectLst/>
                          <a:latin typeface="Times New Roman" panose="02020603050405020304" pitchFamily="18" charset="0"/>
                          <a:ea typeface="Times New Roman" panose="02020603050405020304" pitchFamily="18" charset="0"/>
                          <a:cs typeface="Times New Roman" panose="02020603050405020304" pitchFamily="18" charset="0"/>
                        </a:rPr>
                        <a:t>6.89***</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dirty="0">
                          <a:effectLst/>
                          <a:latin typeface="Times New Roman" panose="02020603050405020304" pitchFamily="18" charset="0"/>
                          <a:ea typeface="Times New Roman" panose="02020603050405020304" pitchFamily="18" charset="0"/>
                          <a:cs typeface="Times New Roman" panose="02020603050405020304" pitchFamily="18" charset="0"/>
                        </a:rPr>
                        <a:t>(0.63)</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63.12***</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(14.71)</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7.73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(0.38)</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36.17***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(5.57)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7030784"/>
                  </a:ext>
                </a:extLst>
              </a:tr>
              <a:tr h="238026">
                <a:tc>
                  <a:txBody>
                    <a:bodyPr/>
                    <a:lstStyle/>
                    <a:p>
                      <a:pPr algn="l">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t>
                      </a:r>
                      <a:r>
                        <a:rPr lang="en-GB" sz="1400" kern="1200" baseline="30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overall</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0.137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0.273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0.349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0.205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0.316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dirty="0">
                          <a:effectLst/>
                          <a:latin typeface="Times New Roman" panose="02020603050405020304" pitchFamily="18" charset="0"/>
                          <a:ea typeface="Times New Roman" panose="02020603050405020304" pitchFamily="18" charset="0"/>
                          <a:cs typeface="Times New Roman" panose="02020603050405020304" pitchFamily="18" charset="0"/>
                        </a:rPr>
                        <a:t>0.603</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0.562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3287549"/>
                  </a:ext>
                </a:extLst>
              </a:tr>
              <a:tr h="740017">
                <a:tc gridSpan="8">
                  <a:txBody>
                    <a:bodyPr/>
                    <a:lstStyle/>
                    <a:p>
                      <a:pPr algn="l">
                        <a:spcAft>
                          <a:spcPts val="0"/>
                        </a:spcAft>
                      </a:pPr>
                      <a:r>
                        <a:rPr lang="en-GB" sz="1200" dirty="0">
                          <a:effectLst/>
                          <a:latin typeface="Times New Roman" panose="02020603050405020304" pitchFamily="18" charset="0"/>
                          <a:ea typeface="Calibri" panose="020F0502020204030204" pitchFamily="34" charset="0"/>
                          <a:cs typeface="Times New Roman" panose="02020603050405020304" pitchFamily="18" charset="0"/>
                        </a:rPr>
                        <a:t>***, **, * denote statistical significance at the 1, 5, and 10 percent levels, respectively. Robust standard errors are reported between parentheses.</a:t>
                      </a:r>
                      <a:endParaRPr lang="fr-BE" sz="1200" dirty="0">
                        <a:effectLst/>
                        <a:latin typeface="Calibri" panose="020F0502020204030204" pitchFamily="34" charset="0"/>
                        <a:ea typeface="Calibri" panose="020F0502020204030204" pitchFamily="34" charset="0"/>
                        <a:cs typeface="Times New Roman" panose="02020603050405020304" pitchFamily="18" charset="0"/>
                      </a:endParaRPr>
                    </a:p>
                    <a:p>
                      <a:pPr algn="l">
                        <a:spcAft>
                          <a:spcPts val="0"/>
                        </a:spcAft>
                      </a:pPr>
                      <a:r>
                        <a:rPr lang="en-GB" sz="1200" dirty="0">
                          <a:effectLst/>
                          <a:latin typeface="Times New Roman" panose="02020603050405020304" pitchFamily="18" charset="0"/>
                          <a:ea typeface="Calibri" panose="020F0502020204030204" pitchFamily="34" charset="0"/>
                          <a:cs typeface="Times New Roman" panose="02020603050405020304" pitchFamily="18" charset="0"/>
                        </a:rPr>
                        <a:t>Milk productivity, gross revenues, operating expenses, operating profits and subsidies are expressed in logarithmic values. </a:t>
                      </a:r>
                      <a:endParaRPr lang="fr-BE" sz="1200" dirty="0">
                        <a:effectLst/>
                        <a:latin typeface="Calibri" panose="020F0502020204030204" pitchFamily="34" charset="0"/>
                        <a:ea typeface="Calibri" panose="020F0502020204030204" pitchFamily="34" charset="0"/>
                        <a:cs typeface="Times New Roman" panose="02020603050405020304" pitchFamily="18" charset="0"/>
                      </a:endParaRPr>
                    </a:p>
                    <a:p>
                      <a:pPr algn="l">
                        <a:spcAft>
                          <a:spcPts val="0"/>
                        </a:spcAft>
                      </a:pPr>
                      <a:r>
                        <a:rPr lang="en-GB" sz="1200" dirty="0">
                          <a:effectLst/>
                          <a:latin typeface="Times New Roman" panose="02020603050405020304" pitchFamily="18" charset="0"/>
                          <a:ea typeface="Calibri" panose="020F0502020204030204" pitchFamily="34" charset="0"/>
                          <a:cs typeface="Times New Roman" panose="02020603050405020304" pitchFamily="18" charset="0"/>
                        </a:rPr>
                        <a:t>Seven region dummies are included (</a:t>
                      </a:r>
                      <a:r>
                        <a:rPr lang="en-GB" sz="1200" i="1" dirty="0" err="1">
                          <a:effectLst/>
                          <a:latin typeface="Times New Roman" panose="02020603050405020304" pitchFamily="18" charset="0"/>
                          <a:ea typeface="Calibri" panose="020F0502020204030204" pitchFamily="34" charset="0"/>
                          <a:cs typeface="Times New Roman" panose="02020603050405020304" pitchFamily="18" charset="0"/>
                        </a:rPr>
                        <a:t>Sablo-limoneuse</a:t>
                      </a:r>
                      <a:r>
                        <a:rPr lang="en-GB" sz="1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200" i="1" dirty="0" err="1">
                          <a:effectLst/>
                          <a:latin typeface="Times New Roman" panose="02020603050405020304" pitchFamily="18" charset="0"/>
                          <a:ea typeface="Calibri" panose="020F0502020204030204" pitchFamily="34" charset="0"/>
                          <a:cs typeface="Times New Roman" panose="02020603050405020304" pitchFamily="18" charset="0"/>
                        </a:rPr>
                        <a:t>Condroz</a:t>
                      </a:r>
                      <a:r>
                        <a:rPr lang="en-GB" sz="1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200" i="1" dirty="0" err="1">
                          <a:effectLst/>
                          <a:latin typeface="Times New Roman" panose="02020603050405020304" pitchFamily="18" charset="0"/>
                          <a:ea typeface="Calibri" panose="020F0502020204030204" pitchFamily="34" charset="0"/>
                          <a:cs typeface="Times New Roman" panose="02020603050405020304" pitchFamily="18" charset="0"/>
                        </a:rPr>
                        <a:t>Herbagère</a:t>
                      </a:r>
                      <a:r>
                        <a:rPr lang="en-GB" sz="1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200" i="1" dirty="0" err="1">
                          <a:effectLst/>
                          <a:latin typeface="Times New Roman" panose="02020603050405020304" pitchFamily="18" charset="0"/>
                          <a:ea typeface="Calibri" panose="020F0502020204030204" pitchFamily="34" charset="0"/>
                          <a:cs typeface="Times New Roman" panose="02020603050405020304" pitchFamily="18" charset="0"/>
                        </a:rPr>
                        <a:t>Ardenne</a:t>
                      </a:r>
                      <a:r>
                        <a:rPr lang="en-GB" sz="1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200" i="1" dirty="0" err="1">
                          <a:effectLst/>
                          <a:latin typeface="Times New Roman" panose="02020603050405020304" pitchFamily="18" charset="0"/>
                          <a:ea typeface="Calibri" panose="020F0502020204030204" pitchFamily="34" charset="0"/>
                          <a:cs typeface="Times New Roman" panose="02020603050405020304" pitchFamily="18" charset="0"/>
                        </a:rPr>
                        <a:t>Ardenne</a:t>
                      </a:r>
                      <a:r>
                        <a:rPr lang="en-GB" sz="1200" i="1" dirty="0">
                          <a:effectLst/>
                          <a:latin typeface="Times New Roman" panose="02020603050405020304" pitchFamily="18" charset="0"/>
                          <a:ea typeface="Calibri" panose="020F0502020204030204" pitchFamily="34" charset="0"/>
                          <a:cs typeface="Times New Roman" panose="02020603050405020304" pitchFamily="18" charset="0"/>
                        </a:rPr>
                        <a:t>, Jura, </a:t>
                      </a:r>
                      <a:r>
                        <a:rPr lang="en-GB" sz="1200" i="1" dirty="0" err="1">
                          <a:effectLst/>
                          <a:latin typeface="Times New Roman" panose="02020603050405020304" pitchFamily="18" charset="0"/>
                          <a:ea typeface="Calibri" panose="020F0502020204030204" pitchFamily="34" charset="0"/>
                          <a:cs typeface="Times New Roman" panose="02020603050405020304" pitchFamily="18" charset="0"/>
                        </a:rPr>
                        <a:t>Famenne</a:t>
                      </a:r>
                      <a:r>
                        <a:rPr lang="en-GB" sz="1200" dirty="0">
                          <a:effectLst/>
                          <a:latin typeface="Times New Roman" panose="02020603050405020304" pitchFamily="18" charset="0"/>
                          <a:ea typeface="Calibri" panose="020F0502020204030204" pitchFamily="34" charset="0"/>
                          <a:cs typeface="Times New Roman" panose="02020603050405020304" pitchFamily="18" charset="0"/>
                        </a:rPr>
                        <a:t>), with </a:t>
                      </a:r>
                      <a:r>
                        <a:rPr lang="en-GB" sz="1200" i="1" dirty="0" err="1">
                          <a:effectLst/>
                          <a:latin typeface="Times New Roman" panose="02020603050405020304" pitchFamily="18" charset="0"/>
                          <a:ea typeface="Calibri" panose="020F0502020204030204" pitchFamily="34" charset="0"/>
                          <a:cs typeface="Times New Roman" panose="02020603050405020304" pitchFamily="18" charset="0"/>
                        </a:rPr>
                        <a:t>Limoneuse</a:t>
                      </a:r>
                      <a:r>
                        <a:rPr lang="en-GB" sz="1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200" dirty="0">
                          <a:effectLst/>
                          <a:latin typeface="Times New Roman" panose="02020603050405020304" pitchFamily="18" charset="0"/>
                          <a:ea typeface="Calibri" panose="020F0502020204030204" pitchFamily="34" charset="0"/>
                          <a:cs typeface="Times New Roman" panose="02020603050405020304" pitchFamily="18" charset="0"/>
                        </a:rPr>
                        <a:t>as base level</a:t>
                      </a:r>
                      <a:r>
                        <a:rPr lang="en-GB" sz="1200" i="1" dirty="0">
                          <a:effectLst/>
                          <a:latin typeface="Times New Roman" panose="02020603050405020304" pitchFamily="18" charset="0"/>
                          <a:ea typeface="Calibri" panose="020F0502020204030204" pitchFamily="34" charset="0"/>
                          <a:cs typeface="Times New Roman" panose="02020603050405020304" pitchFamily="18" charset="0"/>
                        </a:rPr>
                        <a:t>.</a:t>
                      </a:r>
                      <a:endParaRPr lang="fr-BE" sz="12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GB" sz="1200" dirty="0">
                          <a:effectLst/>
                          <a:latin typeface="Times New Roman" panose="02020603050405020304" pitchFamily="18" charset="0"/>
                          <a:ea typeface="Calibri" panose="020F0502020204030204" pitchFamily="34" charset="0"/>
                          <a:cs typeface="Times New Roman" panose="02020603050405020304" pitchFamily="18" charset="0"/>
                        </a:rPr>
                        <a:t>Three year dummies are included for 2015, 2016 and 2017, with 2014 as base level.</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GB" sz="1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934655428"/>
                  </a:ext>
                </a:extLst>
              </a:tr>
            </a:tbl>
          </a:graphicData>
        </a:graphic>
      </p:graphicFrame>
    </p:spTree>
    <p:extLst>
      <p:ext uri="{BB962C8B-B14F-4D97-AF65-F5344CB8AC3E}">
        <p14:creationId xmlns:p14="http://schemas.microsoft.com/office/powerpoint/2010/main" val="23458681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F017A-B99F-49EC-987B-EE3FE41AEF69}"/>
              </a:ext>
            </a:extLst>
          </p:cNvPr>
          <p:cNvSpPr>
            <a:spLocks noGrp="1"/>
          </p:cNvSpPr>
          <p:nvPr>
            <p:ph type="title"/>
          </p:nvPr>
        </p:nvSpPr>
        <p:spPr>
          <a:xfrm>
            <a:off x="1083297" y="341173"/>
            <a:ext cx="10515600" cy="1325563"/>
          </a:xfrm>
        </p:spPr>
        <p:txBody>
          <a:bodyPr>
            <a:normAutofit/>
          </a:bodyPr>
          <a:lstStyle/>
          <a:p>
            <a:r>
              <a:rPr lang="en-GB" sz="3600" dirty="0">
                <a:latin typeface="Tw Cen MT" panose="020B0602020104020603" pitchFamily="34" charset="0"/>
              </a:rPr>
              <a:t>Dairy sector: results per unit of </a:t>
            </a:r>
            <a:r>
              <a:rPr lang="en-GB" sz="3600" dirty="0" err="1">
                <a:latin typeface="Tw Cen MT" panose="020B0602020104020603" pitchFamily="34" charset="0"/>
              </a:rPr>
              <a:t>labor</a:t>
            </a:r>
            <a:endParaRPr lang="en-GB" sz="3600" dirty="0">
              <a:latin typeface="Tw Cen MT" panose="020B0602020104020603" pitchFamily="34" charset="0"/>
            </a:endParaRPr>
          </a:p>
        </p:txBody>
      </p:sp>
      <p:cxnSp>
        <p:nvCxnSpPr>
          <p:cNvPr id="6" name="Straight Connector 5">
            <a:extLst>
              <a:ext uri="{FF2B5EF4-FFF2-40B4-BE49-F238E27FC236}">
                <a16:creationId xmlns:a16="http://schemas.microsoft.com/office/drawing/2014/main" id="{9A3726FC-E501-4B3E-8535-5E9B1834703C}"/>
              </a:ext>
            </a:extLst>
          </p:cNvPr>
          <p:cNvCxnSpPr/>
          <p:nvPr/>
        </p:nvCxnSpPr>
        <p:spPr>
          <a:xfrm>
            <a:off x="838200" y="641023"/>
            <a:ext cx="0" cy="725864"/>
          </a:xfrm>
          <a:prstGeom prst="line">
            <a:avLst/>
          </a:prstGeom>
          <a:ln w="25400">
            <a:solidFill>
              <a:srgbClr val="D8A730"/>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B4757587-4A61-49B9-9FB0-7B2C0F15F9F4}"/>
              </a:ext>
            </a:extLst>
          </p:cNvPr>
          <p:cNvSpPr>
            <a:spLocks noGrp="1"/>
          </p:cNvSpPr>
          <p:nvPr>
            <p:ph type="sldNum" sz="quarter" idx="12"/>
          </p:nvPr>
        </p:nvSpPr>
        <p:spPr/>
        <p:txBody>
          <a:bodyPr/>
          <a:lstStyle/>
          <a:p>
            <a:fld id="{A5512A6C-C466-477C-97A0-F68F0A9EF145}" type="slidenum">
              <a:rPr lang="en-GB" smtClean="0"/>
              <a:t>24</a:t>
            </a:fld>
            <a:endParaRPr lang="en-GB"/>
          </a:p>
        </p:txBody>
      </p:sp>
      <p:graphicFrame>
        <p:nvGraphicFramePr>
          <p:cNvPr id="8" name="Content Placeholder 7">
            <a:extLst>
              <a:ext uri="{FF2B5EF4-FFF2-40B4-BE49-F238E27FC236}">
                <a16:creationId xmlns:a16="http://schemas.microsoft.com/office/drawing/2014/main" id="{43CABAF4-04B6-4D72-B7CD-594C2CE6EE74}"/>
              </a:ext>
            </a:extLst>
          </p:cNvPr>
          <p:cNvGraphicFramePr>
            <a:graphicFrameLocks noGrp="1"/>
          </p:cNvGraphicFramePr>
          <p:nvPr>
            <p:ph idx="1"/>
            <p:extLst>
              <p:ext uri="{D42A27DB-BD31-4B8C-83A1-F6EECF244321}">
                <p14:modId xmlns:p14="http://schemas.microsoft.com/office/powerpoint/2010/main" val="1178875325"/>
              </p:ext>
            </p:extLst>
          </p:nvPr>
        </p:nvGraphicFramePr>
        <p:xfrm>
          <a:off x="336000" y="1621682"/>
          <a:ext cx="11520000" cy="4553756"/>
        </p:xfrm>
        <a:graphic>
          <a:graphicData uri="http://schemas.openxmlformats.org/drawingml/2006/table">
            <a:tbl>
              <a:tblPr firstRow="1" bandRow="1"/>
              <a:tblGrid>
                <a:gridCol w="2174199">
                  <a:extLst>
                    <a:ext uri="{9D8B030D-6E8A-4147-A177-3AD203B41FA5}">
                      <a16:colId xmlns:a16="http://schemas.microsoft.com/office/drawing/2014/main" val="681060997"/>
                    </a:ext>
                  </a:extLst>
                </a:gridCol>
                <a:gridCol w="1056144">
                  <a:extLst>
                    <a:ext uri="{9D8B030D-6E8A-4147-A177-3AD203B41FA5}">
                      <a16:colId xmlns:a16="http://schemas.microsoft.com/office/drawing/2014/main" val="860374665"/>
                    </a:ext>
                  </a:extLst>
                </a:gridCol>
                <a:gridCol w="1422351">
                  <a:extLst>
                    <a:ext uri="{9D8B030D-6E8A-4147-A177-3AD203B41FA5}">
                      <a16:colId xmlns:a16="http://schemas.microsoft.com/office/drawing/2014/main" val="3806525146"/>
                    </a:ext>
                  </a:extLst>
                </a:gridCol>
                <a:gridCol w="1412670">
                  <a:extLst>
                    <a:ext uri="{9D8B030D-6E8A-4147-A177-3AD203B41FA5}">
                      <a16:colId xmlns:a16="http://schemas.microsoft.com/office/drawing/2014/main" val="583530402"/>
                    </a:ext>
                  </a:extLst>
                </a:gridCol>
                <a:gridCol w="1460271">
                  <a:extLst>
                    <a:ext uri="{9D8B030D-6E8A-4147-A177-3AD203B41FA5}">
                      <a16:colId xmlns:a16="http://schemas.microsoft.com/office/drawing/2014/main" val="723197188"/>
                    </a:ext>
                  </a:extLst>
                </a:gridCol>
                <a:gridCol w="1452203">
                  <a:extLst>
                    <a:ext uri="{9D8B030D-6E8A-4147-A177-3AD203B41FA5}">
                      <a16:colId xmlns:a16="http://schemas.microsoft.com/office/drawing/2014/main" val="2280743697"/>
                    </a:ext>
                  </a:extLst>
                </a:gridCol>
                <a:gridCol w="1328765">
                  <a:extLst>
                    <a:ext uri="{9D8B030D-6E8A-4147-A177-3AD203B41FA5}">
                      <a16:colId xmlns:a16="http://schemas.microsoft.com/office/drawing/2014/main" val="2824949651"/>
                    </a:ext>
                  </a:extLst>
                </a:gridCol>
                <a:gridCol w="1213397">
                  <a:extLst>
                    <a:ext uri="{9D8B030D-6E8A-4147-A177-3AD203B41FA5}">
                      <a16:colId xmlns:a16="http://schemas.microsoft.com/office/drawing/2014/main" val="1907404849"/>
                    </a:ext>
                  </a:extLst>
                </a:gridCol>
              </a:tblGrid>
              <a:tr h="482338">
                <a:tc>
                  <a:txBody>
                    <a:bodyPr/>
                    <a:lstStyle/>
                    <a:p>
                      <a:pPr algn="l"/>
                      <a:endParaRPr lang="fr-BE" sz="1400" dirty="0">
                        <a:effectLst/>
                        <a:latin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Milk productivity</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Gross revenues/labour</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Operating expenses/labour</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Operating profits/labour</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Operating profit margin</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Subsidy/labour</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Subsidy dependence</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0834181"/>
                  </a:ext>
                </a:extLst>
              </a:tr>
              <a:tr h="374133">
                <a:tc>
                  <a:txBody>
                    <a:bodyPr/>
                    <a:lstStyle/>
                    <a:p>
                      <a:pPr algn="l">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Log (herd size)</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(0.22)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1.30</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(0.95)</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0.49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1.08***</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11.34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(8.68)</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-27.62***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(7.37)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646359595"/>
                  </a:ext>
                </a:extLst>
              </a:tr>
              <a:tr h="374133">
                <a:tc>
                  <a:txBody>
                    <a:bodyPr/>
                    <a:lstStyle/>
                    <a:p>
                      <a:pPr algn="l">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Grazing livestock density</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-0.28</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(0.55)</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0.29**</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dirty="0">
                          <a:effectLst/>
                          <a:latin typeface="Times New Roman" panose="02020603050405020304" pitchFamily="18" charset="0"/>
                          <a:ea typeface="Times New Roman" panose="02020603050405020304" pitchFamily="18" charset="0"/>
                          <a:cs typeface="Times New Roman" panose="02020603050405020304" pitchFamily="18" charset="0"/>
                        </a:rPr>
                        <a:t>(0.13)</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-9.71***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(3.60)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7.43**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(3.04)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extLst>
                  <a:ext uri="{0D108BD9-81ED-4DB2-BD59-A6C34878D82A}">
                    <a16:rowId xmlns:a16="http://schemas.microsoft.com/office/drawing/2014/main" val="2182376234"/>
                  </a:ext>
                </a:extLst>
              </a:tr>
              <a:tr h="374133">
                <a:tc>
                  <a:txBody>
                    <a:bodyPr/>
                    <a:lstStyle/>
                    <a:p>
                      <a:pPr algn="l">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Log (cattle area)</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(0.23)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(0.98)</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0.58*</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(0.31)</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(0.39)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-12.16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(9.08)</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1.19***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(0.32)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22.09***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(7.12)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extLst>
                  <a:ext uri="{0D108BD9-81ED-4DB2-BD59-A6C34878D82A}">
                    <a16:rowId xmlns:a16="http://schemas.microsoft.com/office/drawing/2014/main" val="2798026989"/>
                  </a:ext>
                </a:extLst>
              </a:tr>
              <a:tr h="374133">
                <a:tc>
                  <a:txBody>
                    <a:bodyPr/>
                    <a:lstStyle/>
                    <a:p>
                      <a:pPr algn="l">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Share of grassland </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(0.008)</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0.001</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(0.003)</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(0.08)</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extLst>
                  <a:ext uri="{0D108BD9-81ED-4DB2-BD59-A6C34878D82A}">
                    <a16:rowId xmlns:a16="http://schemas.microsoft.com/office/drawing/2014/main" val="712572615"/>
                  </a:ext>
                </a:extLst>
              </a:tr>
              <a:tr h="374133">
                <a:tc>
                  <a:txBody>
                    <a:bodyPr/>
                    <a:lstStyle/>
                    <a:p>
                      <a:pPr algn="l">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Log (total concentrate)</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0.04</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(0.03)</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0.01</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(0.011)</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-0.510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(0.404)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-0.268</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(0.221)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extLst>
                  <a:ext uri="{0D108BD9-81ED-4DB2-BD59-A6C34878D82A}">
                    <a16:rowId xmlns:a16="http://schemas.microsoft.com/office/drawing/2014/main" val="1639651802"/>
                  </a:ext>
                </a:extLst>
              </a:tr>
              <a:tr h="374133">
                <a:tc>
                  <a:txBody>
                    <a:bodyPr/>
                    <a:lstStyle/>
                    <a:p>
                      <a:pPr algn="l">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Concentrate autonomy</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(0.006)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(0.002)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0.001</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dirty="0">
                          <a:effectLst/>
                          <a:latin typeface="Times New Roman" panose="02020603050405020304" pitchFamily="18" charset="0"/>
                          <a:ea typeface="Times New Roman" panose="02020603050405020304" pitchFamily="18" charset="0"/>
                          <a:cs typeface="Times New Roman" panose="02020603050405020304" pitchFamily="18" charset="0"/>
                        </a:rPr>
                        <a:t>(0.002)</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0.12**</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dirty="0">
                          <a:effectLst/>
                          <a:latin typeface="Times New Roman" panose="02020603050405020304" pitchFamily="18" charset="0"/>
                          <a:ea typeface="Times New Roman" panose="02020603050405020304" pitchFamily="18" charset="0"/>
                          <a:cs typeface="Times New Roman" panose="02020603050405020304" pitchFamily="18" charset="0"/>
                        </a:rPr>
                        <a:t>(0.05)</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(0.003)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extLst>
                  <a:ext uri="{0D108BD9-81ED-4DB2-BD59-A6C34878D82A}">
                    <a16:rowId xmlns:a16="http://schemas.microsoft.com/office/drawing/2014/main" val="4153261257"/>
                  </a:ext>
                </a:extLst>
              </a:tr>
              <a:tr h="374133">
                <a:tc>
                  <a:txBody>
                    <a:bodyPr/>
                    <a:lstStyle/>
                    <a:p>
                      <a:pPr algn="l">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Log (labour)</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-0.70**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(0.33)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-0.84***</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dirty="0">
                          <a:effectLst/>
                          <a:latin typeface="Times New Roman" panose="02020603050405020304" pitchFamily="18" charset="0"/>
                          <a:ea typeface="Times New Roman" panose="02020603050405020304" pitchFamily="18" charset="0"/>
                          <a:cs typeface="Times New Roman" panose="02020603050405020304" pitchFamily="18" charset="0"/>
                        </a:rPr>
                        <a:t>(0.09)</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-0.92***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(0.11)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1.12</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(2.87)</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-0.87***</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dirty="0">
                          <a:effectLst/>
                          <a:latin typeface="Times New Roman" panose="02020603050405020304" pitchFamily="18" charset="0"/>
                          <a:ea typeface="Times New Roman" panose="02020603050405020304" pitchFamily="18" charset="0"/>
                          <a:cs typeface="Times New Roman" panose="02020603050405020304" pitchFamily="18" charset="0"/>
                        </a:rPr>
                        <a:t>(0.05)</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a:noFill/>
                    </a:lnB>
                  </a:tcPr>
                </a:tc>
                <a:extLst>
                  <a:ext uri="{0D108BD9-81ED-4DB2-BD59-A6C34878D82A}">
                    <a16:rowId xmlns:a16="http://schemas.microsoft.com/office/drawing/2014/main" val="3988763704"/>
                  </a:ext>
                </a:extLst>
              </a:tr>
              <a:tr h="374133">
                <a:tc>
                  <a:txBody>
                    <a:bodyPr/>
                    <a:lstStyle/>
                    <a:p>
                      <a:pPr algn="l">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Constant</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8.32***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(0.28)</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5.60***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6.40***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dirty="0">
                          <a:effectLst/>
                          <a:latin typeface="Times New Roman" panose="02020603050405020304" pitchFamily="18" charset="0"/>
                          <a:ea typeface="Times New Roman" panose="02020603050405020304" pitchFamily="18" charset="0"/>
                          <a:cs typeface="Times New Roman" panose="02020603050405020304" pitchFamily="18" charset="0"/>
                        </a:rPr>
                        <a:t>6.41***</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dirty="0">
                          <a:effectLst/>
                          <a:latin typeface="Times New Roman" panose="02020603050405020304" pitchFamily="18" charset="0"/>
                          <a:ea typeface="Times New Roman" panose="02020603050405020304" pitchFamily="18" charset="0"/>
                          <a:cs typeface="Times New Roman" panose="02020603050405020304" pitchFamily="18" charset="0"/>
                        </a:rPr>
                        <a:t>(0.58)</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0.63***</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(0.15)</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7.41***</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(0.35)</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0.36***</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(0.06)</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8695831"/>
                  </a:ext>
                </a:extLst>
              </a:tr>
              <a:tr h="229982">
                <a:tc>
                  <a:txBody>
                    <a:bodyPr/>
                    <a:lstStyle/>
                    <a:p>
                      <a:pPr algn="l">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t>
                      </a:r>
                      <a:r>
                        <a:rPr lang="en-GB" sz="1400" kern="1200" baseline="30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overall</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0.137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0.284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0.690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0.516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0.316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0.600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dirty="0">
                          <a:effectLst/>
                          <a:latin typeface="Times New Roman" panose="02020603050405020304" pitchFamily="18" charset="0"/>
                          <a:ea typeface="Times New Roman" panose="02020603050405020304" pitchFamily="18" charset="0"/>
                          <a:cs typeface="Times New Roman" panose="02020603050405020304" pitchFamily="18" charset="0"/>
                        </a:rPr>
                        <a:t>0.562</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7285184"/>
                  </a:ext>
                </a:extLst>
              </a:tr>
              <a:tr h="278828">
                <a:tc gridSpan="8">
                  <a:txBody>
                    <a:bodyPr/>
                    <a:lstStyle/>
                    <a:p>
                      <a:pPr algn="l">
                        <a:spcAft>
                          <a:spcPts val="0"/>
                        </a:spcAft>
                      </a:pP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274" marR="59274" marT="0" marB="0">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227280866"/>
                  </a:ext>
                </a:extLst>
              </a:tr>
            </a:tbl>
          </a:graphicData>
        </a:graphic>
      </p:graphicFrame>
    </p:spTree>
    <p:extLst>
      <p:ext uri="{BB962C8B-B14F-4D97-AF65-F5344CB8AC3E}">
        <p14:creationId xmlns:p14="http://schemas.microsoft.com/office/powerpoint/2010/main" val="28864002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F017A-B99F-49EC-987B-EE3FE41AEF69}"/>
              </a:ext>
            </a:extLst>
          </p:cNvPr>
          <p:cNvSpPr>
            <a:spLocks noGrp="1"/>
          </p:cNvSpPr>
          <p:nvPr>
            <p:ph type="title"/>
          </p:nvPr>
        </p:nvSpPr>
        <p:spPr>
          <a:xfrm>
            <a:off x="1083297" y="341173"/>
            <a:ext cx="10515600" cy="1325563"/>
          </a:xfrm>
        </p:spPr>
        <p:txBody>
          <a:bodyPr>
            <a:normAutofit/>
          </a:bodyPr>
          <a:lstStyle/>
          <a:p>
            <a:r>
              <a:rPr lang="en-GB" sz="3600" dirty="0">
                <a:latin typeface="Tw Cen MT" panose="020B0602020104020603" pitchFamily="34" charset="0"/>
              </a:rPr>
              <a:t>Beef sector: results per cow</a:t>
            </a:r>
          </a:p>
        </p:txBody>
      </p:sp>
      <p:cxnSp>
        <p:nvCxnSpPr>
          <p:cNvPr id="6" name="Straight Connector 5">
            <a:extLst>
              <a:ext uri="{FF2B5EF4-FFF2-40B4-BE49-F238E27FC236}">
                <a16:creationId xmlns:a16="http://schemas.microsoft.com/office/drawing/2014/main" id="{9A3726FC-E501-4B3E-8535-5E9B1834703C}"/>
              </a:ext>
            </a:extLst>
          </p:cNvPr>
          <p:cNvCxnSpPr/>
          <p:nvPr/>
        </p:nvCxnSpPr>
        <p:spPr>
          <a:xfrm>
            <a:off x="838200" y="641023"/>
            <a:ext cx="0" cy="725864"/>
          </a:xfrm>
          <a:prstGeom prst="line">
            <a:avLst/>
          </a:prstGeom>
          <a:ln w="25400">
            <a:solidFill>
              <a:srgbClr val="D8A730"/>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B4757587-4A61-49B9-9FB0-7B2C0F15F9F4}"/>
              </a:ext>
            </a:extLst>
          </p:cNvPr>
          <p:cNvSpPr>
            <a:spLocks noGrp="1"/>
          </p:cNvSpPr>
          <p:nvPr>
            <p:ph type="sldNum" sz="quarter" idx="12"/>
          </p:nvPr>
        </p:nvSpPr>
        <p:spPr/>
        <p:txBody>
          <a:bodyPr/>
          <a:lstStyle/>
          <a:p>
            <a:fld id="{A5512A6C-C466-477C-97A0-F68F0A9EF145}" type="slidenum">
              <a:rPr lang="en-GB" smtClean="0"/>
              <a:t>25</a:t>
            </a:fld>
            <a:endParaRPr lang="en-GB"/>
          </a:p>
        </p:txBody>
      </p:sp>
      <p:graphicFrame>
        <p:nvGraphicFramePr>
          <p:cNvPr id="8" name="Table 7">
            <a:extLst>
              <a:ext uri="{FF2B5EF4-FFF2-40B4-BE49-F238E27FC236}">
                <a16:creationId xmlns:a16="http://schemas.microsoft.com/office/drawing/2014/main" id="{508AEA9C-A179-478C-A950-B8CA1E8A813E}"/>
              </a:ext>
            </a:extLst>
          </p:cNvPr>
          <p:cNvGraphicFramePr>
            <a:graphicFrameLocks noGrp="1"/>
          </p:cNvGraphicFramePr>
          <p:nvPr>
            <p:extLst>
              <p:ext uri="{D42A27DB-BD31-4B8C-83A1-F6EECF244321}">
                <p14:modId xmlns:p14="http://schemas.microsoft.com/office/powerpoint/2010/main" val="436755447"/>
              </p:ext>
            </p:extLst>
          </p:nvPr>
        </p:nvGraphicFramePr>
        <p:xfrm>
          <a:off x="838200" y="1366887"/>
          <a:ext cx="10344808" cy="5850619"/>
        </p:xfrm>
        <a:graphic>
          <a:graphicData uri="http://schemas.openxmlformats.org/drawingml/2006/table">
            <a:tbl>
              <a:tblPr firstRow="1" bandRow="1"/>
              <a:tblGrid>
                <a:gridCol w="1985359">
                  <a:extLst>
                    <a:ext uri="{9D8B030D-6E8A-4147-A177-3AD203B41FA5}">
                      <a16:colId xmlns:a16="http://schemas.microsoft.com/office/drawing/2014/main" val="3905113672"/>
                    </a:ext>
                  </a:extLst>
                </a:gridCol>
                <a:gridCol w="1233434">
                  <a:extLst>
                    <a:ext uri="{9D8B030D-6E8A-4147-A177-3AD203B41FA5}">
                      <a16:colId xmlns:a16="http://schemas.microsoft.com/office/drawing/2014/main" val="3108140320"/>
                    </a:ext>
                  </a:extLst>
                </a:gridCol>
                <a:gridCol w="1471448">
                  <a:extLst>
                    <a:ext uri="{9D8B030D-6E8A-4147-A177-3AD203B41FA5}">
                      <a16:colId xmlns:a16="http://schemas.microsoft.com/office/drawing/2014/main" val="2076863995"/>
                    </a:ext>
                  </a:extLst>
                </a:gridCol>
                <a:gridCol w="1429407">
                  <a:extLst>
                    <a:ext uri="{9D8B030D-6E8A-4147-A177-3AD203B41FA5}">
                      <a16:colId xmlns:a16="http://schemas.microsoft.com/office/drawing/2014/main" val="2667002714"/>
                    </a:ext>
                  </a:extLst>
                </a:gridCol>
                <a:gridCol w="1633009">
                  <a:extLst>
                    <a:ext uri="{9D8B030D-6E8A-4147-A177-3AD203B41FA5}">
                      <a16:colId xmlns:a16="http://schemas.microsoft.com/office/drawing/2014/main" val="399859380"/>
                    </a:ext>
                  </a:extLst>
                </a:gridCol>
                <a:gridCol w="1311939">
                  <a:extLst>
                    <a:ext uri="{9D8B030D-6E8A-4147-A177-3AD203B41FA5}">
                      <a16:colId xmlns:a16="http://schemas.microsoft.com/office/drawing/2014/main" val="3439708512"/>
                    </a:ext>
                  </a:extLst>
                </a:gridCol>
                <a:gridCol w="1280212">
                  <a:extLst>
                    <a:ext uri="{9D8B030D-6E8A-4147-A177-3AD203B41FA5}">
                      <a16:colId xmlns:a16="http://schemas.microsoft.com/office/drawing/2014/main" val="3932209015"/>
                    </a:ext>
                  </a:extLst>
                </a:gridCol>
              </a:tblGrid>
              <a:tr h="377279">
                <a:tc>
                  <a:txBody>
                    <a:bodyPr/>
                    <a:lstStyle/>
                    <a:p>
                      <a:pPr algn="l">
                        <a:lnSpc>
                          <a:spcPct val="107000"/>
                        </a:lnSpc>
                      </a:pPr>
                      <a:endParaRPr lang="fr-BE" sz="1400" dirty="0">
                        <a:effectLst/>
                        <a:latin typeface="Calibri" panose="020F0502020204030204" pitchFamily="34" charset="0"/>
                        <a:cs typeface="Times New Roman" panose="02020603050405020304" pitchFamily="18" charset="0"/>
                      </a:endParaRPr>
                    </a:p>
                  </a:txBody>
                  <a:tcPr marL="75733" marR="75733" marT="37866" marB="37866">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Gross revenues/cow</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Operating expenses/cow</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Operating profits/cow</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Operating profit margin</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Subsidy/cow</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Subsidy dependence</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3530051"/>
                  </a:ext>
                </a:extLst>
              </a:tr>
              <a:tr h="377279">
                <a:tc>
                  <a:txBody>
                    <a:bodyPr/>
                    <a:lstStyle/>
                    <a:p>
                      <a:pPr algn="l">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Log (herd size)</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0.17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(0.29)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-0.19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(0.27)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(0.86)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4.52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(16.31)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-30.75***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(4.93)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022287101"/>
                  </a:ext>
                </a:extLst>
              </a:tr>
              <a:tr h="377279">
                <a:tc>
                  <a:txBody>
                    <a:bodyPr/>
                    <a:lstStyle/>
                    <a:p>
                      <a:pPr algn="l">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Grazing livestock density</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0.08</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(0.41)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0.054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(7.740)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6.69***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(2.26)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extLst>
                  <a:ext uri="{0D108BD9-81ED-4DB2-BD59-A6C34878D82A}">
                    <a16:rowId xmlns:a16="http://schemas.microsoft.com/office/drawing/2014/main" val="1272927182"/>
                  </a:ext>
                </a:extLst>
              </a:tr>
              <a:tr h="377279">
                <a:tc>
                  <a:txBody>
                    <a:bodyPr/>
                    <a:lstStyle/>
                    <a:p>
                      <a:pPr algn="l">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Log (cattle area)</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-0.11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(0.30)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-0.21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(0.82)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-1.15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(16.12)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1.04***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(0.24)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28.31***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(5.60)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extLst>
                  <a:ext uri="{0D108BD9-81ED-4DB2-BD59-A6C34878D82A}">
                    <a16:rowId xmlns:a16="http://schemas.microsoft.com/office/drawing/2014/main" val="2153967765"/>
                  </a:ext>
                </a:extLst>
              </a:tr>
              <a:tr h="377279">
                <a:tc>
                  <a:txBody>
                    <a:bodyPr/>
                    <a:lstStyle/>
                    <a:p>
                      <a:pPr algn="l">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Share of grassland </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-0.010***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(0.19)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extLst>
                  <a:ext uri="{0D108BD9-81ED-4DB2-BD59-A6C34878D82A}">
                    <a16:rowId xmlns:a16="http://schemas.microsoft.com/office/drawing/2014/main" val="891115204"/>
                  </a:ext>
                </a:extLst>
              </a:tr>
              <a:tr h="377279">
                <a:tc>
                  <a:txBody>
                    <a:bodyPr/>
                    <a:lstStyle/>
                    <a:p>
                      <a:pPr algn="l">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Log (total concentrate)</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(0.28)</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-0.535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(0.439)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extLst>
                  <a:ext uri="{0D108BD9-81ED-4DB2-BD59-A6C34878D82A}">
                    <a16:rowId xmlns:a16="http://schemas.microsoft.com/office/drawing/2014/main" val="427289974"/>
                  </a:ext>
                </a:extLst>
              </a:tr>
              <a:tr h="377279">
                <a:tc>
                  <a:txBody>
                    <a:bodyPr/>
                    <a:lstStyle/>
                    <a:p>
                      <a:pPr algn="l">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Concentrate autonomy</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-0.002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(0.001)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-0.003**</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dirty="0">
                          <a:effectLst/>
                          <a:latin typeface="Times New Roman" panose="02020603050405020304" pitchFamily="18" charset="0"/>
                          <a:ea typeface="Times New Roman" panose="02020603050405020304" pitchFamily="18" charset="0"/>
                          <a:cs typeface="Times New Roman" panose="02020603050405020304" pitchFamily="18" charset="0"/>
                        </a:rPr>
                        <a:t>(0.001)</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(0.003)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extLst>
                  <a:ext uri="{0D108BD9-81ED-4DB2-BD59-A6C34878D82A}">
                    <a16:rowId xmlns:a16="http://schemas.microsoft.com/office/drawing/2014/main" val="450058124"/>
                  </a:ext>
                </a:extLst>
              </a:tr>
              <a:tr h="377279">
                <a:tc>
                  <a:txBody>
                    <a:bodyPr/>
                    <a:lstStyle/>
                    <a:p>
                      <a:pPr algn="l">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Log (labour)</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(0.10)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0.18*</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dirty="0">
                          <a:effectLst/>
                          <a:latin typeface="Times New Roman" panose="02020603050405020304" pitchFamily="18" charset="0"/>
                          <a:ea typeface="Times New Roman" panose="02020603050405020304" pitchFamily="18" charset="0"/>
                          <a:cs typeface="Times New Roman" panose="02020603050405020304" pitchFamily="18" charset="0"/>
                        </a:rPr>
                        <a:t>(0.11)</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(0.24)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(4.75)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-0.63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(2.27)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extLst>
                  <a:ext uri="{0D108BD9-81ED-4DB2-BD59-A6C34878D82A}">
                    <a16:rowId xmlns:a16="http://schemas.microsoft.com/office/drawing/2014/main" val="606342441"/>
                  </a:ext>
                </a:extLst>
              </a:tr>
              <a:tr h="377279">
                <a:tc>
                  <a:txBody>
                    <a:bodyPr/>
                    <a:lstStyle/>
                    <a:p>
                      <a:pPr algn="l">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Constant</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7.39***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(0.44)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7.00***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dirty="0">
                          <a:effectLst/>
                          <a:latin typeface="Times New Roman" panose="02020603050405020304" pitchFamily="18" charset="0"/>
                          <a:ea typeface="Times New Roman" panose="02020603050405020304" pitchFamily="18" charset="0"/>
                          <a:cs typeface="Times New Roman" panose="02020603050405020304" pitchFamily="18" charset="0"/>
                        </a:rPr>
                        <a:t>5.47***</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dirty="0">
                          <a:effectLst/>
                          <a:latin typeface="Times New Roman" panose="02020603050405020304" pitchFamily="18" charset="0"/>
                          <a:ea typeface="Times New Roman" panose="02020603050405020304" pitchFamily="18" charset="0"/>
                          <a:cs typeface="Times New Roman" panose="02020603050405020304" pitchFamily="18" charset="0"/>
                        </a:rPr>
                        <a:t>(1.26)</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24.80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(28.67)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6.76***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(0.47)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36.72***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(12.84)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1111854"/>
                  </a:ext>
                </a:extLst>
              </a:tr>
              <a:tr h="226877">
                <a:tc>
                  <a:txBody>
                    <a:bodyPr/>
                    <a:lstStyle/>
                    <a:p>
                      <a:pPr algn="l">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t>
                      </a:r>
                      <a:r>
                        <a:rPr lang="en-GB" sz="1400" kern="1200" baseline="30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overall </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0.338</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0.500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dirty="0">
                          <a:effectLst/>
                          <a:latin typeface="Times New Roman" panose="02020603050405020304" pitchFamily="18" charset="0"/>
                          <a:ea typeface="Times New Roman" panose="02020603050405020304" pitchFamily="18" charset="0"/>
                          <a:cs typeface="Times New Roman" panose="02020603050405020304" pitchFamily="18" charset="0"/>
                        </a:rPr>
                        <a:t>0.191</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0.309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0.661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0.679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8116782"/>
                  </a:ext>
                </a:extLst>
              </a:tr>
              <a:tr h="868322">
                <a:tc gridSpan="7">
                  <a:txBody>
                    <a:bodyPr/>
                    <a:lstStyle/>
                    <a:p>
                      <a:pPr algn="l">
                        <a:lnSpc>
                          <a:spcPct val="107000"/>
                        </a:lnSpc>
                        <a:spcAft>
                          <a:spcPts val="0"/>
                        </a:spcAft>
                      </a:pPr>
                      <a:r>
                        <a:rPr lang="en-GB" sz="1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8597019"/>
                  </a:ext>
                </a:extLst>
              </a:tr>
            </a:tbl>
          </a:graphicData>
        </a:graphic>
      </p:graphicFrame>
    </p:spTree>
    <p:extLst>
      <p:ext uri="{BB962C8B-B14F-4D97-AF65-F5344CB8AC3E}">
        <p14:creationId xmlns:p14="http://schemas.microsoft.com/office/powerpoint/2010/main" val="33581769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F017A-B99F-49EC-987B-EE3FE41AEF69}"/>
              </a:ext>
            </a:extLst>
          </p:cNvPr>
          <p:cNvSpPr>
            <a:spLocks noGrp="1"/>
          </p:cNvSpPr>
          <p:nvPr>
            <p:ph type="title"/>
          </p:nvPr>
        </p:nvSpPr>
        <p:spPr>
          <a:xfrm>
            <a:off x="1083297" y="341173"/>
            <a:ext cx="10515600" cy="1325563"/>
          </a:xfrm>
        </p:spPr>
        <p:txBody>
          <a:bodyPr>
            <a:normAutofit/>
          </a:bodyPr>
          <a:lstStyle/>
          <a:p>
            <a:r>
              <a:rPr lang="en-GB" sz="3600" dirty="0">
                <a:latin typeface="Tw Cen MT" panose="020B0602020104020603" pitchFamily="34" charset="0"/>
              </a:rPr>
              <a:t>Beef sector: results per unit of </a:t>
            </a:r>
            <a:r>
              <a:rPr lang="en-GB" sz="3600" dirty="0" err="1">
                <a:latin typeface="Tw Cen MT" panose="020B0602020104020603" pitchFamily="34" charset="0"/>
              </a:rPr>
              <a:t>labor</a:t>
            </a:r>
            <a:endParaRPr lang="en-GB" sz="3600" dirty="0">
              <a:latin typeface="Tw Cen MT" panose="020B0602020104020603" pitchFamily="34" charset="0"/>
            </a:endParaRPr>
          </a:p>
        </p:txBody>
      </p:sp>
      <p:cxnSp>
        <p:nvCxnSpPr>
          <p:cNvPr id="6" name="Straight Connector 5">
            <a:extLst>
              <a:ext uri="{FF2B5EF4-FFF2-40B4-BE49-F238E27FC236}">
                <a16:creationId xmlns:a16="http://schemas.microsoft.com/office/drawing/2014/main" id="{9A3726FC-E501-4B3E-8535-5E9B1834703C}"/>
              </a:ext>
            </a:extLst>
          </p:cNvPr>
          <p:cNvCxnSpPr/>
          <p:nvPr/>
        </p:nvCxnSpPr>
        <p:spPr>
          <a:xfrm>
            <a:off x="838200" y="641023"/>
            <a:ext cx="0" cy="725864"/>
          </a:xfrm>
          <a:prstGeom prst="line">
            <a:avLst/>
          </a:prstGeom>
          <a:ln w="25400">
            <a:solidFill>
              <a:srgbClr val="D8A730"/>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B4757587-4A61-49B9-9FB0-7B2C0F15F9F4}"/>
              </a:ext>
            </a:extLst>
          </p:cNvPr>
          <p:cNvSpPr>
            <a:spLocks noGrp="1"/>
          </p:cNvSpPr>
          <p:nvPr>
            <p:ph type="sldNum" sz="quarter" idx="12"/>
          </p:nvPr>
        </p:nvSpPr>
        <p:spPr/>
        <p:txBody>
          <a:bodyPr/>
          <a:lstStyle/>
          <a:p>
            <a:fld id="{A5512A6C-C466-477C-97A0-F68F0A9EF145}" type="slidenum">
              <a:rPr lang="en-GB" smtClean="0"/>
              <a:t>26</a:t>
            </a:fld>
            <a:endParaRPr lang="en-GB"/>
          </a:p>
        </p:txBody>
      </p:sp>
      <p:graphicFrame>
        <p:nvGraphicFramePr>
          <p:cNvPr id="5" name="Table 4">
            <a:extLst>
              <a:ext uri="{FF2B5EF4-FFF2-40B4-BE49-F238E27FC236}">
                <a16:creationId xmlns:a16="http://schemas.microsoft.com/office/drawing/2014/main" id="{DF6B3187-A9FC-4A88-AB56-69684F0AECD5}"/>
              </a:ext>
            </a:extLst>
          </p:cNvPr>
          <p:cNvGraphicFramePr>
            <a:graphicFrameLocks noGrp="1"/>
          </p:cNvGraphicFramePr>
          <p:nvPr>
            <p:extLst>
              <p:ext uri="{D42A27DB-BD31-4B8C-83A1-F6EECF244321}">
                <p14:modId xmlns:p14="http://schemas.microsoft.com/office/powerpoint/2010/main" val="2071920420"/>
              </p:ext>
            </p:extLst>
          </p:nvPr>
        </p:nvGraphicFramePr>
        <p:xfrm>
          <a:off x="774410" y="1524543"/>
          <a:ext cx="10334293" cy="5823670"/>
        </p:xfrm>
        <a:graphic>
          <a:graphicData uri="http://schemas.openxmlformats.org/drawingml/2006/table">
            <a:tbl>
              <a:tblPr firstRow="1" bandRow="1"/>
              <a:tblGrid>
                <a:gridCol w="1983341">
                  <a:extLst>
                    <a:ext uri="{9D8B030D-6E8A-4147-A177-3AD203B41FA5}">
                      <a16:colId xmlns:a16="http://schemas.microsoft.com/office/drawing/2014/main" val="4170908221"/>
                    </a:ext>
                  </a:extLst>
                </a:gridCol>
                <a:gridCol w="1439764">
                  <a:extLst>
                    <a:ext uri="{9D8B030D-6E8A-4147-A177-3AD203B41FA5}">
                      <a16:colId xmlns:a16="http://schemas.microsoft.com/office/drawing/2014/main" val="2497359123"/>
                    </a:ext>
                  </a:extLst>
                </a:gridCol>
                <a:gridCol w="1444519">
                  <a:extLst>
                    <a:ext uri="{9D8B030D-6E8A-4147-A177-3AD203B41FA5}">
                      <a16:colId xmlns:a16="http://schemas.microsoft.com/office/drawing/2014/main" val="2785842137"/>
                    </a:ext>
                  </a:extLst>
                </a:gridCol>
                <a:gridCol w="1412031">
                  <a:extLst>
                    <a:ext uri="{9D8B030D-6E8A-4147-A177-3AD203B41FA5}">
                      <a16:colId xmlns:a16="http://schemas.microsoft.com/office/drawing/2014/main" val="147128688"/>
                    </a:ext>
                  </a:extLst>
                </a:gridCol>
                <a:gridCol w="1465121">
                  <a:extLst>
                    <a:ext uri="{9D8B030D-6E8A-4147-A177-3AD203B41FA5}">
                      <a16:colId xmlns:a16="http://schemas.microsoft.com/office/drawing/2014/main" val="2716233880"/>
                    </a:ext>
                  </a:extLst>
                </a:gridCol>
                <a:gridCol w="1310607">
                  <a:extLst>
                    <a:ext uri="{9D8B030D-6E8A-4147-A177-3AD203B41FA5}">
                      <a16:colId xmlns:a16="http://schemas.microsoft.com/office/drawing/2014/main" val="2116991168"/>
                    </a:ext>
                  </a:extLst>
                </a:gridCol>
                <a:gridCol w="1278910">
                  <a:extLst>
                    <a:ext uri="{9D8B030D-6E8A-4147-A177-3AD203B41FA5}">
                      <a16:colId xmlns:a16="http://schemas.microsoft.com/office/drawing/2014/main" val="2522653836"/>
                    </a:ext>
                  </a:extLst>
                </a:gridCol>
              </a:tblGrid>
              <a:tr h="365570">
                <a:tc>
                  <a:txBody>
                    <a:bodyPr/>
                    <a:lstStyle/>
                    <a:p>
                      <a:pPr algn="l">
                        <a:lnSpc>
                          <a:spcPct val="107000"/>
                        </a:lnSpc>
                      </a:pPr>
                      <a:endParaRPr lang="fr-BE" sz="1400">
                        <a:effectLst/>
                        <a:latin typeface="Calibri" panose="020F0502020204030204" pitchFamily="34" charset="0"/>
                        <a:cs typeface="Times New Roman" panose="02020603050405020304" pitchFamily="18" charset="0"/>
                      </a:endParaRPr>
                    </a:p>
                  </a:txBody>
                  <a:tcPr marL="75733" marR="75733" marT="37866" marB="37866">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Gross revenues/labour</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Operating expenses/labour</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Operating profits/labour</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Operating profit margin</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Subsidy/labour</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Subsidy dependence</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1511566"/>
                  </a:ext>
                </a:extLst>
              </a:tr>
              <a:tr h="365570">
                <a:tc>
                  <a:txBody>
                    <a:bodyPr/>
                    <a:lstStyle/>
                    <a:p>
                      <a:pPr algn="l">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Log (herd size)</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-5.88</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(6.24)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0.43*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(0.23)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(0.89)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4.52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(16.31)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-30.75***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(4.93)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696068411"/>
                  </a:ext>
                </a:extLst>
              </a:tr>
              <a:tr h="365570">
                <a:tc>
                  <a:txBody>
                    <a:bodyPr/>
                    <a:lstStyle/>
                    <a:p>
                      <a:pPr algn="l">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Grazing livestock density</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4.91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(3.60)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(0.42)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0.054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(7.54)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(0.105)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6.70***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(2.26)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extLst>
                  <a:ext uri="{0D108BD9-81ED-4DB2-BD59-A6C34878D82A}">
                    <a16:rowId xmlns:a16="http://schemas.microsoft.com/office/drawing/2014/main" val="979853830"/>
                  </a:ext>
                </a:extLst>
              </a:tr>
              <a:tr h="365570">
                <a:tc>
                  <a:txBody>
                    <a:bodyPr/>
                    <a:lstStyle/>
                    <a:p>
                      <a:pPr algn="l">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Log (cattle area)</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6.56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(7.80)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0.11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(0.86)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-1.15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(16.12)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1.12***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(0.22)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28.31***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(5.60)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extLst>
                  <a:ext uri="{0D108BD9-81ED-4DB2-BD59-A6C34878D82A}">
                    <a16:rowId xmlns:a16="http://schemas.microsoft.com/office/drawing/2014/main" val="11708207"/>
                  </a:ext>
                </a:extLst>
              </a:tr>
              <a:tr h="365570">
                <a:tc>
                  <a:txBody>
                    <a:bodyPr/>
                    <a:lstStyle/>
                    <a:p>
                      <a:pPr algn="l">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Share of grassland </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0.18**</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(0.08)</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-0.008***</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(0.195)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extLst>
                  <a:ext uri="{0D108BD9-81ED-4DB2-BD59-A6C34878D82A}">
                    <a16:rowId xmlns:a16="http://schemas.microsoft.com/office/drawing/2014/main" val="803073446"/>
                  </a:ext>
                </a:extLst>
              </a:tr>
              <a:tr h="365570">
                <a:tc>
                  <a:txBody>
                    <a:bodyPr/>
                    <a:lstStyle/>
                    <a:p>
                      <a:pPr algn="l">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Log (total concentrate)</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(1.04)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(0.015)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(0.28)</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(0.44)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extLst>
                  <a:ext uri="{0D108BD9-81ED-4DB2-BD59-A6C34878D82A}">
                    <a16:rowId xmlns:a16="http://schemas.microsoft.com/office/drawing/2014/main" val="3033481770"/>
                  </a:ext>
                </a:extLst>
              </a:tr>
              <a:tr h="365570">
                <a:tc>
                  <a:txBody>
                    <a:bodyPr/>
                    <a:lstStyle/>
                    <a:p>
                      <a:pPr algn="l">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Concentrate autonomy</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0.015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(0.021)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(0.001)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solidFill>
                      <a:srgbClr val="FFFFFF"/>
                    </a:solidFill>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(0.003)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solidFill>
                      <a:srgbClr val="FFFFFF"/>
                    </a:solidFill>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solidFill>
                      <a:srgbClr val="FFFFFF"/>
                    </a:solidFill>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solidFill>
                      <a:srgbClr val="FFFFFF"/>
                    </a:solidFill>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(0.03)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solidFill>
                      <a:srgbClr val="FFFFFF"/>
                    </a:solidFill>
                  </a:tcPr>
                </a:tc>
                <a:extLst>
                  <a:ext uri="{0D108BD9-81ED-4DB2-BD59-A6C34878D82A}">
                    <a16:rowId xmlns:a16="http://schemas.microsoft.com/office/drawing/2014/main" val="1613188989"/>
                  </a:ext>
                </a:extLst>
              </a:tr>
              <a:tr h="365570">
                <a:tc>
                  <a:txBody>
                    <a:bodyPr/>
                    <a:lstStyle/>
                    <a:p>
                      <a:pPr algn="l">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Log (labour)</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3.81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(3.91)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(0.10)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solidFill>
                      <a:srgbClr val="FFFFFF"/>
                    </a:solidFill>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-0.96****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(0.26)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solidFill>
                      <a:srgbClr val="FFFFFF"/>
                    </a:solidFill>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(4.75)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solidFill>
                      <a:srgbClr val="FFFFFF"/>
                    </a:solidFill>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solidFill>
                      <a:srgbClr val="FFFFFF"/>
                    </a:solidFill>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-0.63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(2.27)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a:noFill/>
                    </a:lnB>
                    <a:solidFill>
                      <a:srgbClr val="FFFFFF"/>
                    </a:solidFill>
                  </a:tcPr>
                </a:tc>
                <a:extLst>
                  <a:ext uri="{0D108BD9-81ED-4DB2-BD59-A6C34878D82A}">
                    <a16:rowId xmlns:a16="http://schemas.microsoft.com/office/drawing/2014/main" val="3241486367"/>
                  </a:ext>
                </a:extLst>
              </a:tr>
              <a:tr h="365570">
                <a:tc>
                  <a:txBody>
                    <a:bodyPr/>
                    <a:lstStyle/>
                    <a:p>
                      <a:pPr algn="l">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Constant</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-7.05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(12.14)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4.305***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(1.315)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24.89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(28.67)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5.825***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(0.435)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36.71***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(12.84)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12996334"/>
                  </a:ext>
                </a:extLst>
              </a:tr>
              <a:tr h="219836">
                <a:tc>
                  <a:txBody>
                    <a:bodyPr/>
                    <a:lstStyle/>
                    <a:p>
                      <a:pPr algn="l">
                        <a:lnSpc>
                          <a:spcPct val="107000"/>
                        </a:lnSpc>
                        <a:spcAft>
                          <a:spcPts val="0"/>
                        </a:spcAft>
                      </a:pP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t>
                      </a:r>
                      <a:r>
                        <a:rPr lang="en-GB" sz="1400" kern="1200" baseline="30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en-GB"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overall </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0.637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0.818</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0.427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0.309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0.778</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en-GB" sz="1400">
                          <a:effectLst/>
                          <a:latin typeface="Times New Roman" panose="02020603050405020304" pitchFamily="18" charset="0"/>
                          <a:ea typeface="Times New Roman" panose="02020603050405020304" pitchFamily="18" charset="0"/>
                          <a:cs typeface="Times New Roman" panose="02020603050405020304" pitchFamily="18" charset="0"/>
                        </a:rPr>
                        <a:t>0.679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98836450"/>
                  </a:ext>
                </a:extLst>
              </a:tr>
              <a:tr h="841373">
                <a:tc gridSpan="7">
                  <a:txBody>
                    <a:bodyPr/>
                    <a:lstStyle/>
                    <a:p>
                      <a:pPr algn="l">
                        <a:lnSpc>
                          <a:spcPct val="107000"/>
                        </a:lnSpc>
                        <a:spcAft>
                          <a:spcPts val="0"/>
                        </a:spcAft>
                      </a:pPr>
                      <a:r>
                        <a:rPr lang="en-GB" sz="1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733" marR="75733" marT="37866" marB="37866">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670086372"/>
                  </a:ext>
                </a:extLst>
              </a:tr>
            </a:tbl>
          </a:graphicData>
        </a:graphic>
      </p:graphicFrame>
    </p:spTree>
    <p:extLst>
      <p:ext uri="{BB962C8B-B14F-4D97-AF65-F5344CB8AC3E}">
        <p14:creationId xmlns:p14="http://schemas.microsoft.com/office/powerpoint/2010/main" val="97546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F017A-B99F-49EC-987B-EE3FE41AEF69}"/>
              </a:ext>
            </a:extLst>
          </p:cNvPr>
          <p:cNvSpPr>
            <a:spLocks noGrp="1"/>
          </p:cNvSpPr>
          <p:nvPr>
            <p:ph type="title"/>
          </p:nvPr>
        </p:nvSpPr>
        <p:spPr>
          <a:xfrm>
            <a:off x="1083297" y="341173"/>
            <a:ext cx="10515600" cy="1325563"/>
          </a:xfrm>
        </p:spPr>
        <p:txBody>
          <a:bodyPr>
            <a:normAutofit/>
          </a:bodyPr>
          <a:lstStyle/>
          <a:p>
            <a:r>
              <a:rPr lang="en-GB" sz="3600" dirty="0">
                <a:latin typeface="Tw Cen MT" panose="020B0602020104020603" pitchFamily="34" charset="0"/>
              </a:rPr>
              <a:t>The protein transition as a solution?</a:t>
            </a:r>
          </a:p>
        </p:txBody>
      </p:sp>
      <p:sp>
        <p:nvSpPr>
          <p:cNvPr id="3" name="Content Placeholder 2">
            <a:extLst>
              <a:ext uri="{FF2B5EF4-FFF2-40B4-BE49-F238E27FC236}">
                <a16:creationId xmlns:a16="http://schemas.microsoft.com/office/drawing/2014/main" id="{90FE814C-24EB-42FC-AADE-1B1B3381D936}"/>
              </a:ext>
            </a:extLst>
          </p:cNvPr>
          <p:cNvSpPr>
            <a:spLocks noGrp="1"/>
          </p:cNvSpPr>
          <p:nvPr>
            <p:ph idx="1"/>
          </p:nvPr>
        </p:nvSpPr>
        <p:spPr>
          <a:xfrm>
            <a:off x="838200" y="1825625"/>
            <a:ext cx="10515600" cy="1524002"/>
          </a:xfrm>
        </p:spPr>
        <p:txBody>
          <a:bodyPr>
            <a:normAutofit/>
          </a:bodyPr>
          <a:lstStyle/>
          <a:p>
            <a:pPr marL="0" indent="0">
              <a:buNone/>
            </a:pPr>
            <a:r>
              <a:rPr lang="en-GB" sz="2400" dirty="0"/>
              <a:t>Protein transition : </a:t>
            </a:r>
          </a:p>
          <a:p>
            <a:pPr marL="0" indent="0" algn="ctr">
              <a:buNone/>
            </a:pPr>
            <a:r>
              <a:rPr lang="en-GB" sz="2400" i="1" dirty="0"/>
              <a:t>Rebalancing of protein consumption between animal and alternative proteins</a:t>
            </a:r>
          </a:p>
        </p:txBody>
      </p:sp>
      <p:cxnSp>
        <p:nvCxnSpPr>
          <p:cNvPr id="6" name="Straight Connector 5">
            <a:extLst>
              <a:ext uri="{FF2B5EF4-FFF2-40B4-BE49-F238E27FC236}">
                <a16:creationId xmlns:a16="http://schemas.microsoft.com/office/drawing/2014/main" id="{9A3726FC-E501-4B3E-8535-5E9B1834703C}"/>
              </a:ext>
            </a:extLst>
          </p:cNvPr>
          <p:cNvCxnSpPr/>
          <p:nvPr/>
        </p:nvCxnSpPr>
        <p:spPr>
          <a:xfrm>
            <a:off x="838200" y="641023"/>
            <a:ext cx="0" cy="725864"/>
          </a:xfrm>
          <a:prstGeom prst="line">
            <a:avLst/>
          </a:prstGeom>
          <a:ln w="25400">
            <a:solidFill>
              <a:srgbClr val="D8A730"/>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EA5AA987-B635-4173-8831-C0832DD300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3999" y="3032464"/>
            <a:ext cx="1524002" cy="1524002"/>
          </a:xfrm>
          <a:prstGeom prst="rect">
            <a:avLst/>
          </a:prstGeom>
        </p:spPr>
      </p:pic>
      <p:pic>
        <p:nvPicPr>
          <p:cNvPr id="7" name="Picture 6">
            <a:extLst>
              <a:ext uri="{FF2B5EF4-FFF2-40B4-BE49-F238E27FC236}">
                <a16:creationId xmlns:a16="http://schemas.microsoft.com/office/drawing/2014/main" id="{713E0DDE-ED14-46BA-882C-30BC8C9D7F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8815" y="4013401"/>
            <a:ext cx="928713" cy="928713"/>
          </a:xfrm>
          <a:prstGeom prst="rect">
            <a:avLst/>
          </a:prstGeom>
        </p:spPr>
      </p:pic>
      <p:pic>
        <p:nvPicPr>
          <p:cNvPr id="9" name="Picture 8">
            <a:extLst>
              <a:ext uri="{FF2B5EF4-FFF2-40B4-BE49-F238E27FC236}">
                <a16:creationId xmlns:a16="http://schemas.microsoft.com/office/drawing/2014/main" id="{87B74307-D9EC-4E8F-AA80-AD593C10A3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99303" y="3115100"/>
            <a:ext cx="928713" cy="928713"/>
          </a:xfrm>
          <a:prstGeom prst="rect">
            <a:avLst/>
          </a:prstGeom>
        </p:spPr>
      </p:pic>
      <p:pic>
        <p:nvPicPr>
          <p:cNvPr id="11" name="Picture 10">
            <a:extLst>
              <a:ext uri="{FF2B5EF4-FFF2-40B4-BE49-F238E27FC236}">
                <a16:creationId xmlns:a16="http://schemas.microsoft.com/office/drawing/2014/main" id="{C3F0E569-1E66-44E7-A963-A0CB8C1ACD6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24798" y="4273182"/>
            <a:ext cx="928713" cy="928713"/>
          </a:xfrm>
          <a:prstGeom prst="rect">
            <a:avLst/>
          </a:prstGeom>
        </p:spPr>
      </p:pic>
      <p:sp>
        <p:nvSpPr>
          <p:cNvPr id="12" name="Content Placeholder 2">
            <a:extLst>
              <a:ext uri="{FF2B5EF4-FFF2-40B4-BE49-F238E27FC236}">
                <a16:creationId xmlns:a16="http://schemas.microsoft.com/office/drawing/2014/main" id="{814CD31F-FC21-475A-A676-040C7F7706B0}"/>
              </a:ext>
            </a:extLst>
          </p:cNvPr>
          <p:cNvSpPr txBox="1">
            <a:spLocks/>
          </p:cNvSpPr>
          <p:nvPr/>
        </p:nvSpPr>
        <p:spPr>
          <a:xfrm>
            <a:off x="838200" y="5605888"/>
            <a:ext cx="10515600" cy="6345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dirty="0">
                <a:sym typeface="Wingdings" panose="05000000000000000000" pitchFamily="2" charset="2"/>
              </a:rPr>
              <a:t> </a:t>
            </a:r>
            <a:r>
              <a:rPr lang="en-GB" dirty="0"/>
              <a:t>Better for the </a:t>
            </a:r>
            <a:r>
              <a:rPr lang="en-GB" b="1" dirty="0"/>
              <a:t>environment</a:t>
            </a:r>
            <a:r>
              <a:rPr lang="en-GB" dirty="0"/>
              <a:t>, for </a:t>
            </a:r>
            <a:r>
              <a:rPr lang="en-GB" b="1" dirty="0"/>
              <a:t>health</a:t>
            </a:r>
            <a:r>
              <a:rPr lang="en-GB" dirty="0"/>
              <a:t> and </a:t>
            </a:r>
            <a:r>
              <a:rPr lang="en-GB" b="1" dirty="0"/>
              <a:t>animal welfare</a:t>
            </a:r>
          </a:p>
        </p:txBody>
      </p:sp>
      <p:sp>
        <p:nvSpPr>
          <p:cNvPr id="13" name="Slide Number Placeholder 12">
            <a:extLst>
              <a:ext uri="{FF2B5EF4-FFF2-40B4-BE49-F238E27FC236}">
                <a16:creationId xmlns:a16="http://schemas.microsoft.com/office/drawing/2014/main" id="{D820FD4E-E0DF-4FBD-9D8C-C3906474F413}"/>
              </a:ext>
            </a:extLst>
          </p:cNvPr>
          <p:cNvSpPr>
            <a:spLocks noGrp="1"/>
          </p:cNvSpPr>
          <p:nvPr>
            <p:ph type="sldNum" sz="quarter" idx="12"/>
          </p:nvPr>
        </p:nvSpPr>
        <p:spPr/>
        <p:txBody>
          <a:bodyPr/>
          <a:lstStyle/>
          <a:p>
            <a:fld id="{A5512A6C-C466-477C-97A0-F68F0A9EF145}" type="slidenum">
              <a:rPr lang="en-GB" smtClean="0">
                <a:latin typeface="Tw Cen MT" panose="020B0602020104020603" pitchFamily="34" charset="0"/>
              </a:rPr>
              <a:t>3</a:t>
            </a:fld>
            <a:endParaRPr lang="en-GB">
              <a:latin typeface="Tw Cen MT" panose="020B0602020104020603" pitchFamily="34" charset="0"/>
            </a:endParaRPr>
          </a:p>
        </p:txBody>
      </p:sp>
      <p:pic>
        <p:nvPicPr>
          <p:cNvPr id="14" name="Picture 2" descr="beans Icon 1238525">
            <a:extLst>
              <a:ext uri="{FF2B5EF4-FFF2-40B4-BE49-F238E27FC236}">
                <a16:creationId xmlns:a16="http://schemas.microsoft.com/office/drawing/2014/main" id="{A3816567-A2EC-400D-950D-261F62DC7AB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99627" y="4345288"/>
            <a:ext cx="928713" cy="92871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581EA3AC-84BD-4878-A91A-BA8EBF01C9E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10635" y="3119119"/>
            <a:ext cx="928714" cy="928714"/>
          </a:xfrm>
          <a:prstGeom prst="rect">
            <a:avLst/>
          </a:prstGeom>
        </p:spPr>
      </p:pic>
      <p:pic>
        <p:nvPicPr>
          <p:cNvPr id="18" name="Picture 17">
            <a:extLst>
              <a:ext uri="{FF2B5EF4-FFF2-40B4-BE49-F238E27FC236}">
                <a16:creationId xmlns:a16="http://schemas.microsoft.com/office/drawing/2014/main" id="{D29E0AB5-AB3A-48E6-8A27-16AB47BFC29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99622" y="3880931"/>
            <a:ext cx="928713" cy="928713"/>
          </a:xfrm>
          <a:prstGeom prst="rect">
            <a:avLst/>
          </a:prstGeom>
        </p:spPr>
      </p:pic>
    </p:spTree>
    <p:extLst>
      <p:ext uri="{BB962C8B-B14F-4D97-AF65-F5344CB8AC3E}">
        <p14:creationId xmlns:p14="http://schemas.microsoft.com/office/powerpoint/2010/main" val="2733868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DF2C33CE-BBFE-4591-9C01-8EEA70330310}"/>
              </a:ext>
            </a:extLst>
          </p:cNvPr>
          <p:cNvPicPr>
            <a:picLocks noChangeAspect="1"/>
          </p:cNvPicPr>
          <p:nvPr/>
        </p:nvPicPr>
        <p:blipFill rotWithShape="1">
          <a:blip r:embed="rId3"/>
          <a:srcRect l="17318" r="45384" b="-2037"/>
          <a:stretch/>
        </p:blipFill>
        <p:spPr>
          <a:xfrm>
            <a:off x="8128001" y="0"/>
            <a:ext cx="4064000" cy="6997700"/>
          </a:xfrm>
          <a:prstGeom prst="rect">
            <a:avLst/>
          </a:prstGeom>
        </p:spPr>
      </p:pic>
      <p:sp>
        <p:nvSpPr>
          <p:cNvPr id="2" name="Title 1">
            <a:extLst>
              <a:ext uri="{FF2B5EF4-FFF2-40B4-BE49-F238E27FC236}">
                <a16:creationId xmlns:a16="http://schemas.microsoft.com/office/drawing/2014/main" id="{254F017A-B99F-49EC-987B-EE3FE41AEF69}"/>
              </a:ext>
            </a:extLst>
          </p:cNvPr>
          <p:cNvSpPr>
            <a:spLocks noGrp="1"/>
          </p:cNvSpPr>
          <p:nvPr>
            <p:ph type="title"/>
          </p:nvPr>
        </p:nvSpPr>
        <p:spPr>
          <a:xfrm>
            <a:off x="1083297" y="341173"/>
            <a:ext cx="10515600" cy="1325563"/>
          </a:xfrm>
        </p:spPr>
        <p:txBody>
          <a:bodyPr>
            <a:normAutofit/>
          </a:bodyPr>
          <a:lstStyle/>
          <a:p>
            <a:r>
              <a:rPr lang="en-GB" sz="3600" dirty="0">
                <a:latin typeface="Tw Cen MT" panose="020B0602020104020603" pitchFamily="34" charset="0"/>
              </a:rPr>
              <a:t>The Walloon context</a:t>
            </a:r>
          </a:p>
        </p:txBody>
      </p:sp>
      <p:cxnSp>
        <p:nvCxnSpPr>
          <p:cNvPr id="6" name="Straight Connector 5">
            <a:extLst>
              <a:ext uri="{FF2B5EF4-FFF2-40B4-BE49-F238E27FC236}">
                <a16:creationId xmlns:a16="http://schemas.microsoft.com/office/drawing/2014/main" id="{9A3726FC-E501-4B3E-8535-5E9B1834703C}"/>
              </a:ext>
            </a:extLst>
          </p:cNvPr>
          <p:cNvCxnSpPr/>
          <p:nvPr/>
        </p:nvCxnSpPr>
        <p:spPr>
          <a:xfrm>
            <a:off x="838200" y="641023"/>
            <a:ext cx="0" cy="725864"/>
          </a:xfrm>
          <a:prstGeom prst="line">
            <a:avLst/>
          </a:prstGeom>
          <a:ln w="25400">
            <a:solidFill>
              <a:srgbClr val="D8A730"/>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AC1D9B59-1065-4EC1-BCDC-68EFA7BBD030}"/>
              </a:ext>
            </a:extLst>
          </p:cNvPr>
          <p:cNvSpPr>
            <a:spLocks noGrp="1"/>
          </p:cNvSpPr>
          <p:nvPr>
            <p:ph idx="1"/>
          </p:nvPr>
        </p:nvSpPr>
        <p:spPr>
          <a:xfrm>
            <a:off x="838200" y="1825625"/>
            <a:ext cx="6149448" cy="4351338"/>
          </a:xfrm>
        </p:spPr>
        <p:txBody>
          <a:bodyPr>
            <a:normAutofit/>
          </a:bodyPr>
          <a:lstStyle/>
          <a:p>
            <a:pPr marL="0" indent="0">
              <a:buNone/>
            </a:pPr>
            <a:r>
              <a:rPr lang="en-GB" sz="2400" dirty="0">
                <a:latin typeface="Tw Cen MT" panose="020B0602020104020603" pitchFamily="34" charset="0"/>
              </a:rPr>
              <a:t>5,000 dairy farms</a:t>
            </a:r>
          </a:p>
          <a:p>
            <a:pPr marL="0" indent="0">
              <a:buNone/>
            </a:pPr>
            <a:r>
              <a:rPr lang="en-GB" sz="2400" dirty="0">
                <a:latin typeface="Tw Cen MT" panose="020B0602020104020603" pitchFamily="34" charset="0"/>
              </a:rPr>
              <a:t>6,500 beef farms</a:t>
            </a:r>
          </a:p>
          <a:p>
            <a:pPr marL="0" indent="0" algn="r">
              <a:buNone/>
            </a:pPr>
            <a:endParaRPr lang="en-GB" sz="2400" dirty="0">
              <a:latin typeface="Tw Cen MT" panose="020B0602020104020603" pitchFamily="34" charset="0"/>
            </a:endParaRPr>
          </a:p>
          <a:p>
            <a:pPr marL="0" indent="0">
              <a:buNone/>
            </a:pPr>
            <a:r>
              <a:rPr lang="en-GB" sz="2400" dirty="0">
                <a:latin typeface="Tw Cen MT" panose="020B0602020104020603" pitchFamily="34" charset="0"/>
              </a:rPr>
              <a:t>Diversity of livestock production systems:</a:t>
            </a:r>
          </a:p>
          <a:p>
            <a:pPr marL="0" indent="0">
              <a:buNone/>
            </a:pPr>
            <a:r>
              <a:rPr lang="en-GB" sz="2400" dirty="0">
                <a:latin typeface="Tw Cen MT" panose="020B0602020104020603" pitchFamily="34" charset="0"/>
              </a:rPr>
              <a:t>	</a:t>
            </a:r>
            <a:r>
              <a:rPr lang="en-GB" sz="1800" dirty="0">
                <a:latin typeface="Tw Cen MT" panose="020B0602020104020603" pitchFamily="34" charset="0"/>
              </a:rPr>
              <a:t>Feed and grazing practices</a:t>
            </a:r>
          </a:p>
          <a:p>
            <a:pPr marL="0" indent="0">
              <a:buNone/>
            </a:pPr>
            <a:r>
              <a:rPr lang="en-GB" sz="1800" dirty="0">
                <a:latin typeface="Tw Cen MT" panose="020B0602020104020603" pitchFamily="34" charset="0"/>
              </a:rPr>
              <a:t>	Land size, etc.</a:t>
            </a:r>
          </a:p>
          <a:p>
            <a:pPr marL="0" indent="0">
              <a:buNone/>
            </a:pPr>
            <a:r>
              <a:rPr lang="en-GB" sz="2400" dirty="0">
                <a:latin typeface="Tw Cen MT" panose="020B0602020104020603" pitchFamily="34" charset="0"/>
              </a:rPr>
              <a:t>Economic precarity of some farmers</a:t>
            </a:r>
          </a:p>
          <a:p>
            <a:pPr marL="0" indent="0">
              <a:buNone/>
            </a:pPr>
            <a:endParaRPr lang="en-GB" sz="2400" dirty="0">
              <a:latin typeface="Tw Cen MT" panose="020B0602020104020603" pitchFamily="34" charset="0"/>
            </a:endParaRPr>
          </a:p>
          <a:p>
            <a:pPr marL="0" indent="0">
              <a:buNone/>
            </a:pPr>
            <a:r>
              <a:rPr lang="en-GB" sz="2400" dirty="0">
                <a:latin typeface="Tw Cen MT" panose="020B0602020104020603" pitchFamily="34" charset="0"/>
              </a:rPr>
              <a:t>Dependence on feed imports</a:t>
            </a:r>
          </a:p>
        </p:txBody>
      </p:sp>
      <p:sp>
        <p:nvSpPr>
          <p:cNvPr id="10" name="Slide Number Placeholder 9">
            <a:extLst>
              <a:ext uri="{FF2B5EF4-FFF2-40B4-BE49-F238E27FC236}">
                <a16:creationId xmlns:a16="http://schemas.microsoft.com/office/drawing/2014/main" id="{90E54B94-2E1E-4873-AD3A-E0FD3B02D5CE}"/>
              </a:ext>
            </a:extLst>
          </p:cNvPr>
          <p:cNvSpPr>
            <a:spLocks noGrp="1"/>
          </p:cNvSpPr>
          <p:nvPr>
            <p:ph type="sldNum" sz="quarter" idx="12"/>
          </p:nvPr>
        </p:nvSpPr>
        <p:spPr/>
        <p:txBody>
          <a:bodyPr/>
          <a:lstStyle/>
          <a:p>
            <a:fld id="{A5512A6C-C466-477C-97A0-F68F0A9EF145}" type="slidenum">
              <a:rPr lang="en-GB" smtClean="0"/>
              <a:t>4</a:t>
            </a:fld>
            <a:endParaRPr lang="en-GB"/>
          </a:p>
        </p:txBody>
      </p:sp>
      <p:sp>
        <p:nvSpPr>
          <p:cNvPr id="19" name="Right Brace 18">
            <a:extLst>
              <a:ext uri="{FF2B5EF4-FFF2-40B4-BE49-F238E27FC236}">
                <a16:creationId xmlns:a16="http://schemas.microsoft.com/office/drawing/2014/main" id="{EC90CC29-08E6-4840-836F-A9A011CE30DB}"/>
              </a:ext>
            </a:extLst>
          </p:cNvPr>
          <p:cNvSpPr/>
          <p:nvPr/>
        </p:nvSpPr>
        <p:spPr>
          <a:xfrm>
            <a:off x="3172912" y="1721600"/>
            <a:ext cx="326977" cy="979886"/>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20" name="Content Placeholder 2">
            <a:extLst>
              <a:ext uri="{FF2B5EF4-FFF2-40B4-BE49-F238E27FC236}">
                <a16:creationId xmlns:a16="http://schemas.microsoft.com/office/drawing/2014/main" id="{D2C4FA08-6DFE-4B09-9887-16EB35270E4B}"/>
              </a:ext>
            </a:extLst>
          </p:cNvPr>
          <p:cNvSpPr txBox="1">
            <a:spLocks/>
          </p:cNvSpPr>
          <p:nvPr/>
        </p:nvSpPr>
        <p:spPr>
          <a:xfrm>
            <a:off x="5923879" y="2007909"/>
            <a:ext cx="4375245" cy="6345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dirty="0">
                <a:latin typeface="Tw Cen MT" panose="020B0602020104020603" pitchFamily="34" charset="0"/>
              </a:rPr>
              <a:t>1,1 million cattle</a:t>
            </a:r>
          </a:p>
        </p:txBody>
      </p:sp>
      <p:sp>
        <p:nvSpPr>
          <p:cNvPr id="21" name="Rectangle 20">
            <a:extLst>
              <a:ext uri="{FF2B5EF4-FFF2-40B4-BE49-F238E27FC236}">
                <a16:creationId xmlns:a16="http://schemas.microsoft.com/office/drawing/2014/main" id="{2944D1F8-AB33-42B7-A7D1-8900E8FB3BB3}"/>
              </a:ext>
            </a:extLst>
          </p:cNvPr>
          <p:cNvSpPr/>
          <p:nvPr/>
        </p:nvSpPr>
        <p:spPr>
          <a:xfrm>
            <a:off x="9708106" y="6410108"/>
            <a:ext cx="2347694" cy="311367"/>
          </a:xfrm>
          <a:prstGeom prst="rect">
            <a:avLst/>
          </a:prstGeom>
        </p:spPr>
        <p:txBody>
          <a:bodyPr wrap="none">
            <a:spAutoFit/>
          </a:bodyPr>
          <a:lstStyle/>
          <a:p>
            <a:pPr>
              <a:lnSpc>
                <a:spcPct val="107000"/>
              </a:lnSpc>
              <a:spcAft>
                <a:spcPts val="800"/>
              </a:spcAft>
            </a:pPr>
            <a:r>
              <a:rPr lang="fr-BE" sz="1400" dirty="0" err="1">
                <a:solidFill>
                  <a:schemeClr val="bg1"/>
                </a:solidFill>
                <a:latin typeface="Tw Cen MT" panose="020B0602020104020603" pitchFamily="34" charset="0"/>
                <a:ea typeface="Calibri" panose="020F0502020204030204" pitchFamily="34" charset="0"/>
                <a:cs typeface="Calibri" panose="020F0502020204030204" pitchFamily="34" charset="0"/>
              </a:rPr>
              <a:t>Photograph</a:t>
            </a:r>
            <a:r>
              <a:rPr lang="fr-BE" sz="1400" dirty="0">
                <a:solidFill>
                  <a:schemeClr val="bg1"/>
                </a:solidFill>
                <a:latin typeface="Tw Cen MT" panose="020B0602020104020603" pitchFamily="34" charset="0"/>
                <a:ea typeface="Calibri" panose="020F0502020204030204" pitchFamily="34" charset="0"/>
                <a:cs typeface="Calibri" panose="020F0502020204030204" pitchFamily="34" charset="0"/>
              </a:rPr>
              <a:t> by Philippe Baret</a:t>
            </a:r>
            <a:endParaRPr lang="fr-BE" sz="1400" dirty="0">
              <a:solidFill>
                <a:schemeClr val="bg1"/>
              </a:solidFill>
              <a:latin typeface="Tw Cen MT" panose="020B0602020104020603"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FB16E923-ED5E-440D-948A-30DAE4E3DC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0500" y="1887899"/>
            <a:ext cx="287700" cy="287700"/>
          </a:xfrm>
          <a:prstGeom prst="rect">
            <a:avLst/>
          </a:prstGeom>
        </p:spPr>
      </p:pic>
      <p:pic>
        <p:nvPicPr>
          <p:cNvPr id="13" name="Picture 12">
            <a:extLst>
              <a:ext uri="{FF2B5EF4-FFF2-40B4-BE49-F238E27FC236}">
                <a16:creationId xmlns:a16="http://schemas.microsoft.com/office/drawing/2014/main" id="{C443D240-F954-4507-A5AE-17A04A44DA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0500" y="2382813"/>
            <a:ext cx="287700" cy="287700"/>
          </a:xfrm>
          <a:prstGeom prst="rect">
            <a:avLst/>
          </a:prstGeom>
        </p:spPr>
      </p:pic>
      <p:sp>
        <p:nvSpPr>
          <p:cNvPr id="14" name="Content Placeholder 2">
            <a:extLst>
              <a:ext uri="{FF2B5EF4-FFF2-40B4-BE49-F238E27FC236}">
                <a16:creationId xmlns:a16="http://schemas.microsoft.com/office/drawing/2014/main" id="{D7779A0C-E520-444F-80D2-AB7608FD13D5}"/>
              </a:ext>
            </a:extLst>
          </p:cNvPr>
          <p:cNvSpPr txBox="1">
            <a:spLocks/>
          </p:cNvSpPr>
          <p:nvPr/>
        </p:nvSpPr>
        <p:spPr>
          <a:xfrm>
            <a:off x="3558841" y="2003508"/>
            <a:ext cx="4375245" cy="6345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dirty="0">
                <a:latin typeface="Tw Cen MT" panose="020B0602020104020603" pitchFamily="34" charset="0"/>
              </a:rPr>
              <a:t>48% of farms</a:t>
            </a:r>
          </a:p>
        </p:txBody>
      </p:sp>
      <p:cxnSp>
        <p:nvCxnSpPr>
          <p:cNvPr id="4" name="Connecteur droit avec flèche 3">
            <a:extLst>
              <a:ext uri="{FF2B5EF4-FFF2-40B4-BE49-F238E27FC236}">
                <a16:creationId xmlns:a16="http://schemas.microsoft.com/office/drawing/2014/main" id="{16DAAA23-BF13-46AC-940C-01B58ED5DE17}"/>
              </a:ext>
            </a:extLst>
          </p:cNvPr>
          <p:cNvCxnSpPr/>
          <p:nvPr/>
        </p:nvCxnSpPr>
        <p:spPr>
          <a:xfrm>
            <a:off x="5461000" y="2211543"/>
            <a:ext cx="462879"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36353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childTnLst>
                                  <p:subTnLst>
                                    <p:set>
                                      <p:cBhvr override="childStyle">
                                        <p:cTn dur="1" fill="hold" display="0" masterRel="nextClick" afterEffect="1"/>
                                        <p:tgtEl>
                                          <p:spTgt spid="8">
                                            <p:txEl>
                                              <p:pRg st="4" end="4"/>
                                            </p:txEl>
                                          </p:spTgt>
                                        </p:tgtEl>
                                        <p:attrNameLst>
                                          <p:attrName>style.visibility</p:attrName>
                                        </p:attrNameLst>
                                      </p:cBhvr>
                                      <p:to>
                                        <p:strVal val="hidden"/>
                                      </p:to>
                                    </p:set>
                                  </p:subTnLst>
                                </p:cTn>
                              </p:par>
                              <p:par>
                                <p:cTn id="31" presetID="1" presetClass="entr" presetSubtype="0" fill="hold" nodeType="withEffect">
                                  <p:stCondLst>
                                    <p:cond delay="0"/>
                                  </p:stCondLst>
                                  <p:childTnLst>
                                    <p:set>
                                      <p:cBhvr>
                                        <p:cTn id="32" dur="1" fill="hold">
                                          <p:stCondLst>
                                            <p:cond delay="0"/>
                                          </p:stCondLst>
                                        </p:cTn>
                                        <p:tgtEl>
                                          <p:spTgt spid="8">
                                            <p:txEl>
                                              <p:pRg st="5" end="5"/>
                                            </p:txEl>
                                          </p:spTgt>
                                        </p:tgtEl>
                                        <p:attrNameLst>
                                          <p:attrName>style.visibility</p:attrName>
                                        </p:attrNameLst>
                                      </p:cBhvr>
                                      <p:to>
                                        <p:strVal val="visible"/>
                                      </p:to>
                                    </p:set>
                                  </p:childTnLst>
                                  <p:subTnLst>
                                    <p:set>
                                      <p:cBhvr override="childStyle">
                                        <p:cTn dur="1" fill="hold" display="0" masterRel="nextClick" afterEffect="1"/>
                                        <p:tgtEl>
                                          <p:spTgt spid="8">
                                            <p:txEl>
                                              <p:pRg st="5" end="5"/>
                                            </p:txEl>
                                          </p:spTgt>
                                        </p:tgtEl>
                                        <p:attrNameLst>
                                          <p:attrName>style.visibility</p:attrName>
                                        </p:attrNameLst>
                                      </p:cBhvr>
                                      <p:to>
                                        <p:strVal val="hidden"/>
                                      </p:to>
                                    </p:set>
                                  </p:sub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F017A-B99F-49EC-987B-EE3FE41AEF69}"/>
              </a:ext>
            </a:extLst>
          </p:cNvPr>
          <p:cNvSpPr>
            <a:spLocks noGrp="1"/>
          </p:cNvSpPr>
          <p:nvPr>
            <p:ph type="title"/>
          </p:nvPr>
        </p:nvSpPr>
        <p:spPr>
          <a:xfrm>
            <a:off x="1083297" y="341173"/>
            <a:ext cx="10515600" cy="1325563"/>
          </a:xfrm>
        </p:spPr>
        <p:txBody>
          <a:bodyPr>
            <a:normAutofit/>
          </a:bodyPr>
          <a:lstStyle/>
          <a:p>
            <a:r>
              <a:rPr lang="en-GB" sz="3600" dirty="0">
                <a:latin typeface="Tw Cen MT" panose="020B0602020104020603" pitchFamily="34" charset="0"/>
              </a:rPr>
              <a:t>Livestock production systems are embedded in a </a:t>
            </a:r>
            <a:br>
              <a:rPr lang="en-GB" sz="3600" dirty="0">
                <a:latin typeface="Tw Cen MT" panose="020B0602020104020603" pitchFamily="34" charset="0"/>
              </a:rPr>
            </a:br>
            <a:r>
              <a:rPr lang="en-GB" sz="3600" dirty="0">
                <a:latin typeface="Tw Cen MT" panose="020B0602020104020603" pitchFamily="34" charset="0"/>
              </a:rPr>
              <a:t>multi-level system</a:t>
            </a:r>
          </a:p>
        </p:txBody>
      </p:sp>
      <p:cxnSp>
        <p:nvCxnSpPr>
          <p:cNvPr id="6" name="Straight Connector 5">
            <a:extLst>
              <a:ext uri="{FF2B5EF4-FFF2-40B4-BE49-F238E27FC236}">
                <a16:creationId xmlns:a16="http://schemas.microsoft.com/office/drawing/2014/main" id="{9A3726FC-E501-4B3E-8535-5E9B1834703C}"/>
              </a:ext>
            </a:extLst>
          </p:cNvPr>
          <p:cNvCxnSpPr/>
          <p:nvPr/>
        </p:nvCxnSpPr>
        <p:spPr>
          <a:xfrm>
            <a:off x="838200" y="641023"/>
            <a:ext cx="0" cy="725864"/>
          </a:xfrm>
          <a:prstGeom prst="line">
            <a:avLst/>
          </a:prstGeom>
          <a:ln w="25400">
            <a:solidFill>
              <a:srgbClr val="D8A730"/>
            </a:solidFill>
          </a:ln>
        </p:spPr>
        <p:style>
          <a:lnRef idx="1">
            <a:schemeClr val="accent1"/>
          </a:lnRef>
          <a:fillRef idx="0">
            <a:schemeClr val="accent1"/>
          </a:fillRef>
          <a:effectRef idx="0">
            <a:schemeClr val="accent1"/>
          </a:effectRef>
          <a:fontRef idx="minor">
            <a:schemeClr val="tx1"/>
          </a:fontRef>
        </p:style>
      </p:cxnSp>
      <p:sp>
        <p:nvSpPr>
          <p:cNvPr id="13" name="Slide Number Placeholder 12">
            <a:extLst>
              <a:ext uri="{FF2B5EF4-FFF2-40B4-BE49-F238E27FC236}">
                <a16:creationId xmlns:a16="http://schemas.microsoft.com/office/drawing/2014/main" id="{D820FD4E-E0DF-4FBD-9D8C-C3906474F413}"/>
              </a:ext>
            </a:extLst>
          </p:cNvPr>
          <p:cNvSpPr>
            <a:spLocks noGrp="1"/>
          </p:cNvSpPr>
          <p:nvPr>
            <p:ph type="sldNum" sz="quarter" idx="12"/>
          </p:nvPr>
        </p:nvSpPr>
        <p:spPr/>
        <p:txBody>
          <a:bodyPr/>
          <a:lstStyle/>
          <a:p>
            <a:fld id="{A5512A6C-C466-477C-97A0-F68F0A9EF145}" type="slidenum">
              <a:rPr lang="en-GB" smtClean="0">
                <a:latin typeface="Tw Cen MT" panose="020B0602020104020603" pitchFamily="34" charset="0"/>
              </a:rPr>
              <a:t>5</a:t>
            </a:fld>
            <a:endParaRPr lang="en-GB">
              <a:latin typeface="Tw Cen MT" panose="020B0602020104020603" pitchFamily="34" charset="0"/>
            </a:endParaRPr>
          </a:p>
        </p:txBody>
      </p:sp>
      <p:sp>
        <p:nvSpPr>
          <p:cNvPr id="7" name="Flowchart: Data 25">
            <a:extLst>
              <a:ext uri="{FF2B5EF4-FFF2-40B4-BE49-F238E27FC236}">
                <a16:creationId xmlns:a16="http://schemas.microsoft.com/office/drawing/2014/main" id="{7C69AB5D-2F62-432F-B28E-A98A53F5027D}"/>
              </a:ext>
            </a:extLst>
          </p:cNvPr>
          <p:cNvSpPr/>
          <p:nvPr/>
        </p:nvSpPr>
        <p:spPr>
          <a:xfrm>
            <a:off x="4582027" y="3444046"/>
            <a:ext cx="3082089" cy="1028700"/>
          </a:xfrm>
          <a:prstGeom prst="flowChartInputOutp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lowchart: Data 3">
            <a:extLst>
              <a:ext uri="{FF2B5EF4-FFF2-40B4-BE49-F238E27FC236}">
                <a16:creationId xmlns:a16="http://schemas.microsoft.com/office/drawing/2014/main" id="{A74F99D0-390D-4309-8421-74951AE24ADC}"/>
              </a:ext>
            </a:extLst>
          </p:cNvPr>
          <p:cNvSpPr/>
          <p:nvPr/>
        </p:nvSpPr>
        <p:spPr>
          <a:xfrm>
            <a:off x="4582027" y="1849962"/>
            <a:ext cx="3581400" cy="1028700"/>
          </a:xfrm>
          <a:prstGeom prst="flowChartInputOutp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5">
            <a:extLst>
              <a:ext uri="{FF2B5EF4-FFF2-40B4-BE49-F238E27FC236}">
                <a16:creationId xmlns:a16="http://schemas.microsoft.com/office/drawing/2014/main" id="{4E84C81B-DA9B-45E0-931D-A8CAB0A40587}"/>
              </a:ext>
            </a:extLst>
          </p:cNvPr>
          <p:cNvSpPr txBox="1"/>
          <p:nvPr/>
        </p:nvSpPr>
        <p:spPr>
          <a:xfrm>
            <a:off x="2330520" y="2175089"/>
            <a:ext cx="1320800" cy="646331"/>
          </a:xfrm>
          <a:prstGeom prst="rect">
            <a:avLst/>
          </a:prstGeom>
          <a:noFill/>
        </p:spPr>
        <p:txBody>
          <a:bodyPr wrap="square" rtlCol="0">
            <a:spAutoFit/>
          </a:bodyPr>
          <a:lstStyle/>
          <a:p>
            <a:r>
              <a:rPr lang="en-GB" b="1" dirty="0">
                <a:latin typeface="+mj-lt"/>
              </a:rPr>
              <a:t>Macro-level</a:t>
            </a:r>
          </a:p>
          <a:p>
            <a:r>
              <a:rPr lang="en-GB" b="1" dirty="0">
                <a:latin typeface="+mj-lt"/>
              </a:rPr>
              <a:t>e.g. Europe</a:t>
            </a:r>
          </a:p>
        </p:txBody>
      </p:sp>
      <p:sp>
        <p:nvSpPr>
          <p:cNvPr id="10" name="TextBox 6">
            <a:extLst>
              <a:ext uri="{FF2B5EF4-FFF2-40B4-BE49-F238E27FC236}">
                <a16:creationId xmlns:a16="http://schemas.microsoft.com/office/drawing/2014/main" id="{27F67F70-32DE-4A7A-B47F-9693EE1CAD94}"/>
              </a:ext>
            </a:extLst>
          </p:cNvPr>
          <p:cNvSpPr txBox="1"/>
          <p:nvPr/>
        </p:nvSpPr>
        <p:spPr>
          <a:xfrm>
            <a:off x="2330520" y="5275210"/>
            <a:ext cx="1617775" cy="646331"/>
          </a:xfrm>
          <a:prstGeom prst="rect">
            <a:avLst/>
          </a:prstGeom>
          <a:noFill/>
        </p:spPr>
        <p:txBody>
          <a:bodyPr wrap="square" rtlCol="0">
            <a:spAutoFit/>
          </a:bodyPr>
          <a:lstStyle/>
          <a:p>
            <a:r>
              <a:rPr lang="en-GB" b="1" dirty="0">
                <a:latin typeface="+mj-lt"/>
              </a:rPr>
              <a:t>Micro-level</a:t>
            </a:r>
          </a:p>
          <a:p>
            <a:r>
              <a:rPr lang="en-GB" b="1" dirty="0">
                <a:latin typeface="+mj-lt"/>
              </a:rPr>
              <a:t>e.g. Farms</a:t>
            </a:r>
          </a:p>
        </p:txBody>
      </p:sp>
      <p:sp>
        <p:nvSpPr>
          <p:cNvPr id="11" name="TextBox 7">
            <a:extLst>
              <a:ext uri="{FF2B5EF4-FFF2-40B4-BE49-F238E27FC236}">
                <a16:creationId xmlns:a16="http://schemas.microsoft.com/office/drawing/2014/main" id="{703F9CBF-E331-4030-B826-A2068818E196}"/>
              </a:ext>
            </a:extLst>
          </p:cNvPr>
          <p:cNvSpPr txBox="1"/>
          <p:nvPr/>
        </p:nvSpPr>
        <p:spPr>
          <a:xfrm>
            <a:off x="5400759" y="2164257"/>
            <a:ext cx="1952504" cy="400110"/>
          </a:xfrm>
          <a:prstGeom prst="rect">
            <a:avLst/>
          </a:prstGeom>
          <a:noFill/>
        </p:spPr>
        <p:txBody>
          <a:bodyPr wrap="square" rtlCol="0">
            <a:spAutoFit/>
          </a:bodyPr>
          <a:lstStyle/>
          <a:p>
            <a:pPr algn="ctr"/>
            <a:r>
              <a:rPr lang="en-GB" sz="2000" dirty="0">
                <a:latin typeface="Tw Cen MT" panose="020B0602020104020603" pitchFamily="34" charset="0"/>
              </a:rPr>
              <a:t>European context</a:t>
            </a:r>
          </a:p>
        </p:txBody>
      </p:sp>
      <p:sp>
        <p:nvSpPr>
          <p:cNvPr id="15" name="TextBox 24">
            <a:extLst>
              <a:ext uri="{FF2B5EF4-FFF2-40B4-BE49-F238E27FC236}">
                <a16:creationId xmlns:a16="http://schemas.microsoft.com/office/drawing/2014/main" id="{F97300BB-08AD-49EA-95B6-F31E432A0FB4}"/>
              </a:ext>
            </a:extLst>
          </p:cNvPr>
          <p:cNvSpPr txBox="1"/>
          <p:nvPr/>
        </p:nvSpPr>
        <p:spPr>
          <a:xfrm>
            <a:off x="2330520" y="3764227"/>
            <a:ext cx="1320800" cy="646331"/>
          </a:xfrm>
          <a:prstGeom prst="rect">
            <a:avLst/>
          </a:prstGeom>
          <a:noFill/>
        </p:spPr>
        <p:txBody>
          <a:bodyPr wrap="square" rtlCol="0">
            <a:spAutoFit/>
          </a:bodyPr>
          <a:lstStyle/>
          <a:p>
            <a:r>
              <a:rPr lang="en-GB" b="1" dirty="0">
                <a:latin typeface="+mj-lt"/>
              </a:rPr>
              <a:t>Meso-level</a:t>
            </a:r>
          </a:p>
          <a:p>
            <a:r>
              <a:rPr lang="en-GB" b="1" dirty="0">
                <a:latin typeface="+mj-lt"/>
              </a:rPr>
              <a:t>e.g. Belgium</a:t>
            </a:r>
          </a:p>
        </p:txBody>
      </p:sp>
      <p:sp>
        <p:nvSpPr>
          <p:cNvPr id="17" name="Flowchart: Data 27">
            <a:extLst>
              <a:ext uri="{FF2B5EF4-FFF2-40B4-BE49-F238E27FC236}">
                <a16:creationId xmlns:a16="http://schemas.microsoft.com/office/drawing/2014/main" id="{8E1D9925-F4C7-4BEC-B805-12BC36FEDA93}"/>
              </a:ext>
            </a:extLst>
          </p:cNvPr>
          <p:cNvSpPr/>
          <p:nvPr/>
        </p:nvSpPr>
        <p:spPr>
          <a:xfrm>
            <a:off x="4261331" y="5552209"/>
            <a:ext cx="1015672" cy="369332"/>
          </a:xfrm>
          <a:prstGeom prst="flowChartInputOutp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Flowchart: Data 28">
            <a:extLst>
              <a:ext uri="{FF2B5EF4-FFF2-40B4-BE49-F238E27FC236}">
                <a16:creationId xmlns:a16="http://schemas.microsoft.com/office/drawing/2014/main" id="{0E0C8190-232F-4DB3-8823-FD2265F62C34}"/>
              </a:ext>
            </a:extLst>
          </p:cNvPr>
          <p:cNvSpPr/>
          <p:nvPr/>
        </p:nvSpPr>
        <p:spPr>
          <a:xfrm>
            <a:off x="5067459" y="5870054"/>
            <a:ext cx="1015672" cy="369332"/>
          </a:xfrm>
          <a:prstGeom prst="flowChartInputOutput">
            <a:avLst/>
          </a:prstGeom>
          <a:solidFill>
            <a:schemeClr val="accent1">
              <a:lumMod val="20000"/>
              <a:lumOff val="8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lowchart: Data 29">
            <a:extLst>
              <a:ext uri="{FF2B5EF4-FFF2-40B4-BE49-F238E27FC236}">
                <a16:creationId xmlns:a16="http://schemas.microsoft.com/office/drawing/2014/main" id="{DA9A935A-75B3-40F0-8005-D4F37E9AADB2}"/>
              </a:ext>
            </a:extLst>
          </p:cNvPr>
          <p:cNvSpPr/>
          <p:nvPr/>
        </p:nvSpPr>
        <p:spPr>
          <a:xfrm>
            <a:off x="6195625" y="5566988"/>
            <a:ext cx="1015672" cy="369332"/>
          </a:xfrm>
          <a:prstGeom prst="flowChartInputOutp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lowchart: Data 30">
            <a:extLst>
              <a:ext uri="{FF2B5EF4-FFF2-40B4-BE49-F238E27FC236}">
                <a16:creationId xmlns:a16="http://schemas.microsoft.com/office/drawing/2014/main" id="{AD9E3843-6DDF-443A-AF8C-1D524B3589CA}"/>
              </a:ext>
            </a:extLst>
          </p:cNvPr>
          <p:cNvSpPr/>
          <p:nvPr/>
        </p:nvSpPr>
        <p:spPr>
          <a:xfrm>
            <a:off x="6010770" y="6171684"/>
            <a:ext cx="1015672" cy="369332"/>
          </a:xfrm>
          <a:prstGeom prst="flowChartInputOutp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lowchart: Data 28">
            <a:extLst>
              <a:ext uri="{FF2B5EF4-FFF2-40B4-BE49-F238E27FC236}">
                <a16:creationId xmlns:a16="http://schemas.microsoft.com/office/drawing/2014/main" id="{110BEBA0-36CD-482B-8C53-2B889AD7273C}"/>
              </a:ext>
            </a:extLst>
          </p:cNvPr>
          <p:cNvSpPr/>
          <p:nvPr/>
        </p:nvSpPr>
        <p:spPr>
          <a:xfrm>
            <a:off x="4596960" y="6332161"/>
            <a:ext cx="1015672" cy="369332"/>
          </a:xfrm>
          <a:prstGeom prst="flowChartInputOutp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Graphic 34" descr="Farmer">
            <a:extLst>
              <a:ext uri="{FF2B5EF4-FFF2-40B4-BE49-F238E27FC236}">
                <a16:creationId xmlns:a16="http://schemas.microsoft.com/office/drawing/2014/main" id="{E4D8E983-05EB-463C-A685-9F34833CE06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26080" y="5283334"/>
            <a:ext cx="705460" cy="705460"/>
          </a:xfrm>
          <a:prstGeom prst="rect">
            <a:avLst/>
          </a:prstGeom>
        </p:spPr>
      </p:pic>
      <p:pic>
        <p:nvPicPr>
          <p:cNvPr id="23" name="Picture 40">
            <a:extLst>
              <a:ext uri="{FF2B5EF4-FFF2-40B4-BE49-F238E27FC236}">
                <a16:creationId xmlns:a16="http://schemas.microsoft.com/office/drawing/2014/main" id="{9146EEF3-364A-4EB2-9F24-3C6C85BFF00F}"/>
              </a:ext>
            </a:extLst>
          </p:cNvPr>
          <p:cNvPicPr>
            <a:picLocks noChangeAspect="1"/>
          </p:cNvPicPr>
          <p:nvPr/>
        </p:nvPicPr>
        <p:blipFill rotWithShape="1">
          <a:blip r:embed="rId5">
            <a:extLst>
              <a:ext uri="{28A0092B-C50C-407E-A947-70E740481C1C}">
                <a14:useLocalDpi xmlns:a14="http://schemas.microsoft.com/office/drawing/2010/main" val="0"/>
              </a:ext>
            </a:extLst>
          </a:blip>
          <a:srcRect b="9124"/>
          <a:stretch/>
        </p:blipFill>
        <p:spPr>
          <a:xfrm>
            <a:off x="1033093" y="1943959"/>
            <a:ext cx="894028" cy="877461"/>
          </a:xfrm>
          <a:prstGeom prst="rect">
            <a:avLst/>
          </a:prstGeom>
        </p:spPr>
      </p:pic>
      <p:pic>
        <p:nvPicPr>
          <p:cNvPr id="24" name="Picture 42">
            <a:extLst>
              <a:ext uri="{FF2B5EF4-FFF2-40B4-BE49-F238E27FC236}">
                <a16:creationId xmlns:a16="http://schemas.microsoft.com/office/drawing/2014/main" id="{A04CE181-1548-4672-A3AF-D5B0EE5E7955}"/>
              </a:ext>
            </a:extLst>
          </p:cNvPr>
          <p:cNvPicPr>
            <a:picLocks noChangeAspect="1"/>
          </p:cNvPicPr>
          <p:nvPr/>
        </p:nvPicPr>
        <p:blipFill>
          <a:blip r:embed="rId6">
            <a:biLevel thresh="75000"/>
            <a:extLst>
              <a:ext uri="{28A0092B-C50C-407E-A947-70E740481C1C}">
                <a14:useLocalDpi xmlns:a14="http://schemas.microsoft.com/office/drawing/2010/main" val="0"/>
              </a:ext>
            </a:extLst>
          </a:blip>
          <a:stretch>
            <a:fillRect/>
          </a:stretch>
        </p:blipFill>
        <p:spPr>
          <a:xfrm>
            <a:off x="1009477" y="3694853"/>
            <a:ext cx="917644" cy="763611"/>
          </a:xfrm>
          <a:prstGeom prst="rect">
            <a:avLst/>
          </a:prstGeom>
        </p:spPr>
      </p:pic>
      <p:cxnSp>
        <p:nvCxnSpPr>
          <p:cNvPr id="4" name="Connecteur droit 3">
            <a:extLst>
              <a:ext uri="{FF2B5EF4-FFF2-40B4-BE49-F238E27FC236}">
                <a16:creationId xmlns:a16="http://schemas.microsoft.com/office/drawing/2014/main" id="{2A209ED7-627F-40BD-B668-9715C0B4E3B0}"/>
              </a:ext>
            </a:extLst>
          </p:cNvPr>
          <p:cNvCxnSpPr>
            <a:cxnSpLocks/>
            <a:endCxn id="7" idx="2"/>
          </p:cNvCxnSpPr>
          <p:nvPr/>
        </p:nvCxnSpPr>
        <p:spPr>
          <a:xfrm flipH="1">
            <a:off x="4890236" y="1906742"/>
            <a:ext cx="386768" cy="2051654"/>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05656B1A-E85C-4FFC-9E05-5F73A34AB7DC}"/>
              </a:ext>
            </a:extLst>
          </p:cNvPr>
          <p:cNvCxnSpPr>
            <a:cxnSpLocks/>
            <a:endCxn id="7" idx="5"/>
          </p:cNvCxnSpPr>
          <p:nvPr/>
        </p:nvCxnSpPr>
        <p:spPr>
          <a:xfrm flipH="1">
            <a:off x="7355907" y="1922700"/>
            <a:ext cx="803970" cy="2035696"/>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44" name="TextBox 7">
            <a:extLst>
              <a:ext uri="{FF2B5EF4-FFF2-40B4-BE49-F238E27FC236}">
                <a16:creationId xmlns:a16="http://schemas.microsoft.com/office/drawing/2014/main" id="{FF8A122B-B601-42C7-8FFE-F12C0BEBDFBB}"/>
              </a:ext>
            </a:extLst>
          </p:cNvPr>
          <p:cNvSpPr txBox="1"/>
          <p:nvPr/>
        </p:nvSpPr>
        <p:spPr>
          <a:xfrm>
            <a:off x="5260743" y="3746231"/>
            <a:ext cx="1860550" cy="400110"/>
          </a:xfrm>
          <a:prstGeom prst="rect">
            <a:avLst/>
          </a:prstGeom>
          <a:noFill/>
        </p:spPr>
        <p:txBody>
          <a:bodyPr wrap="square" rtlCol="0">
            <a:spAutoFit/>
          </a:bodyPr>
          <a:lstStyle/>
          <a:p>
            <a:pPr algn="ctr"/>
            <a:r>
              <a:rPr lang="en-GB" sz="2000" dirty="0">
                <a:latin typeface="Tw Cen MT" panose="020B0602020104020603" pitchFamily="34" charset="0"/>
              </a:rPr>
              <a:t>Livestock sector</a:t>
            </a:r>
          </a:p>
        </p:txBody>
      </p:sp>
      <p:sp>
        <p:nvSpPr>
          <p:cNvPr id="14" name="TextBox 8">
            <a:extLst>
              <a:ext uri="{FF2B5EF4-FFF2-40B4-BE49-F238E27FC236}">
                <a16:creationId xmlns:a16="http://schemas.microsoft.com/office/drawing/2014/main" id="{9334B922-78C0-4FB9-8804-3FB3E886B7D6}"/>
              </a:ext>
            </a:extLst>
          </p:cNvPr>
          <p:cNvSpPr txBox="1"/>
          <p:nvPr/>
        </p:nvSpPr>
        <p:spPr>
          <a:xfrm>
            <a:off x="5037925" y="4983235"/>
            <a:ext cx="2116150" cy="400110"/>
          </a:xfrm>
          <a:prstGeom prst="rect">
            <a:avLst/>
          </a:prstGeom>
          <a:noFill/>
        </p:spPr>
        <p:txBody>
          <a:bodyPr wrap="square" rtlCol="0">
            <a:spAutoFit/>
          </a:bodyPr>
          <a:lstStyle/>
          <a:p>
            <a:pPr algn="ctr"/>
            <a:r>
              <a:rPr lang="en-GB" sz="2000" dirty="0">
                <a:latin typeface="Tw Cen MT" panose="020B0602020104020603" pitchFamily="34" charset="0"/>
              </a:rPr>
              <a:t>Production systems</a:t>
            </a:r>
          </a:p>
        </p:txBody>
      </p:sp>
      <p:cxnSp>
        <p:nvCxnSpPr>
          <p:cNvPr id="45" name="Connecteur droit 44">
            <a:extLst>
              <a:ext uri="{FF2B5EF4-FFF2-40B4-BE49-F238E27FC236}">
                <a16:creationId xmlns:a16="http://schemas.microsoft.com/office/drawing/2014/main" id="{90649690-C30E-4D1A-9392-F1D2B0C59389}"/>
              </a:ext>
            </a:extLst>
          </p:cNvPr>
          <p:cNvCxnSpPr>
            <a:cxnSpLocks/>
            <a:endCxn id="18" idx="2"/>
          </p:cNvCxnSpPr>
          <p:nvPr/>
        </p:nvCxnSpPr>
        <p:spPr>
          <a:xfrm>
            <a:off x="4596960" y="4488704"/>
            <a:ext cx="572066" cy="1566016"/>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49" name="Connecteur droit 48">
            <a:extLst>
              <a:ext uri="{FF2B5EF4-FFF2-40B4-BE49-F238E27FC236}">
                <a16:creationId xmlns:a16="http://schemas.microsoft.com/office/drawing/2014/main" id="{6FC91DF9-3D39-4F28-98F4-D8C365B720E3}"/>
              </a:ext>
            </a:extLst>
          </p:cNvPr>
          <p:cNvCxnSpPr>
            <a:cxnSpLocks/>
            <a:endCxn id="18" idx="5"/>
          </p:cNvCxnSpPr>
          <p:nvPr/>
        </p:nvCxnSpPr>
        <p:spPr>
          <a:xfrm flipH="1">
            <a:off x="5981564" y="4488704"/>
            <a:ext cx="1041412" cy="1566016"/>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7328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F017A-B99F-49EC-987B-EE3FE41AEF69}"/>
              </a:ext>
            </a:extLst>
          </p:cNvPr>
          <p:cNvSpPr>
            <a:spLocks noGrp="1"/>
          </p:cNvSpPr>
          <p:nvPr>
            <p:ph type="title"/>
          </p:nvPr>
        </p:nvSpPr>
        <p:spPr>
          <a:xfrm>
            <a:off x="1083297" y="341173"/>
            <a:ext cx="10515600" cy="1325563"/>
          </a:xfrm>
        </p:spPr>
        <p:txBody>
          <a:bodyPr>
            <a:normAutofit/>
          </a:bodyPr>
          <a:lstStyle/>
          <a:p>
            <a:r>
              <a:rPr lang="en-GB" sz="3600" dirty="0">
                <a:latin typeface="Tw Cen MT" panose="020B0602020104020603" pitchFamily="34" charset="0"/>
              </a:rPr>
              <a:t>Research questions</a:t>
            </a:r>
          </a:p>
        </p:txBody>
      </p:sp>
      <p:sp>
        <p:nvSpPr>
          <p:cNvPr id="3" name="Content Placeholder 2">
            <a:extLst>
              <a:ext uri="{FF2B5EF4-FFF2-40B4-BE49-F238E27FC236}">
                <a16:creationId xmlns:a16="http://schemas.microsoft.com/office/drawing/2014/main" id="{90FE814C-24EB-42FC-AADE-1B1B3381D936}"/>
              </a:ext>
            </a:extLst>
          </p:cNvPr>
          <p:cNvSpPr>
            <a:spLocks noGrp="1"/>
          </p:cNvSpPr>
          <p:nvPr>
            <p:ph idx="1"/>
          </p:nvPr>
        </p:nvSpPr>
        <p:spPr/>
        <p:txBody>
          <a:bodyPr/>
          <a:lstStyle/>
          <a:p>
            <a:pPr marL="514350" indent="-514350">
              <a:buFont typeface="+mj-lt"/>
              <a:buAutoNum type="arabicParenR"/>
            </a:pPr>
            <a:r>
              <a:rPr lang="en-GB" dirty="0">
                <a:latin typeface="Tw Cen MT" panose="020B0602020104020603" pitchFamily="34" charset="0"/>
              </a:rPr>
              <a:t>How will the protein transition impact the </a:t>
            </a:r>
            <a:r>
              <a:rPr lang="en-GB" b="1" dirty="0">
                <a:latin typeface="Tw Cen MT" panose="020B0602020104020603" pitchFamily="34" charset="0"/>
              </a:rPr>
              <a:t>economic performance </a:t>
            </a:r>
            <a:r>
              <a:rPr lang="en-GB" dirty="0">
                <a:latin typeface="Tw Cen MT" panose="020B0602020104020603" pitchFamily="34" charset="0"/>
              </a:rPr>
              <a:t>of Walloon </a:t>
            </a:r>
            <a:r>
              <a:rPr lang="en-GB" b="1" dirty="0">
                <a:latin typeface="Tw Cen MT" panose="020B0602020104020603" pitchFamily="34" charset="0"/>
              </a:rPr>
              <a:t>beef</a:t>
            </a:r>
            <a:r>
              <a:rPr lang="en-GB" dirty="0">
                <a:latin typeface="Tw Cen MT" panose="020B0602020104020603" pitchFamily="34" charset="0"/>
              </a:rPr>
              <a:t> and </a:t>
            </a:r>
            <a:r>
              <a:rPr lang="en-GB" b="1" dirty="0">
                <a:latin typeface="Tw Cen MT" panose="020B0602020104020603" pitchFamily="34" charset="0"/>
              </a:rPr>
              <a:t>dairy</a:t>
            </a:r>
            <a:r>
              <a:rPr lang="en-GB" dirty="0">
                <a:latin typeface="Tw Cen MT" panose="020B0602020104020603" pitchFamily="34" charset="0"/>
              </a:rPr>
              <a:t> farms ?</a:t>
            </a:r>
          </a:p>
          <a:p>
            <a:pPr marL="514350" indent="-514350">
              <a:buFont typeface="+mj-lt"/>
              <a:buAutoNum type="arabicParenR"/>
            </a:pPr>
            <a:r>
              <a:rPr lang="en-GB" dirty="0">
                <a:latin typeface="Tw Cen MT" panose="020B0602020104020603" pitchFamily="34" charset="0"/>
              </a:rPr>
              <a:t>Will the </a:t>
            </a:r>
            <a:r>
              <a:rPr lang="en-GB" b="1" dirty="0">
                <a:latin typeface="Tw Cen MT" panose="020B0602020104020603" pitchFamily="34" charset="0"/>
              </a:rPr>
              <a:t>two sectors </a:t>
            </a:r>
            <a:r>
              <a:rPr lang="en-GB" dirty="0">
                <a:latin typeface="Tw Cen MT" panose="020B0602020104020603" pitchFamily="34" charset="0"/>
              </a:rPr>
              <a:t>be impacted in the same way?</a:t>
            </a:r>
          </a:p>
          <a:p>
            <a:pPr marL="0" indent="0">
              <a:buNone/>
            </a:pPr>
            <a:endParaRPr lang="en-GB" sz="1100" dirty="0">
              <a:latin typeface="Tw Cen MT" panose="020B0602020104020603" pitchFamily="34" charset="0"/>
            </a:endParaRPr>
          </a:p>
          <a:p>
            <a:pPr marL="0" indent="0" algn="ctr">
              <a:buNone/>
            </a:pPr>
            <a:r>
              <a:rPr lang="en-GB" dirty="0">
                <a:latin typeface="Tw Cen MT" panose="020B0602020104020603" pitchFamily="34" charset="0"/>
                <a:sym typeface="Wingdings" panose="05000000000000000000" pitchFamily="2" charset="2"/>
              </a:rPr>
              <a:t> Accounting for </a:t>
            </a:r>
            <a:r>
              <a:rPr lang="en-GB" b="1" dirty="0">
                <a:latin typeface="Tw Cen MT" panose="020B0602020104020603" pitchFamily="34" charset="0"/>
                <a:sym typeface="Wingdings" panose="05000000000000000000" pitchFamily="2" charset="2"/>
              </a:rPr>
              <a:t>diversity</a:t>
            </a:r>
            <a:endParaRPr lang="en-GB" b="1" dirty="0">
              <a:latin typeface="Tw Cen MT" panose="020B0602020104020603" pitchFamily="34" charset="0"/>
            </a:endParaRPr>
          </a:p>
        </p:txBody>
      </p:sp>
      <p:cxnSp>
        <p:nvCxnSpPr>
          <p:cNvPr id="6" name="Straight Connector 5">
            <a:extLst>
              <a:ext uri="{FF2B5EF4-FFF2-40B4-BE49-F238E27FC236}">
                <a16:creationId xmlns:a16="http://schemas.microsoft.com/office/drawing/2014/main" id="{9A3726FC-E501-4B3E-8535-5E9B1834703C}"/>
              </a:ext>
            </a:extLst>
          </p:cNvPr>
          <p:cNvCxnSpPr/>
          <p:nvPr/>
        </p:nvCxnSpPr>
        <p:spPr>
          <a:xfrm>
            <a:off x="838200" y="641023"/>
            <a:ext cx="0" cy="725864"/>
          </a:xfrm>
          <a:prstGeom prst="line">
            <a:avLst/>
          </a:prstGeom>
          <a:ln w="25400">
            <a:solidFill>
              <a:srgbClr val="D8A730"/>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808CBBC1-58B8-402E-B876-1E9BE2C243F9}"/>
              </a:ext>
            </a:extLst>
          </p:cNvPr>
          <p:cNvSpPr>
            <a:spLocks noGrp="1"/>
          </p:cNvSpPr>
          <p:nvPr>
            <p:ph type="sldNum" sz="quarter" idx="12"/>
          </p:nvPr>
        </p:nvSpPr>
        <p:spPr>
          <a:xfrm>
            <a:off x="8610600" y="6356350"/>
            <a:ext cx="2743200" cy="365125"/>
          </a:xfrm>
        </p:spPr>
        <p:txBody>
          <a:bodyPr/>
          <a:lstStyle/>
          <a:p>
            <a:fld id="{A5512A6C-C466-477C-97A0-F68F0A9EF145}" type="slidenum">
              <a:rPr lang="en-GB" smtClean="0">
                <a:latin typeface="Tw Cen MT" panose="020B0602020104020603" pitchFamily="34" charset="0"/>
              </a:rPr>
              <a:t>6</a:t>
            </a:fld>
            <a:endParaRPr lang="en-GB">
              <a:latin typeface="Tw Cen MT" panose="020B0602020104020603" pitchFamily="34" charset="0"/>
            </a:endParaRPr>
          </a:p>
        </p:txBody>
      </p:sp>
      <p:pic>
        <p:nvPicPr>
          <p:cNvPr id="9" name="Picture 8">
            <a:extLst>
              <a:ext uri="{FF2B5EF4-FFF2-40B4-BE49-F238E27FC236}">
                <a16:creationId xmlns:a16="http://schemas.microsoft.com/office/drawing/2014/main" id="{969DD2A6-0CAD-46BF-848A-6A78F8140A89}"/>
              </a:ext>
            </a:extLst>
          </p:cNvPr>
          <p:cNvPicPr>
            <a:picLocks noChangeAspect="1"/>
          </p:cNvPicPr>
          <p:nvPr/>
        </p:nvPicPr>
        <p:blipFill rotWithShape="1">
          <a:blip r:embed="rId3">
            <a:extLst>
              <a:ext uri="{28A0092B-C50C-407E-A947-70E740481C1C}">
                <a14:useLocalDpi xmlns:a14="http://schemas.microsoft.com/office/drawing/2010/main" val="0"/>
              </a:ext>
            </a:extLst>
          </a:blip>
          <a:srcRect t="10959" r="-969" b="22313"/>
          <a:stretch/>
        </p:blipFill>
        <p:spPr>
          <a:xfrm>
            <a:off x="3232702" y="4112608"/>
            <a:ext cx="5726596" cy="2523093"/>
          </a:xfrm>
          <a:prstGeom prst="rect">
            <a:avLst/>
          </a:prstGeom>
        </p:spPr>
      </p:pic>
      <p:sp>
        <p:nvSpPr>
          <p:cNvPr id="10" name="Rectangle 9">
            <a:extLst>
              <a:ext uri="{FF2B5EF4-FFF2-40B4-BE49-F238E27FC236}">
                <a16:creationId xmlns:a16="http://schemas.microsoft.com/office/drawing/2014/main" id="{8E7BA953-FC40-4F7D-8871-F2011C42D54B}"/>
              </a:ext>
            </a:extLst>
          </p:cNvPr>
          <p:cNvSpPr/>
          <p:nvPr/>
        </p:nvSpPr>
        <p:spPr>
          <a:xfrm>
            <a:off x="4915452" y="6325269"/>
            <a:ext cx="2361096" cy="280077"/>
          </a:xfrm>
          <a:prstGeom prst="rect">
            <a:avLst/>
          </a:prstGeom>
        </p:spPr>
        <p:txBody>
          <a:bodyPr wrap="none">
            <a:spAutoFit/>
          </a:bodyPr>
          <a:lstStyle/>
          <a:p>
            <a:pPr>
              <a:lnSpc>
                <a:spcPct val="107000"/>
              </a:lnSpc>
              <a:spcAft>
                <a:spcPts val="800"/>
              </a:spcAft>
            </a:pPr>
            <a:r>
              <a:rPr lang="fr-BE" sz="1200" dirty="0">
                <a:solidFill>
                  <a:schemeClr val="bg1"/>
                </a:solidFill>
                <a:latin typeface="Tw Cen MT" panose="020B0602020104020603" pitchFamily="34" charset="0"/>
                <a:ea typeface="Calibri" panose="020F0502020204030204" pitchFamily="34" charset="0"/>
                <a:cs typeface="Calibri" panose="020F0502020204030204" pitchFamily="34" charset="0"/>
              </a:rPr>
              <a:t>Source : </a:t>
            </a:r>
            <a:r>
              <a:rPr lang="fr-BE" sz="1200" i="1" dirty="0">
                <a:solidFill>
                  <a:schemeClr val="bg1"/>
                </a:solidFill>
                <a:latin typeface="Tw Cen MT" panose="020B0602020104020603" pitchFamily="34" charset="0"/>
                <a:ea typeface="Calibri" panose="020F0502020204030204" pitchFamily="34" charset="0"/>
                <a:cs typeface="Calibri" panose="020F0502020204030204" pitchFamily="34" charset="0"/>
              </a:rPr>
              <a:t>De </a:t>
            </a:r>
            <a:r>
              <a:rPr lang="fr-BE" sz="1200" i="1" dirty="0" err="1">
                <a:solidFill>
                  <a:schemeClr val="bg1"/>
                </a:solidFill>
                <a:latin typeface="Tw Cen MT" panose="020B0602020104020603" pitchFamily="34" charset="0"/>
                <a:ea typeface="Calibri" panose="020F0502020204030204" pitchFamily="34" charset="0"/>
                <a:cs typeface="Calibri" panose="020F0502020204030204" pitchFamily="34" charset="0"/>
              </a:rPr>
              <a:t>Vylder</a:t>
            </a:r>
            <a:r>
              <a:rPr lang="fr-BE" sz="1200" i="1" dirty="0">
                <a:solidFill>
                  <a:schemeClr val="bg1"/>
                </a:solidFill>
                <a:latin typeface="Tw Cen MT" panose="020B0602020104020603" pitchFamily="34" charset="0"/>
                <a:ea typeface="Calibri" panose="020F0502020204030204" pitchFamily="34" charset="0"/>
                <a:cs typeface="Calibri" panose="020F0502020204030204" pitchFamily="34" charset="0"/>
              </a:rPr>
              <a:t>, </a:t>
            </a:r>
            <a:r>
              <a:rPr lang="fr-BE" sz="1200" i="1" dirty="0" err="1">
                <a:solidFill>
                  <a:schemeClr val="bg1"/>
                </a:solidFill>
                <a:latin typeface="Tw Cen MT" panose="020B0602020104020603" pitchFamily="34" charset="0"/>
                <a:ea typeface="Calibri" panose="020F0502020204030204" pitchFamily="34" charset="0"/>
                <a:cs typeface="Calibri" panose="020F0502020204030204" pitchFamily="34" charset="0"/>
              </a:rPr>
              <a:t>Unsplash</a:t>
            </a:r>
            <a:r>
              <a:rPr lang="fr-BE" sz="1200" i="1" dirty="0">
                <a:solidFill>
                  <a:schemeClr val="bg1"/>
                </a:solidFill>
                <a:latin typeface="Tw Cen MT" panose="020B0602020104020603" pitchFamily="34" charset="0"/>
                <a:ea typeface="Calibri" panose="020F0502020204030204" pitchFamily="34" charset="0"/>
                <a:cs typeface="Calibri" panose="020F0502020204030204" pitchFamily="34" charset="0"/>
              </a:rPr>
              <a:t> (2022)</a:t>
            </a:r>
            <a:endParaRPr lang="fr-BE" sz="1200" dirty="0">
              <a:solidFill>
                <a:schemeClr val="bg1"/>
              </a:solidFill>
              <a:latin typeface="Tw Cen MT" panose="020B0602020104020603"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330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F017A-B99F-49EC-987B-EE3FE41AEF69}"/>
              </a:ext>
            </a:extLst>
          </p:cNvPr>
          <p:cNvSpPr>
            <a:spLocks noGrp="1"/>
          </p:cNvSpPr>
          <p:nvPr>
            <p:ph type="title"/>
          </p:nvPr>
        </p:nvSpPr>
        <p:spPr>
          <a:xfrm>
            <a:off x="1083297" y="341173"/>
            <a:ext cx="10515600" cy="1325563"/>
          </a:xfrm>
        </p:spPr>
        <p:txBody>
          <a:bodyPr>
            <a:normAutofit/>
          </a:bodyPr>
          <a:lstStyle/>
          <a:p>
            <a:r>
              <a:rPr lang="en-GB" sz="3600" dirty="0">
                <a:latin typeface="Tw Cen MT" panose="020B0602020104020603" pitchFamily="34" charset="0"/>
              </a:rPr>
              <a:t>Three factors associated with a protein transition</a:t>
            </a:r>
          </a:p>
        </p:txBody>
      </p:sp>
      <p:cxnSp>
        <p:nvCxnSpPr>
          <p:cNvPr id="6" name="Straight Connector 5">
            <a:extLst>
              <a:ext uri="{FF2B5EF4-FFF2-40B4-BE49-F238E27FC236}">
                <a16:creationId xmlns:a16="http://schemas.microsoft.com/office/drawing/2014/main" id="{9A3726FC-E501-4B3E-8535-5E9B1834703C}"/>
              </a:ext>
            </a:extLst>
          </p:cNvPr>
          <p:cNvCxnSpPr/>
          <p:nvPr/>
        </p:nvCxnSpPr>
        <p:spPr>
          <a:xfrm>
            <a:off x="838200" y="641023"/>
            <a:ext cx="0" cy="725864"/>
          </a:xfrm>
          <a:prstGeom prst="line">
            <a:avLst/>
          </a:prstGeom>
          <a:ln w="25400">
            <a:solidFill>
              <a:srgbClr val="D8A730"/>
            </a:solidFill>
          </a:ln>
        </p:spPr>
        <p:style>
          <a:lnRef idx="1">
            <a:schemeClr val="accent1"/>
          </a:lnRef>
          <a:fillRef idx="0">
            <a:schemeClr val="accent1"/>
          </a:fillRef>
          <a:effectRef idx="0">
            <a:schemeClr val="accent1"/>
          </a:effectRef>
          <a:fontRef idx="minor">
            <a:schemeClr val="tx1"/>
          </a:fontRef>
        </p:style>
      </p:cxnSp>
      <p:sp>
        <p:nvSpPr>
          <p:cNvPr id="9" name="Rectangle : coins arrondis 2">
            <a:extLst>
              <a:ext uri="{FF2B5EF4-FFF2-40B4-BE49-F238E27FC236}">
                <a16:creationId xmlns:a16="http://schemas.microsoft.com/office/drawing/2014/main" id="{D68C7AF4-AA79-4880-B442-86F6A14747DA}"/>
              </a:ext>
            </a:extLst>
          </p:cNvPr>
          <p:cNvSpPr/>
          <p:nvPr/>
        </p:nvSpPr>
        <p:spPr>
          <a:xfrm>
            <a:off x="1083297" y="2890350"/>
            <a:ext cx="3793503" cy="2467511"/>
          </a:xfrm>
          <a:prstGeom prst="roundRect">
            <a:avLst/>
          </a:prstGeom>
          <a:noFill/>
          <a:ln w="28575">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latin typeface="Tw Cen MT" panose="020B0602020104020603" pitchFamily="34" charset="0"/>
            </a:endParaRPr>
          </a:p>
        </p:txBody>
      </p:sp>
      <p:sp>
        <p:nvSpPr>
          <p:cNvPr id="11" name="Rectangle : coins arrondis 10">
            <a:extLst>
              <a:ext uri="{FF2B5EF4-FFF2-40B4-BE49-F238E27FC236}">
                <a16:creationId xmlns:a16="http://schemas.microsoft.com/office/drawing/2014/main" id="{2B9B11DB-2FF0-42A2-BBAD-039C866072FF}"/>
              </a:ext>
            </a:extLst>
          </p:cNvPr>
          <p:cNvSpPr/>
          <p:nvPr/>
        </p:nvSpPr>
        <p:spPr>
          <a:xfrm>
            <a:off x="6752303" y="2151598"/>
            <a:ext cx="3716594" cy="3907160"/>
          </a:xfrm>
          <a:prstGeom prst="roundRect">
            <a:avLst/>
          </a:prstGeom>
          <a:noFill/>
          <a:ln w="28575">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w Cen MT" panose="020B0602020104020603" pitchFamily="34" charset="0"/>
            </a:endParaRPr>
          </a:p>
        </p:txBody>
      </p:sp>
      <p:sp>
        <p:nvSpPr>
          <p:cNvPr id="12" name="ZoneTexte 7">
            <a:extLst>
              <a:ext uri="{FF2B5EF4-FFF2-40B4-BE49-F238E27FC236}">
                <a16:creationId xmlns:a16="http://schemas.microsoft.com/office/drawing/2014/main" id="{9DE79448-C9D3-4D0F-8F67-E1A86C33629E}"/>
              </a:ext>
            </a:extLst>
          </p:cNvPr>
          <p:cNvSpPr txBox="1"/>
          <p:nvPr/>
        </p:nvSpPr>
        <p:spPr>
          <a:xfrm>
            <a:off x="1258619" y="3049536"/>
            <a:ext cx="3217128" cy="430887"/>
          </a:xfrm>
          <a:prstGeom prst="rect">
            <a:avLst/>
          </a:prstGeom>
          <a:noFill/>
        </p:spPr>
        <p:txBody>
          <a:bodyPr wrap="square" rtlCol="0">
            <a:spAutoFit/>
          </a:bodyPr>
          <a:lstStyle/>
          <a:p>
            <a:pPr algn="ctr"/>
            <a:r>
              <a:rPr lang="en-GB" sz="2200" b="1" dirty="0">
                <a:latin typeface="Tw Cen MT" panose="020B0602020104020603" pitchFamily="34" charset="0"/>
              </a:rPr>
              <a:t>Transition-related factors </a:t>
            </a:r>
          </a:p>
        </p:txBody>
      </p:sp>
      <p:sp>
        <p:nvSpPr>
          <p:cNvPr id="13" name="ZoneTexte 11">
            <a:extLst>
              <a:ext uri="{FF2B5EF4-FFF2-40B4-BE49-F238E27FC236}">
                <a16:creationId xmlns:a16="http://schemas.microsoft.com/office/drawing/2014/main" id="{650828C9-70B0-4A89-9C2F-81D1CD7F8B0C}"/>
              </a:ext>
            </a:extLst>
          </p:cNvPr>
          <p:cNvSpPr txBox="1"/>
          <p:nvPr/>
        </p:nvSpPr>
        <p:spPr>
          <a:xfrm>
            <a:off x="1360429" y="3639893"/>
            <a:ext cx="3336931" cy="1477328"/>
          </a:xfrm>
          <a:prstGeom prst="rect">
            <a:avLst/>
          </a:prstGeom>
          <a:noFill/>
        </p:spPr>
        <p:txBody>
          <a:bodyPr wrap="square" rtlCol="0">
            <a:spAutoFit/>
          </a:bodyPr>
          <a:lstStyle/>
          <a:p>
            <a:pPr marL="285750" indent="-285750">
              <a:buFont typeface="Arial" panose="020B0604020202020204" pitchFamily="34" charset="0"/>
              <a:buChar char="•"/>
            </a:pPr>
            <a:r>
              <a:rPr lang="en-GB" dirty="0">
                <a:latin typeface="Tw Cen MT" panose="020B0602020104020603" pitchFamily="34" charset="0"/>
              </a:rPr>
              <a:t>Herd size (</a:t>
            </a:r>
            <a:r>
              <a:rPr lang="en-GB" i="1" dirty="0">
                <a:latin typeface="Tw Cen MT" panose="020B0602020104020603" pitchFamily="34" charset="0"/>
              </a:rPr>
              <a:t>LSU</a:t>
            </a:r>
            <a:r>
              <a:rPr lang="en-GB" dirty="0">
                <a:latin typeface="Tw Cen MT" panose="020B0602020104020603" pitchFamily="34" charset="0"/>
              </a:rPr>
              <a:t>)</a:t>
            </a:r>
          </a:p>
          <a:p>
            <a:pPr marL="285750" indent="-285750">
              <a:buFont typeface="Arial" panose="020B0604020202020204" pitchFamily="34" charset="0"/>
              <a:buChar char="•"/>
            </a:pPr>
            <a:endParaRPr lang="en-GB" dirty="0">
              <a:latin typeface="Tw Cen MT" panose="020B0602020104020603" pitchFamily="34" charset="0"/>
            </a:endParaRPr>
          </a:p>
          <a:p>
            <a:pPr marL="285750" indent="-285750">
              <a:buFont typeface="Arial" panose="020B0604020202020204" pitchFamily="34" charset="0"/>
              <a:buChar char="•"/>
            </a:pPr>
            <a:r>
              <a:rPr lang="en-GB" dirty="0">
                <a:latin typeface="Tw Cen MT" panose="020B0602020104020603" pitchFamily="34" charset="0"/>
              </a:rPr>
              <a:t>Share of grassland (%)</a:t>
            </a:r>
          </a:p>
          <a:p>
            <a:pPr marL="285750" indent="-285750">
              <a:buFont typeface="Arial" panose="020B0604020202020204" pitchFamily="34" charset="0"/>
              <a:buChar char="•"/>
            </a:pPr>
            <a:endParaRPr lang="en-GB" dirty="0">
              <a:latin typeface="Tw Cen MT" panose="020B0602020104020603" pitchFamily="34" charset="0"/>
            </a:endParaRPr>
          </a:p>
          <a:p>
            <a:pPr marL="285750" indent="-285750">
              <a:buFont typeface="Arial" panose="020B0604020202020204" pitchFamily="34" charset="0"/>
              <a:buChar char="•"/>
            </a:pPr>
            <a:r>
              <a:rPr lang="en-GB" dirty="0">
                <a:latin typeface="Tw Cen MT" panose="020B0602020104020603" pitchFamily="34" charset="0"/>
              </a:rPr>
              <a:t>Concentrate self-sufficiency (%)</a:t>
            </a:r>
          </a:p>
        </p:txBody>
      </p:sp>
      <p:sp>
        <p:nvSpPr>
          <p:cNvPr id="14" name="ZoneTexte 12">
            <a:extLst>
              <a:ext uri="{FF2B5EF4-FFF2-40B4-BE49-F238E27FC236}">
                <a16:creationId xmlns:a16="http://schemas.microsoft.com/office/drawing/2014/main" id="{76195911-9F01-4A9A-A2D5-B2F5899827C0}"/>
              </a:ext>
            </a:extLst>
          </p:cNvPr>
          <p:cNvSpPr txBox="1"/>
          <p:nvPr/>
        </p:nvSpPr>
        <p:spPr>
          <a:xfrm>
            <a:off x="7111182" y="2220159"/>
            <a:ext cx="2964425" cy="430887"/>
          </a:xfrm>
          <a:prstGeom prst="rect">
            <a:avLst/>
          </a:prstGeom>
          <a:noFill/>
        </p:spPr>
        <p:txBody>
          <a:bodyPr wrap="square" rtlCol="0">
            <a:spAutoFit/>
          </a:bodyPr>
          <a:lstStyle/>
          <a:p>
            <a:pPr algn="ctr"/>
            <a:r>
              <a:rPr lang="en-GB" sz="2200" b="1" dirty="0">
                <a:latin typeface="Tw Cen MT" panose="020B0602020104020603" pitchFamily="34" charset="0"/>
              </a:rPr>
              <a:t>Economic indicators</a:t>
            </a:r>
          </a:p>
        </p:txBody>
      </p:sp>
      <p:sp>
        <p:nvSpPr>
          <p:cNvPr id="15" name="ZoneTexte 13">
            <a:extLst>
              <a:ext uri="{FF2B5EF4-FFF2-40B4-BE49-F238E27FC236}">
                <a16:creationId xmlns:a16="http://schemas.microsoft.com/office/drawing/2014/main" id="{95621D33-22D0-4EE7-908D-E4886D8C2DCD}"/>
              </a:ext>
            </a:extLst>
          </p:cNvPr>
          <p:cNvSpPr txBox="1"/>
          <p:nvPr/>
        </p:nvSpPr>
        <p:spPr>
          <a:xfrm>
            <a:off x="7111182" y="2701738"/>
            <a:ext cx="2875935" cy="3139321"/>
          </a:xfrm>
          <a:prstGeom prst="rect">
            <a:avLst/>
          </a:prstGeom>
          <a:noFill/>
        </p:spPr>
        <p:txBody>
          <a:bodyPr wrap="square" rtlCol="0">
            <a:spAutoFit/>
          </a:bodyPr>
          <a:lstStyle/>
          <a:p>
            <a:pPr marL="285750" indent="-285750">
              <a:buFont typeface="Arial" panose="020B0604020202020204" pitchFamily="34" charset="0"/>
              <a:buChar char="•"/>
            </a:pPr>
            <a:r>
              <a:rPr lang="en-GB" dirty="0">
                <a:latin typeface="Tw Cen MT" panose="020B0602020104020603" pitchFamily="34" charset="0"/>
              </a:rPr>
              <a:t>Milk productivity (L/cow)</a:t>
            </a:r>
          </a:p>
          <a:p>
            <a:pPr marL="285750" indent="-285750">
              <a:buFont typeface="Arial" panose="020B0604020202020204" pitchFamily="34" charset="0"/>
              <a:buChar char="•"/>
            </a:pPr>
            <a:endParaRPr lang="en-GB" dirty="0">
              <a:latin typeface="Tw Cen MT" panose="020B0602020104020603" pitchFamily="34" charset="0"/>
            </a:endParaRPr>
          </a:p>
          <a:p>
            <a:pPr marL="285750" indent="-285750">
              <a:buFont typeface="Arial" panose="020B0604020202020204" pitchFamily="34" charset="0"/>
              <a:buChar char="•"/>
            </a:pPr>
            <a:r>
              <a:rPr lang="en-GB" dirty="0">
                <a:latin typeface="Tw Cen MT" panose="020B0602020104020603" pitchFamily="34" charset="0"/>
              </a:rPr>
              <a:t>Gross revenues (</a:t>
            </a:r>
            <a:r>
              <a:rPr lang="en-GB" dirty="0">
                <a:latin typeface="Tw Cen MT" panose="020B0602020104020603" pitchFamily="34" charset="0"/>
                <a:ea typeface="Calibri" panose="020F0502020204030204" pitchFamily="34" charset="0"/>
                <a:cs typeface="Times New Roman" panose="02020603050405020304" pitchFamily="18" charset="0"/>
              </a:rPr>
              <a:t>€/ha</a:t>
            </a:r>
            <a:r>
              <a:rPr lang="fr-BE" dirty="0">
                <a:latin typeface="Tw Cen MT" panose="020B0602020104020603" pitchFamily="34" charset="0"/>
                <a:ea typeface="Calibri" panose="020F0502020204030204" pitchFamily="34" charset="0"/>
                <a:cs typeface="Times New Roman" panose="02020603050405020304" pitchFamily="18" charset="0"/>
              </a:rPr>
              <a:t>)</a:t>
            </a:r>
            <a:endParaRPr lang="en-GB" dirty="0">
              <a:latin typeface="Tw Cen MT" panose="020B0602020104020603" pitchFamily="34" charset="0"/>
            </a:endParaRPr>
          </a:p>
          <a:p>
            <a:pPr marL="285750" indent="-285750">
              <a:buFont typeface="Arial" panose="020B0604020202020204" pitchFamily="34" charset="0"/>
              <a:buChar char="•"/>
            </a:pPr>
            <a:endParaRPr lang="en-GB" dirty="0">
              <a:latin typeface="Tw Cen MT" panose="020B0602020104020603" pitchFamily="34" charset="0"/>
            </a:endParaRPr>
          </a:p>
          <a:p>
            <a:pPr marL="285750" indent="-285750">
              <a:buFont typeface="Arial" panose="020B0604020202020204" pitchFamily="34" charset="0"/>
              <a:buChar char="•"/>
            </a:pPr>
            <a:r>
              <a:rPr lang="en-GB" dirty="0">
                <a:latin typeface="Tw Cen MT" panose="020B0602020104020603" pitchFamily="34" charset="0"/>
              </a:rPr>
              <a:t>Operating costs (</a:t>
            </a:r>
            <a:r>
              <a:rPr lang="en-GB" dirty="0">
                <a:latin typeface="Tw Cen MT" panose="020B0602020104020603" pitchFamily="34" charset="0"/>
                <a:ea typeface="Calibri" panose="020F0502020204030204" pitchFamily="34" charset="0"/>
                <a:cs typeface="Times New Roman" panose="02020603050405020304" pitchFamily="18" charset="0"/>
              </a:rPr>
              <a:t>€/ha)</a:t>
            </a:r>
          </a:p>
          <a:p>
            <a:pPr marL="285750" indent="-285750">
              <a:buFont typeface="Arial" panose="020B0604020202020204" pitchFamily="34" charset="0"/>
              <a:buChar char="•"/>
            </a:pPr>
            <a:endParaRPr lang="en-GB" dirty="0">
              <a:latin typeface="Tw Cen MT" panose="020B0602020104020603" pitchFamily="34" charset="0"/>
              <a:cs typeface="Times New Roman" panose="02020603050405020304" pitchFamily="18" charset="0"/>
            </a:endParaRPr>
          </a:p>
          <a:p>
            <a:pPr marL="285750" indent="-285750">
              <a:buFont typeface="Arial" panose="020B0604020202020204" pitchFamily="34" charset="0"/>
              <a:buChar char="•"/>
            </a:pPr>
            <a:r>
              <a:rPr lang="en-GB" dirty="0">
                <a:latin typeface="Tw Cen MT" panose="020B0602020104020603" pitchFamily="34" charset="0"/>
                <a:cs typeface="Times New Roman" panose="02020603050405020304" pitchFamily="18" charset="0"/>
              </a:rPr>
              <a:t>Operating profits (</a:t>
            </a:r>
            <a:r>
              <a:rPr lang="en-GB" dirty="0">
                <a:latin typeface="Tw Cen MT" panose="020B0602020104020603" pitchFamily="34" charset="0"/>
                <a:ea typeface="Calibri" panose="020F0502020204030204" pitchFamily="34" charset="0"/>
                <a:cs typeface="Times New Roman" panose="02020603050405020304" pitchFamily="18" charset="0"/>
              </a:rPr>
              <a:t>€/ha)</a:t>
            </a:r>
            <a:endParaRPr lang="en-GB" dirty="0">
              <a:latin typeface="Tw Cen MT" panose="020B0602020104020603" pitchFamily="34" charset="0"/>
            </a:endParaRPr>
          </a:p>
          <a:p>
            <a:pPr marL="285750" indent="-285750">
              <a:buFont typeface="Arial" panose="020B0604020202020204" pitchFamily="34" charset="0"/>
              <a:buChar char="•"/>
            </a:pPr>
            <a:endParaRPr lang="en-GB" dirty="0">
              <a:latin typeface="Tw Cen MT" panose="020B0602020104020603" pitchFamily="34" charset="0"/>
            </a:endParaRPr>
          </a:p>
          <a:p>
            <a:pPr marL="285750" indent="-285750">
              <a:buFont typeface="Arial" panose="020B0604020202020204" pitchFamily="34" charset="0"/>
              <a:buChar char="•"/>
            </a:pPr>
            <a:r>
              <a:rPr lang="en-GB" dirty="0">
                <a:latin typeface="Tw Cen MT" panose="020B0602020104020603" pitchFamily="34" charset="0"/>
              </a:rPr>
              <a:t>Subsidies (</a:t>
            </a:r>
            <a:r>
              <a:rPr lang="en-GB" dirty="0">
                <a:latin typeface="Tw Cen MT" panose="020B0602020104020603" pitchFamily="34" charset="0"/>
                <a:ea typeface="Calibri" panose="020F0502020204030204" pitchFamily="34" charset="0"/>
                <a:cs typeface="Times New Roman" panose="02020603050405020304" pitchFamily="18" charset="0"/>
              </a:rPr>
              <a:t>€/ha)</a:t>
            </a:r>
            <a:endParaRPr lang="en-GB" dirty="0">
              <a:latin typeface="Tw Cen MT" panose="020B0602020104020603" pitchFamily="34" charset="0"/>
            </a:endParaRPr>
          </a:p>
          <a:p>
            <a:pPr marL="285750" indent="-285750">
              <a:buFont typeface="Arial" panose="020B0604020202020204" pitchFamily="34" charset="0"/>
              <a:buChar char="•"/>
            </a:pPr>
            <a:endParaRPr lang="en-GB" dirty="0">
              <a:latin typeface="Tw Cen MT" panose="020B0602020104020603" pitchFamily="34" charset="0"/>
            </a:endParaRPr>
          </a:p>
          <a:p>
            <a:pPr marL="285750" indent="-285750">
              <a:buFont typeface="Arial" panose="020B0604020202020204" pitchFamily="34" charset="0"/>
              <a:buChar char="•"/>
            </a:pPr>
            <a:r>
              <a:rPr lang="en-GB" dirty="0">
                <a:latin typeface="Tw Cen MT" panose="020B0602020104020603" pitchFamily="34" charset="0"/>
              </a:rPr>
              <a:t>Etc.</a:t>
            </a:r>
          </a:p>
        </p:txBody>
      </p:sp>
      <p:sp>
        <p:nvSpPr>
          <p:cNvPr id="22" name="Content Placeholder 2">
            <a:extLst>
              <a:ext uri="{FF2B5EF4-FFF2-40B4-BE49-F238E27FC236}">
                <a16:creationId xmlns:a16="http://schemas.microsoft.com/office/drawing/2014/main" id="{B3024925-1EFE-44F2-9A5D-AC64C4340EE7}"/>
              </a:ext>
            </a:extLst>
          </p:cNvPr>
          <p:cNvSpPr txBox="1">
            <a:spLocks/>
          </p:cNvSpPr>
          <p:nvPr/>
        </p:nvSpPr>
        <p:spPr>
          <a:xfrm>
            <a:off x="1637563" y="5607190"/>
            <a:ext cx="2224887" cy="52424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dirty="0">
                <a:latin typeface="Tw Cen MT" panose="020B0602020104020603" pitchFamily="34" charset="0"/>
              </a:rPr>
              <a:t>Feed self-sufficiency</a:t>
            </a:r>
          </a:p>
        </p:txBody>
      </p:sp>
      <p:sp>
        <p:nvSpPr>
          <p:cNvPr id="23" name="Left Brace 22">
            <a:extLst>
              <a:ext uri="{FF2B5EF4-FFF2-40B4-BE49-F238E27FC236}">
                <a16:creationId xmlns:a16="http://schemas.microsoft.com/office/drawing/2014/main" id="{CF040DC2-E546-4D15-9957-5F364D3BF70F}"/>
              </a:ext>
            </a:extLst>
          </p:cNvPr>
          <p:cNvSpPr/>
          <p:nvPr/>
        </p:nvSpPr>
        <p:spPr>
          <a:xfrm>
            <a:off x="1208381" y="4167266"/>
            <a:ext cx="212372" cy="901835"/>
          </a:xfrm>
          <a:prstGeom prst="leftBrace">
            <a:avLst/>
          </a:prstGeom>
          <a:ln w="25400">
            <a:solidFill>
              <a:srgbClr val="44546A"/>
            </a:solidFill>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GB"/>
          </a:p>
        </p:txBody>
      </p:sp>
      <p:cxnSp>
        <p:nvCxnSpPr>
          <p:cNvPr id="25" name="Connector: Elbow 24">
            <a:extLst>
              <a:ext uri="{FF2B5EF4-FFF2-40B4-BE49-F238E27FC236}">
                <a16:creationId xmlns:a16="http://schemas.microsoft.com/office/drawing/2014/main" id="{C0133CFC-AD71-40EC-8C08-7D2EDC6486E1}"/>
              </a:ext>
            </a:extLst>
          </p:cNvPr>
          <p:cNvCxnSpPr>
            <a:cxnSpLocks/>
          </p:cNvCxnSpPr>
          <p:nvPr/>
        </p:nvCxnSpPr>
        <p:spPr>
          <a:xfrm rot="10800000" flipH="1" flipV="1">
            <a:off x="1208381" y="4615332"/>
            <a:ext cx="368070" cy="1163280"/>
          </a:xfrm>
          <a:prstGeom prst="bentConnector3">
            <a:avLst>
              <a:gd name="adj1" fmla="val -148519"/>
            </a:avLst>
          </a:prstGeom>
          <a:ln w="25400">
            <a:solidFill>
              <a:srgbClr val="44546A"/>
            </a:solidFill>
            <a:tailEnd type="triangle"/>
          </a:ln>
        </p:spPr>
        <p:style>
          <a:lnRef idx="1">
            <a:schemeClr val="accent3"/>
          </a:lnRef>
          <a:fillRef idx="0">
            <a:schemeClr val="accent3"/>
          </a:fillRef>
          <a:effectRef idx="0">
            <a:schemeClr val="accent3"/>
          </a:effectRef>
          <a:fontRef idx="minor">
            <a:schemeClr val="tx1"/>
          </a:fontRef>
        </p:style>
      </p:cxnSp>
      <p:sp>
        <p:nvSpPr>
          <p:cNvPr id="21" name="Slide Number Placeholder 3">
            <a:extLst>
              <a:ext uri="{FF2B5EF4-FFF2-40B4-BE49-F238E27FC236}">
                <a16:creationId xmlns:a16="http://schemas.microsoft.com/office/drawing/2014/main" id="{1840CFBB-514F-469C-9361-B92CFDFDD7A8}"/>
              </a:ext>
            </a:extLst>
          </p:cNvPr>
          <p:cNvSpPr>
            <a:spLocks noGrp="1"/>
          </p:cNvSpPr>
          <p:nvPr>
            <p:ph type="sldNum" sz="quarter" idx="12"/>
          </p:nvPr>
        </p:nvSpPr>
        <p:spPr>
          <a:xfrm>
            <a:off x="8610600" y="6356350"/>
            <a:ext cx="2743200" cy="365125"/>
          </a:xfrm>
        </p:spPr>
        <p:txBody>
          <a:bodyPr/>
          <a:lstStyle/>
          <a:p>
            <a:fld id="{A5512A6C-C466-477C-97A0-F68F0A9EF145}" type="slidenum">
              <a:rPr lang="en-GB" smtClean="0">
                <a:latin typeface="Tw Cen MT" panose="020B0602020104020603" pitchFamily="34" charset="0"/>
              </a:rPr>
              <a:t>7</a:t>
            </a:fld>
            <a:endParaRPr lang="en-GB">
              <a:latin typeface="Tw Cen MT" panose="020B0602020104020603" pitchFamily="34" charset="0"/>
            </a:endParaRPr>
          </a:p>
        </p:txBody>
      </p:sp>
      <p:cxnSp>
        <p:nvCxnSpPr>
          <p:cNvPr id="4" name="Straight Arrow Connector 3">
            <a:extLst>
              <a:ext uri="{FF2B5EF4-FFF2-40B4-BE49-F238E27FC236}">
                <a16:creationId xmlns:a16="http://schemas.microsoft.com/office/drawing/2014/main" id="{A7CD8FC6-BF4A-4895-B3D1-43ECF9189E0E}"/>
              </a:ext>
            </a:extLst>
          </p:cNvPr>
          <p:cNvCxnSpPr>
            <a:cxnSpLocks/>
            <a:stCxn id="9" idx="3"/>
            <a:endCxn id="11" idx="1"/>
          </p:cNvCxnSpPr>
          <p:nvPr/>
        </p:nvCxnSpPr>
        <p:spPr>
          <a:xfrm flipV="1">
            <a:off x="4876800" y="4105178"/>
            <a:ext cx="1875503" cy="18928"/>
          </a:xfrm>
          <a:prstGeom prst="straightConnector1">
            <a:avLst/>
          </a:prstGeom>
          <a:ln w="38100">
            <a:solidFill>
              <a:srgbClr val="44546A"/>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D5E7B85-6F52-4462-9700-BD8C4A1B65FB}"/>
              </a:ext>
            </a:extLst>
          </p:cNvPr>
          <p:cNvSpPr txBox="1"/>
          <p:nvPr/>
        </p:nvSpPr>
        <p:spPr>
          <a:xfrm>
            <a:off x="7338535" y="1760494"/>
            <a:ext cx="2737072" cy="369332"/>
          </a:xfrm>
          <a:prstGeom prst="rect">
            <a:avLst/>
          </a:prstGeom>
          <a:noFill/>
        </p:spPr>
        <p:txBody>
          <a:bodyPr wrap="square" rtlCol="0">
            <a:spAutoFit/>
          </a:bodyPr>
          <a:lstStyle/>
          <a:p>
            <a:r>
              <a:rPr lang="en-GB" b="1" i="1" dirty="0">
                <a:latin typeface="Tw Cen MT" panose="020B0602020104020603" pitchFamily="34" charset="0"/>
              </a:rPr>
              <a:t>DEPENDENT VARIABLES</a:t>
            </a:r>
          </a:p>
        </p:txBody>
      </p:sp>
      <p:sp>
        <p:nvSpPr>
          <p:cNvPr id="18" name="ZoneTexte 17">
            <a:extLst>
              <a:ext uri="{FF2B5EF4-FFF2-40B4-BE49-F238E27FC236}">
                <a16:creationId xmlns:a16="http://schemas.microsoft.com/office/drawing/2014/main" id="{FE6CF7A3-9C6D-4E0E-81C6-E9AAB488CC76}"/>
              </a:ext>
            </a:extLst>
          </p:cNvPr>
          <p:cNvSpPr txBox="1"/>
          <p:nvPr/>
        </p:nvSpPr>
        <p:spPr>
          <a:xfrm>
            <a:off x="1742201" y="1617779"/>
            <a:ext cx="2274795" cy="400110"/>
          </a:xfrm>
          <a:prstGeom prst="rect">
            <a:avLst/>
          </a:prstGeom>
          <a:solidFill>
            <a:srgbClr val="FFC850"/>
          </a:solidFill>
        </p:spPr>
        <p:txBody>
          <a:bodyPr wrap="square" rtlCol="0">
            <a:spAutoFit/>
          </a:bodyPr>
          <a:lstStyle/>
          <a:p>
            <a:pPr algn="ctr"/>
            <a:r>
              <a:rPr lang="en-GB" sz="2000" dirty="0">
                <a:latin typeface="Tw Cen MT" panose="020B0602020104020603" pitchFamily="34" charset="0"/>
              </a:rPr>
              <a:t>Protein transition</a:t>
            </a:r>
          </a:p>
        </p:txBody>
      </p:sp>
      <p:cxnSp>
        <p:nvCxnSpPr>
          <p:cNvPr id="27" name="Straight Arrow Connector 3">
            <a:extLst>
              <a:ext uri="{FF2B5EF4-FFF2-40B4-BE49-F238E27FC236}">
                <a16:creationId xmlns:a16="http://schemas.microsoft.com/office/drawing/2014/main" id="{C917E780-AAE8-434C-AD7F-3DEDC65D6CEC}"/>
              </a:ext>
            </a:extLst>
          </p:cNvPr>
          <p:cNvCxnSpPr>
            <a:cxnSpLocks/>
            <a:stCxn id="18" idx="2"/>
            <a:endCxn id="12" idx="0"/>
          </p:cNvCxnSpPr>
          <p:nvPr/>
        </p:nvCxnSpPr>
        <p:spPr>
          <a:xfrm flipH="1">
            <a:off x="2867183" y="2017889"/>
            <a:ext cx="12416" cy="1031647"/>
          </a:xfrm>
          <a:prstGeom prst="straightConnector1">
            <a:avLst/>
          </a:prstGeom>
          <a:ln w="38100">
            <a:solidFill>
              <a:srgbClr val="44546A"/>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77FFD114-11AF-47AC-8C87-01C9B56A7D0C}"/>
              </a:ext>
            </a:extLst>
          </p:cNvPr>
          <p:cNvSpPr txBox="1"/>
          <p:nvPr/>
        </p:nvSpPr>
        <p:spPr>
          <a:xfrm>
            <a:off x="1420753" y="2443738"/>
            <a:ext cx="2737072" cy="369332"/>
          </a:xfrm>
          <a:prstGeom prst="rect">
            <a:avLst/>
          </a:prstGeom>
          <a:solidFill>
            <a:schemeClr val="bg1"/>
          </a:solidFill>
        </p:spPr>
        <p:txBody>
          <a:bodyPr wrap="square" rtlCol="0">
            <a:spAutoFit/>
          </a:bodyPr>
          <a:lstStyle/>
          <a:p>
            <a:pPr algn="ctr"/>
            <a:r>
              <a:rPr lang="en-GB" b="1" i="1" dirty="0">
                <a:latin typeface="Tw Cen MT" panose="020B0602020104020603" pitchFamily="34" charset="0"/>
              </a:rPr>
              <a:t>INDEPENDENT VARIABLES</a:t>
            </a:r>
          </a:p>
        </p:txBody>
      </p:sp>
    </p:spTree>
    <p:extLst>
      <p:ext uri="{BB962C8B-B14F-4D97-AF65-F5344CB8AC3E}">
        <p14:creationId xmlns:p14="http://schemas.microsoft.com/office/powerpoint/2010/main" val="1623823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grpId="0" nodeType="afterEffect">
                                  <p:stCondLst>
                                    <p:cond delay="0"/>
                                  </p:stCondLst>
                                  <p:childTnLst>
                                    <p:set>
                                      <p:cBhvr>
                                        <p:cTn id="37" dur="1" fill="hold">
                                          <p:stCondLst>
                                            <p:cond delay="0"/>
                                          </p:stCondLst>
                                        </p:cTn>
                                        <p:tgtEl>
                                          <p:spTgt spid="11"/>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26"/>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p:bldP spid="13" grpId="0"/>
      <p:bldP spid="14" grpId="0"/>
      <p:bldP spid="15" grpId="0"/>
      <p:bldP spid="22" grpId="0"/>
      <p:bldP spid="23" grpId="0" animBg="1"/>
      <p:bldP spid="17" grpId="0"/>
      <p:bldP spid="18" grpId="0" animBg="1"/>
      <p:bldP spid="2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F017A-B99F-49EC-987B-EE3FE41AEF69}"/>
              </a:ext>
            </a:extLst>
          </p:cNvPr>
          <p:cNvSpPr>
            <a:spLocks noGrp="1"/>
          </p:cNvSpPr>
          <p:nvPr>
            <p:ph type="title"/>
          </p:nvPr>
        </p:nvSpPr>
        <p:spPr>
          <a:xfrm>
            <a:off x="1083297" y="341173"/>
            <a:ext cx="10515600" cy="1325563"/>
          </a:xfrm>
        </p:spPr>
        <p:txBody>
          <a:bodyPr>
            <a:normAutofit/>
          </a:bodyPr>
          <a:lstStyle/>
          <a:p>
            <a:r>
              <a:rPr lang="en-GB" sz="3600" dirty="0">
                <a:latin typeface="Tw Cen MT" panose="020B0602020104020603" pitchFamily="34" charset="0"/>
              </a:rPr>
              <a:t>Data and methods</a:t>
            </a:r>
          </a:p>
        </p:txBody>
      </p:sp>
      <p:sp>
        <p:nvSpPr>
          <p:cNvPr id="3" name="Content Placeholder 2">
            <a:extLst>
              <a:ext uri="{FF2B5EF4-FFF2-40B4-BE49-F238E27FC236}">
                <a16:creationId xmlns:a16="http://schemas.microsoft.com/office/drawing/2014/main" id="{90FE814C-24EB-42FC-AADE-1B1B3381D936}"/>
              </a:ext>
            </a:extLst>
          </p:cNvPr>
          <p:cNvSpPr>
            <a:spLocks noGrp="1"/>
          </p:cNvSpPr>
          <p:nvPr>
            <p:ph idx="1"/>
          </p:nvPr>
        </p:nvSpPr>
        <p:spPr/>
        <p:txBody>
          <a:bodyPr/>
          <a:lstStyle/>
          <a:p>
            <a:pPr marL="0" indent="0">
              <a:lnSpc>
                <a:spcPct val="100000"/>
              </a:lnSpc>
              <a:buNone/>
            </a:pPr>
            <a:r>
              <a:rPr lang="en-GB" b="1" dirty="0">
                <a:latin typeface="Tw Cen MT" panose="020B0602020104020603" pitchFamily="34" charset="0"/>
              </a:rPr>
              <a:t>Database: </a:t>
            </a:r>
            <a:r>
              <a:rPr lang="en-GB" dirty="0">
                <a:latin typeface="Tw Cen MT" panose="020B0602020104020603" pitchFamily="34" charset="0"/>
              </a:rPr>
              <a:t>Farm Accountancy Data Network (FADN)</a:t>
            </a:r>
          </a:p>
          <a:p>
            <a:pPr marL="0" indent="0">
              <a:lnSpc>
                <a:spcPct val="100000"/>
              </a:lnSpc>
              <a:buNone/>
            </a:pPr>
            <a:r>
              <a:rPr lang="en-GB" b="1" dirty="0">
                <a:latin typeface="Tw Cen MT" panose="020B0602020104020603" pitchFamily="34" charset="0"/>
              </a:rPr>
              <a:t>Specialized dairy </a:t>
            </a:r>
            <a:r>
              <a:rPr lang="en-GB" dirty="0">
                <a:latin typeface="Tw Cen MT" panose="020B0602020104020603" pitchFamily="34" charset="0"/>
              </a:rPr>
              <a:t>(OTE450) and</a:t>
            </a:r>
            <a:r>
              <a:rPr lang="en-GB" b="1" dirty="0">
                <a:latin typeface="Tw Cen MT" panose="020B0602020104020603" pitchFamily="34" charset="0"/>
              </a:rPr>
              <a:t> beef farms </a:t>
            </a:r>
            <a:r>
              <a:rPr lang="en-GB" dirty="0">
                <a:latin typeface="Tw Cen MT" panose="020B0602020104020603" pitchFamily="34" charset="0"/>
              </a:rPr>
              <a:t>(OTE460)</a:t>
            </a:r>
          </a:p>
          <a:p>
            <a:pPr marL="0" indent="0">
              <a:lnSpc>
                <a:spcPct val="100000"/>
              </a:lnSpc>
              <a:buNone/>
            </a:pPr>
            <a:r>
              <a:rPr lang="en-GB" b="1" dirty="0">
                <a:latin typeface="Tw Cen MT" panose="020B0602020104020603" pitchFamily="34" charset="0"/>
              </a:rPr>
              <a:t>Panel data: </a:t>
            </a:r>
            <a:r>
              <a:rPr lang="en-GB" dirty="0">
                <a:latin typeface="Tw Cen MT" panose="020B0602020104020603" pitchFamily="34" charset="0"/>
              </a:rPr>
              <a:t>2014-2017 (Unbalanced pool)</a:t>
            </a:r>
          </a:p>
          <a:p>
            <a:pPr marL="0" indent="0">
              <a:lnSpc>
                <a:spcPct val="100000"/>
              </a:lnSpc>
              <a:buNone/>
            </a:pPr>
            <a:r>
              <a:rPr lang="en-GB" b="1" dirty="0">
                <a:latin typeface="Tw Cen MT" panose="020B0602020104020603" pitchFamily="34" charset="0"/>
              </a:rPr>
              <a:t>Number of observations:</a:t>
            </a:r>
          </a:p>
          <a:p>
            <a:pPr lvl="1"/>
            <a:r>
              <a:rPr lang="en-GB" b="1" dirty="0">
                <a:latin typeface="Tw Cen MT" panose="020B0602020104020603" pitchFamily="34" charset="0"/>
              </a:rPr>
              <a:t>Beef sector: 208 </a:t>
            </a:r>
            <a:r>
              <a:rPr lang="en-GB" dirty="0">
                <a:latin typeface="Tw Cen MT" panose="020B0602020104020603" pitchFamily="34" charset="0"/>
              </a:rPr>
              <a:t>– 65 farms </a:t>
            </a:r>
          </a:p>
          <a:p>
            <a:pPr lvl="1"/>
            <a:r>
              <a:rPr lang="en-GB" b="1" dirty="0">
                <a:latin typeface="Tw Cen MT" panose="020B0602020104020603" pitchFamily="34" charset="0"/>
              </a:rPr>
              <a:t>Dairy sector: 324 </a:t>
            </a:r>
            <a:r>
              <a:rPr lang="en-GB" dirty="0">
                <a:latin typeface="Tw Cen MT" panose="020B0602020104020603" pitchFamily="34" charset="0"/>
              </a:rPr>
              <a:t>– 95 farms</a:t>
            </a:r>
            <a:endParaRPr lang="en-GB" b="1" dirty="0">
              <a:latin typeface="Tw Cen MT" panose="020B0602020104020603" pitchFamily="34" charset="0"/>
            </a:endParaRPr>
          </a:p>
          <a:p>
            <a:pPr marL="0" indent="0">
              <a:buNone/>
            </a:pPr>
            <a:r>
              <a:rPr lang="en-GB" b="1" dirty="0">
                <a:latin typeface="Tw Cen MT" panose="020B0602020104020603" pitchFamily="34" charset="0"/>
              </a:rPr>
              <a:t>Data analysis: </a:t>
            </a:r>
            <a:r>
              <a:rPr lang="en-GB" dirty="0">
                <a:latin typeface="Tw Cen MT" panose="020B0602020104020603" pitchFamily="34" charset="0"/>
              </a:rPr>
              <a:t>Random model effects </a:t>
            </a:r>
          </a:p>
          <a:p>
            <a:pPr marL="0" indent="0" algn="ctr">
              <a:buNone/>
            </a:pPr>
            <a:r>
              <a:rPr lang="en-GB" dirty="0">
                <a:latin typeface="Tw Cen MT" panose="020B0602020104020603" pitchFamily="34" charset="0"/>
              </a:rPr>
              <a:t>Model estimated: </a:t>
            </a:r>
            <a:r>
              <a:rPr lang="en-GB" dirty="0" err="1">
                <a:solidFill>
                  <a:schemeClr val="accent6">
                    <a:lumMod val="75000"/>
                  </a:schemeClr>
                </a:solidFill>
                <a:latin typeface="Tw Cen MT" panose="020B0602020104020603" pitchFamily="34" charset="0"/>
                <a:ea typeface="Calibri" panose="020F0502020204030204" pitchFamily="34" charset="0"/>
                <a:cs typeface="Times New Roman" panose="02020603050405020304" pitchFamily="18" charset="0"/>
              </a:rPr>
              <a:t>Y</a:t>
            </a:r>
            <a:r>
              <a:rPr lang="en-GB" baseline="-25000" dirty="0" err="1">
                <a:latin typeface="Tw Cen MT" panose="020B0602020104020603" pitchFamily="34" charset="0"/>
                <a:ea typeface="Calibri" panose="020F0502020204030204" pitchFamily="34" charset="0"/>
                <a:cs typeface="Times New Roman" panose="02020603050405020304" pitchFamily="18" charset="0"/>
              </a:rPr>
              <a:t>it</a:t>
            </a:r>
            <a:r>
              <a:rPr lang="en-GB" dirty="0">
                <a:latin typeface="Tw Cen MT" panose="020B0602020104020603" pitchFamily="34" charset="0"/>
                <a:ea typeface="Calibri" panose="020F0502020204030204" pitchFamily="34" charset="0"/>
                <a:cs typeface="Times New Roman" panose="02020603050405020304" pitchFamily="18" charset="0"/>
              </a:rPr>
              <a:t> = </a:t>
            </a:r>
            <a:r>
              <a:rPr lang="en-GB" dirty="0">
                <a:latin typeface="Tw Cen MT" panose="020B0602020104020603" pitchFamily="34" charset="0"/>
                <a:ea typeface="Calibri" panose="020F0502020204030204" pitchFamily="34" charset="0"/>
                <a:cs typeface="Calibri" panose="020F0502020204030204" pitchFamily="34" charset="0"/>
              </a:rPr>
              <a:t>α</a:t>
            </a:r>
            <a:r>
              <a:rPr lang="en-GB" dirty="0">
                <a:latin typeface="Tw Cen MT" panose="020B0602020104020603" pitchFamily="34" charset="0"/>
                <a:ea typeface="Calibri" panose="020F0502020204030204" pitchFamily="34" charset="0"/>
                <a:cs typeface="Times New Roman" panose="02020603050405020304" pitchFamily="18" charset="0"/>
              </a:rPr>
              <a:t> + </a:t>
            </a:r>
            <a:r>
              <a:rPr lang="el-GR" dirty="0">
                <a:latin typeface="Calibri" panose="020F0502020204030204" pitchFamily="34" charset="0"/>
                <a:ea typeface="Calibri" panose="020F0502020204030204" pitchFamily="34" charset="0"/>
                <a:cs typeface="Times New Roman" panose="02020603050405020304" pitchFamily="18" charset="0"/>
              </a:rPr>
              <a:t>β</a:t>
            </a:r>
            <a:r>
              <a:rPr lang="en-GB" dirty="0">
                <a:latin typeface="Tw Cen MT" panose="020B0602020104020603" pitchFamily="34" charset="0"/>
                <a:ea typeface="Calibri" panose="020F0502020204030204" pitchFamily="34" charset="0"/>
                <a:cs typeface="Times New Roman" panose="02020603050405020304" pitchFamily="18" charset="0"/>
              </a:rPr>
              <a:t> </a:t>
            </a:r>
            <a:r>
              <a:rPr lang="en-GB" dirty="0" err="1">
                <a:solidFill>
                  <a:schemeClr val="accent1">
                    <a:lumMod val="75000"/>
                  </a:schemeClr>
                </a:solidFill>
                <a:latin typeface="Tw Cen MT" panose="020B0602020104020603" pitchFamily="34" charset="0"/>
                <a:ea typeface="Calibri" panose="020F0502020204030204" pitchFamily="34" charset="0"/>
                <a:cs typeface="Times New Roman" panose="02020603050405020304" pitchFamily="18" charset="0"/>
              </a:rPr>
              <a:t>X</a:t>
            </a:r>
            <a:r>
              <a:rPr lang="en-GB" baseline="-25000" dirty="0" err="1">
                <a:latin typeface="Tw Cen MT" panose="020B0602020104020603" pitchFamily="34" charset="0"/>
                <a:ea typeface="Calibri" panose="020F0502020204030204" pitchFamily="34" charset="0"/>
                <a:cs typeface="Times New Roman" panose="02020603050405020304" pitchFamily="18" charset="0"/>
              </a:rPr>
              <a:t>it</a:t>
            </a:r>
            <a:r>
              <a:rPr lang="en-GB" baseline="-25000" dirty="0">
                <a:latin typeface="Tw Cen MT" panose="020B0602020104020603" pitchFamily="34" charset="0"/>
                <a:ea typeface="Calibri" panose="020F0502020204030204" pitchFamily="34" charset="0"/>
                <a:cs typeface="Times New Roman" panose="02020603050405020304" pitchFamily="18" charset="0"/>
              </a:rPr>
              <a:t> </a:t>
            </a:r>
            <a:r>
              <a:rPr lang="en-GB" dirty="0">
                <a:latin typeface="Tw Cen MT" panose="020B0602020104020603" pitchFamily="34" charset="0"/>
                <a:ea typeface="Calibri" panose="020F0502020204030204" pitchFamily="34" charset="0"/>
                <a:cs typeface="Times New Roman" panose="02020603050405020304" pitchFamily="18" charset="0"/>
              </a:rPr>
              <a:t>+ </a:t>
            </a:r>
            <a:r>
              <a:rPr lang="el-GR" dirty="0">
                <a:latin typeface="Calibri" panose="020F0502020204030204" pitchFamily="34" charset="0"/>
                <a:ea typeface="Calibri" panose="020F0502020204030204" pitchFamily="34" charset="0"/>
                <a:cs typeface="Times New Roman" panose="02020603050405020304" pitchFamily="18" charset="0"/>
              </a:rPr>
              <a:t>θ</a:t>
            </a:r>
            <a:r>
              <a:rPr lang="en-GB" baseline="-25000" dirty="0">
                <a:latin typeface="Tw Cen MT" panose="020B0602020104020603" pitchFamily="34" charset="0"/>
                <a:ea typeface="Calibri" panose="020F0502020204030204" pitchFamily="34" charset="0"/>
                <a:cs typeface="Times New Roman" panose="02020603050405020304" pitchFamily="18" charset="0"/>
              </a:rPr>
              <a:t>t</a:t>
            </a:r>
            <a:r>
              <a:rPr lang="en-GB" dirty="0">
                <a:latin typeface="Tw Cen MT" panose="020B0602020104020603" pitchFamily="34" charset="0"/>
                <a:ea typeface="Calibri" panose="020F0502020204030204" pitchFamily="34" charset="0"/>
                <a:cs typeface="Times New Roman" panose="02020603050405020304" pitchFamily="18" charset="0"/>
              </a:rPr>
              <a:t> + </a:t>
            </a:r>
            <a:r>
              <a:rPr lang="el-GR" dirty="0">
                <a:latin typeface="Calibri" panose="020F0502020204030204" pitchFamily="34" charset="0"/>
                <a:ea typeface="Calibri" panose="020F0502020204030204" pitchFamily="34" charset="0"/>
                <a:cs typeface="Times New Roman" panose="02020603050405020304" pitchFamily="18" charset="0"/>
              </a:rPr>
              <a:t>υ</a:t>
            </a:r>
            <a:r>
              <a:rPr lang="en-GB" baseline="-25000" dirty="0">
                <a:latin typeface="Tw Cen MT" panose="020B0602020104020603" pitchFamily="34" charset="0"/>
                <a:ea typeface="Calibri" panose="020F0502020204030204" pitchFamily="34" charset="0"/>
                <a:cs typeface="Times New Roman" panose="02020603050405020304" pitchFamily="18" charset="0"/>
              </a:rPr>
              <a:t>t</a:t>
            </a:r>
            <a:r>
              <a:rPr lang="en-GB" dirty="0">
                <a:latin typeface="Tw Cen MT" panose="020B0602020104020603" pitchFamily="34" charset="0"/>
                <a:ea typeface="Calibri" panose="020F0502020204030204" pitchFamily="34" charset="0"/>
                <a:cs typeface="Times New Roman" panose="02020603050405020304" pitchFamily="18" charset="0"/>
              </a:rPr>
              <a:t> + a</a:t>
            </a:r>
            <a:r>
              <a:rPr lang="en-GB" baseline="-25000" dirty="0">
                <a:latin typeface="Tw Cen MT" panose="020B0602020104020603" pitchFamily="34" charset="0"/>
                <a:ea typeface="Calibri" panose="020F0502020204030204" pitchFamily="34" charset="0"/>
                <a:cs typeface="Times New Roman" panose="02020603050405020304" pitchFamily="18" charset="0"/>
              </a:rPr>
              <a:t>i</a:t>
            </a:r>
            <a:r>
              <a:rPr lang="en-GB" dirty="0">
                <a:latin typeface="Tw Cen MT" panose="020B0602020104020603" pitchFamily="34" charset="0"/>
                <a:ea typeface="Calibri" panose="020F0502020204030204" pitchFamily="34" charset="0"/>
                <a:cs typeface="Times New Roman" panose="02020603050405020304" pitchFamily="18" charset="0"/>
              </a:rPr>
              <a:t> + </a:t>
            </a:r>
            <a:r>
              <a:rPr lang="en-GB" dirty="0" err="1">
                <a:latin typeface="Tw Cen MT" panose="020B0602020104020603" pitchFamily="34" charset="0"/>
                <a:ea typeface="Calibri" panose="020F0502020204030204" pitchFamily="34" charset="0"/>
                <a:cs typeface="Times New Roman" panose="02020603050405020304" pitchFamily="18" charset="0"/>
              </a:rPr>
              <a:t>u</a:t>
            </a:r>
            <a:r>
              <a:rPr lang="en-GB" baseline="-25000" dirty="0" err="1">
                <a:latin typeface="Tw Cen MT" panose="020B0602020104020603" pitchFamily="34" charset="0"/>
                <a:ea typeface="Calibri" panose="020F0502020204030204" pitchFamily="34" charset="0"/>
                <a:cs typeface="Times New Roman" panose="02020603050405020304" pitchFamily="18" charset="0"/>
              </a:rPr>
              <a:t>it</a:t>
            </a:r>
            <a:endParaRPr lang="fr-BE" dirty="0">
              <a:latin typeface="Tw Cen MT" panose="020B0602020104020603" pitchFamily="34" charset="0"/>
              <a:ea typeface="Calibri" panose="020F0502020204030204" pitchFamily="34" charset="0"/>
              <a:cs typeface="Times New Roman" panose="02020603050405020304" pitchFamily="18" charset="0"/>
            </a:endParaRPr>
          </a:p>
          <a:p>
            <a:pPr marL="0" indent="0">
              <a:buNone/>
            </a:pPr>
            <a:endParaRPr lang="en-GB" b="1" dirty="0">
              <a:latin typeface="Tw Cen MT" panose="020B0602020104020603" pitchFamily="34" charset="0"/>
            </a:endParaRPr>
          </a:p>
        </p:txBody>
      </p:sp>
      <p:cxnSp>
        <p:nvCxnSpPr>
          <p:cNvPr id="6" name="Straight Connector 5">
            <a:extLst>
              <a:ext uri="{FF2B5EF4-FFF2-40B4-BE49-F238E27FC236}">
                <a16:creationId xmlns:a16="http://schemas.microsoft.com/office/drawing/2014/main" id="{9A3726FC-E501-4B3E-8535-5E9B1834703C}"/>
              </a:ext>
            </a:extLst>
          </p:cNvPr>
          <p:cNvCxnSpPr/>
          <p:nvPr/>
        </p:nvCxnSpPr>
        <p:spPr>
          <a:xfrm>
            <a:off x="838200" y="641023"/>
            <a:ext cx="0" cy="725864"/>
          </a:xfrm>
          <a:prstGeom prst="line">
            <a:avLst/>
          </a:prstGeom>
          <a:ln w="25400">
            <a:solidFill>
              <a:srgbClr val="D8A730"/>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B4757587-4A61-49B9-9FB0-7B2C0F15F9F4}"/>
              </a:ext>
            </a:extLst>
          </p:cNvPr>
          <p:cNvSpPr>
            <a:spLocks noGrp="1"/>
          </p:cNvSpPr>
          <p:nvPr>
            <p:ph type="sldNum" sz="quarter" idx="12"/>
          </p:nvPr>
        </p:nvSpPr>
        <p:spPr/>
        <p:txBody>
          <a:bodyPr/>
          <a:lstStyle/>
          <a:p>
            <a:fld id="{A5512A6C-C466-477C-97A0-F68F0A9EF145}" type="slidenum">
              <a:rPr lang="en-GB" smtClean="0"/>
              <a:t>8</a:t>
            </a:fld>
            <a:endParaRPr lang="en-GB"/>
          </a:p>
        </p:txBody>
      </p:sp>
    </p:spTree>
    <p:extLst>
      <p:ext uri="{BB962C8B-B14F-4D97-AF65-F5344CB8AC3E}">
        <p14:creationId xmlns:p14="http://schemas.microsoft.com/office/powerpoint/2010/main" val="303488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Oval 26">
            <a:extLst>
              <a:ext uri="{FF2B5EF4-FFF2-40B4-BE49-F238E27FC236}">
                <a16:creationId xmlns:a16="http://schemas.microsoft.com/office/drawing/2014/main" id="{05487155-A9AC-41D5-A43E-A0CF43FAFD5F}"/>
              </a:ext>
            </a:extLst>
          </p:cNvPr>
          <p:cNvSpPr/>
          <p:nvPr/>
        </p:nvSpPr>
        <p:spPr>
          <a:xfrm>
            <a:off x="6044710" y="5601810"/>
            <a:ext cx="1126659" cy="436328"/>
          </a:xfrm>
          <a:prstGeom prst="ellipse">
            <a:avLst/>
          </a:prstGeom>
          <a:solidFill>
            <a:schemeClr val="accent4">
              <a:lumMod val="60000"/>
              <a:lumOff val="40000"/>
              <a:alpha val="0"/>
            </a:schemeClr>
          </a:solidFill>
          <a:ln w="2222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Oval 22">
            <a:extLst>
              <a:ext uri="{FF2B5EF4-FFF2-40B4-BE49-F238E27FC236}">
                <a16:creationId xmlns:a16="http://schemas.microsoft.com/office/drawing/2014/main" id="{D04E016D-A308-4091-9BA7-42B49B20D968}"/>
              </a:ext>
            </a:extLst>
          </p:cNvPr>
          <p:cNvSpPr/>
          <p:nvPr/>
        </p:nvSpPr>
        <p:spPr>
          <a:xfrm>
            <a:off x="6044710" y="4621809"/>
            <a:ext cx="1126659" cy="436328"/>
          </a:xfrm>
          <a:prstGeom prst="ellipse">
            <a:avLst/>
          </a:prstGeom>
          <a:solidFill>
            <a:schemeClr val="accent4">
              <a:lumMod val="60000"/>
              <a:lumOff val="40000"/>
              <a:alpha val="0"/>
            </a:schemeClr>
          </a:solidFill>
          <a:ln w="22225">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12" name="Table 11">
            <a:extLst>
              <a:ext uri="{FF2B5EF4-FFF2-40B4-BE49-F238E27FC236}">
                <a16:creationId xmlns:a16="http://schemas.microsoft.com/office/drawing/2014/main" id="{3DA4B644-9B61-4B21-ACE2-8A2B740CD088}"/>
              </a:ext>
            </a:extLst>
          </p:cNvPr>
          <p:cNvGraphicFramePr>
            <a:graphicFrameLocks noGrp="1"/>
          </p:cNvGraphicFramePr>
          <p:nvPr>
            <p:extLst>
              <p:ext uri="{D42A27DB-BD31-4B8C-83A1-F6EECF244321}">
                <p14:modId xmlns:p14="http://schemas.microsoft.com/office/powerpoint/2010/main" val="2048713092"/>
              </p:ext>
            </p:extLst>
          </p:nvPr>
        </p:nvGraphicFramePr>
        <p:xfrm>
          <a:off x="1639614" y="1661083"/>
          <a:ext cx="8245736" cy="4476668"/>
        </p:xfrm>
        <a:graphic>
          <a:graphicData uri="http://schemas.openxmlformats.org/drawingml/2006/table">
            <a:tbl>
              <a:tblPr firstRow="1" firstCol="1" bandRow="1"/>
              <a:tblGrid>
                <a:gridCol w="2035033">
                  <a:extLst>
                    <a:ext uri="{9D8B030D-6E8A-4147-A177-3AD203B41FA5}">
                      <a16:colId xmlns:a16="http://schemas.microsoft.com/office/drawing/2014/main" val="2400140819"/>
                    </a:ext>
                  </a:extLst>
                </a:gridCol>
                <a:gridCol w="1368000">
                  <a:extLst>
                    <a:ext uri="{9D8B030D-6E8A-4147-A177-3AD203B41FA5}">
                      <a16:colId xmlns:a16="http://schemas.microsoft.com/office/drawing/2014/main" val="2774413608"/>
                    </a:ext>
                  </a:extLst>
                </a:gridCol>
                <a:gridCol w="961719">
                  <a:extLst>
                    <a:ext uri="{9D8B030D-6E8A-4147-A177-3AD203B41FA5}">
                      <a16:colId xmlns:a16="http://schemas.microsoft.com/office/drawing/2014/main" val="3689741064"/>
                    </a:ext>
                  </a:extLst>
                </a:gridCol>
                <a:gridCol w="1093704">
                  <a:extLst>
                    <a:ext uri="{9D8B030D-6E8A-4147-A177-3AD203B41FA5}">
                      <a16:colId xmlns:a16="http://schemas.microsoft.com/office/drawing/2014/main" val="2972200843"/>
                    </a:ext>
                  </a:extLst>
                </a:gridCol>
                <a:gridCol w="1232902">
                  <a:extLst>
                    <a:ext uri="{9D8B030D-6E8A-4147-A177-3AD203B41FA5}">
                      <a16:colId xmlns:a16="http://schemas.microsoft.com/office/drawing/2014/main" val="772001128"/>
                    </a:ext>
                  </a:extLst>
                </a:gridCol>
                <a:gridCol w="1554378">
                  <a:extLst>
                    <a:ext uri="{9D8B030D-6E8A-4147-A177-3AD203B41FA5}">
                      <a16:colId xmlns:a16="http://schemas.microsoft.com/office/drawing/2014/main" val="684075768"/>
                    </a:ext>
                  </a:extLst>
                </a:gridCol>
              </a:tblGrid>
              <a:tr h="345953">
                <a:tc gridSpan="3">
                  <a:txBody>
                    <a:bodyPr/>
                    <a:lstStyle/>
                    <a:p>
                      <a:pPr algn="ctr">
                        <a:lnSpc>
                          <a:spcPct val="107000"/>
                        </a:lnSpc>
                        <a:spcAft>
                          <a:spcPts val="0"/>
                        </a:spcAft>
                      </a:pPr>
                      <a:r>
                        <a:rPr lang="en-GB" sz="1600" dirty="0">
                          <a:effectLst/>
                          <a:latin typeface="Tw Cen MT" panose="020B0602020104020603" pitchFamily="34" charset="0"/>
                          <a:ea typeface="Calibri" panose="020F0502020204030204" pitchFamily="34" charset="0"/>
                          <a:cs typeface="Times New Roman" panose="02020603050405020304" pitchFamily="18" charset="0"/>
                        </a:rPr>
                        <a:t> </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a:txBody>
                    <a:bodyPr/>
                    <a:lstStyle/>
                    <a:p>
                      <a:pPr algn="ctr">
                        <a:lnSpc>
                          <a:spcPct val="107000"/>
                        </a:lnSpc>
                        <a:spcAft>
                          <a:spcPts val="0"/>
                        </a:spcAft>
                      </a:pPr>
                      <a:r>
                        <a:rPr lang="en-GB" sz="1600" b="1" i="1" dirty="0">
                          <a:effectLst/>
                          <a:latin typeface="Tw Cen MT" panose="020B0602020104020603" pitchFamily="34" charset="0"/>
                          <a:ea typeface="Calibri" panose="020F0502020204030204" pitchFamily="34" charset="0"/>
                          <a:cs typeface="Times New Roman" panose="02020603050405020304" pitchFamily="18" charset="0"/>
                        </a:rPr>
                        <a:t>Dairy sector</a:t>
                      </a:r>
                      <a:endParaRPr lang="fr-BE" sz="1600" b="1"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600" b="1" i="1" dirty="0">
                          <a:effectLst/>
                          <a:latin typeface="Tw Cen MT" panose="020B0602020104020603" pitchFamily="34" charset="0"/>
                          <a:ea typeface="Calibri" panose="020F0502020204030204" pitchFamily="34" charset="0"/>
                          <a:cs typeface="Times New Roman" panose="02020603050405020304" pitchFamily="18" charset="0"/>
                        </a:rPr>
                        <a:t>Beef sector</a:t>
                      </a:r>
                      <a:endParaRPr lang="fr-BE" sz="1600" b="1"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600" b="1" i="1" dirty="0">
                          <a:effectLst/>
                          <a:latin typeface="Tw Cen MT" panose="020B0602020104020603" pitchFamily="34" charset="0"/>
                          <a:ea typeface="Calibri" panose="020F0502020204030204" pitchFamily="34" charset="0"/>
                          <a:cs typeface="Times New Roman" panose="02020603050405020304" pitchFamily="18" charset="0"/>
                        </a:rPr>
                        <a:t>Sector comparison</a:t>
                      </a:r>
                      <a:endParaRPr lang="fr-BE" sz="1600" b="1"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6274576"/>
                  </a:ext>
                </a:extLst>
              </a:tr>
              <a:tr h="345953">
                <a:tc gridSpan="3">
                  <a:txBody>
                    <a:bodyPr/>
                    <a:lstStyle/>
                    <a:p>
                      <a:pPr algn="ctr">
                        <a:lnSpc>
                          <a:spcPct val="107000"/>
                        </a:lnSpc>
                        <a:spcAft>
                          <a:spcPts val="0"/>
                        </a:spcAft>
                      </a:pPr>
                      <a:r>
                        <a:rPr lang="en-GB" sz="1600" b="1" dirty="0">
                          <a:effectLst/>
                          <a:latin typeface="Tw Cen MT" panose="020B0602020104020603" pitchFamily="34" charset="0"/>
                          <a:ea typeface="Calibri" panose="020F0502020204030204" pitchFamily="34" charset="0"/>
                          <a:cs typeface="Times New Roman" panose="02020603050405020304" pitchFamily="18" charset="0"/>
                        </a:rPr>
                        <a:t>Number of observations</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a:txBody>
                    <a:bodyPr/>
                    <a:lstStyle/>
                    <a:p>
                      <a:pPr algn="ctr">
                        <a:lnSpc>
                          <a:spcPct val="107000"/>
                        </a:lnSpc>
                        <a:spcAft>
                          <a:spcPts val="0"/>
                        </a:spcAft>
                      </a:pPr>
                      <a:r>
                        <a:rPr lang="en-GB" sz="1600" i="1" dirty="0">
                          <a:effectLst/>
                          <a:latin typeface="Tw Cen MT" panose="020B0602020104020603" pitchFamily="34" charset="0"/>
                          <a:ea typeface="Calibri" panose="020F0502020204030204" pitchFamily="34" charset="0"/>
                          <a:cs typeface="Times New Roman" panose="02020603050405020304" pitchFamily="18" charset="0"/>
                        </a:rPr>
                        <a:t>N = 324</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600" i="1">
                          <a:effectLst/>
                          <a:latin typeface="Tw Cen MT" panose="020B0602020104020603" pitchFamily="34" charset="0"/>
                          <a:ea typeface="Calibri" panose="020F0502020204030204" pitchFamily="34" charset="0"/>
                          <a:cs typeface="Times New Roman" panose="02020603050405020304" pitchFamily="18" charset="0"/>
                        </a:rPr>
                        <a:t>N = 208</a:t>
                      </a:r>
                      <a:endParaRPr lang="fr-BE" sz="160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GB" sz="1600" i="1">
                          <a:effectLst/>
                          <a:latin typeface="Tw Cen MT" panose="020B0602020104020603" pitchFamily="34" charset="0"/>
                          <a:ea typeface="Calibri" panose="020F0502020204030204" pitchFamily="34" charset="0"/>
                          <a:cs typeface="Times New Roman" panose="02020603050405020304" pitchFamily="18" charset="0"/>
                        </a:rPr>
                        <a:t> </a:t>
                      </a:r>
                      <a:endParaRPr lang="fr-BE" sz="160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4078415"/>
                  </a:ext>
                </a:extLst>
              </a:tr>
              <a:tr h="349667">
                <a:tc>
                  <a:txBody>
                    <a:bodyPr/>
                    <a:lstStyle/>
                    <a:p>
                      <a:pPr algn="ctr">
                        <a:lnSpc>
                          <a:spcPct val="107000"/>
                        </a:lnSpc>
                        <a:spcAft>
                          <a:spcPts val="0"/>
                        </a:spcAft>
                      </a:pPr>
                      <a:r>
                        <a:rPr lang="en-GB" sz="1600" b="1" dirty="0">
                          <a:effectLst/>
                          <a:latin typeface="Tw Cen MT" panose="020B0602020104020603" pitchFamily="34" charset="0"/>
                          <a:ea typeface="Calibri" panose="020F0502020204030204" pitchFamily="34" charset="0"/>
                          <a:cs typeface="Times New Roman" panose="02020603050405020304" pitchFamily="18" charset="0"/>
                        </a:rPr>
                        <a:t>Name</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600" b="1">
                          <a:effectLst/>
                          <a:latin typeface="Tw Cen MT" panose="020B0602020104020603" pitchFamily="34" charset="0"/>
                          <a:ea typeface="Calibri" panose="020F0502020204030204" pitchFamily="34" charset="0"/>
                          <a:cs typeface="Times New Roman" panose="02020603050405020304" pitchFamily="18" charset="0"/>
                        </a:rPr>
                        <a:t>Unit</a:t>
                      </a:r>
                      <a:endParaRPr lang="fr-BE" sz="160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600" b="1" dirty="0">
                          <a:effectLst/>
                          <a:latin typeface="Tw Cen MT" panose="020B0602020104020603" pitchFamily="34" charset="0"/>
                          <a:ea typeface="Calibri" panose="020F0502020204030204" pitchFamily="34" charset="0"/>
                          <a:cs typeface="Times New Roman" panose="02020603050405020304" pitchFamily="18" charset="0"/>
                        </a:rPr>
                        <a:t>Mean</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GB" sz="1600" b="1" dirty="0">
                          <a:effectLst/>
                          <a:latin typeface="Tw Cen MT" panose="020B0602020104020603" pitchFamily="34" charset="0"/>
                          <a:ea typeface="Calibri" panose="020F0502020204030204" pitchFamily="34" charset="0"/>
                          <a:cs typeface="Times New Roman" panose="02020603050405020304" pitchFamily="18" charset="0"/>
                        </a:rPr>
                        <a:t>Mean</a:t>
                      </a:r>
                      <a:endParaRPr lang="en-GB" dirty="0"/>
                    </a:p>
                  </a:txBody>
                  <a:tcPr marL="66839" marR="66839"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600" b="1" dirty="0">
                          <a:effectLst/>
                          <a:latin typeface="Tw Cen MT" panose="020B0602020104020603" pitchFamily="34" charset="0"/>
                          <a:ea typeface="Calibri" panose="020F0502020204030204" pitchFamily="34" charset="0"/>
                          <a:cs typeface="Times New Roman" panose="02020603050405020304" pitchFamily="18" charset="0"/>
                        </a:rPr>
                        <a:t>Two-sided</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600" b="1" dirty="0">
                          <a:effectLst/>
                          <a:latin typeface="Tw Cen MT" panose="020B0602020104020603" pitchFamily="34" charset="0"/>
                          <a:ea typeface="Calibri" panose="020F0502020204030204" pitchFamily="34" charset="0"/>
                          <a:cs typeface="Times New Roman" panose="02020603050405020304" pitchFamily="18" charset="0"/>
                        </a:rPr>
                        <a:t>p-value</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6345730"/>
                  </a:ext>
                </a:extLst>
              </a:tr>
              <a:tr h="468000">
                <a:tc>
                  <a:txBody>
                    <a:bodyPr/>
                    <a:lstStyle/>
                    <a:p>
                      <a:pPr algn="l">
                        <a:lnSpc>
                          <a:spcPct val="107000"/>
                        </a:lnSpc>
                        <a:spcAft>
                          <a:spcPts val="0"/>
                        </a:spcAft>
                      </a:pPr>
                      <a:r>
                        <a:rPr lang="en-GB" sz="1400" b="1" dirty="0">
                          <a:effectLst/>
                          <a:latin typeface="Tw Cen MT" panose="020B0602020104020603" pitchFamily="34" charset="0"/>
                          <a:ea typeface="Calibri" panose="020F0502020204030204" pitchFamily="34" charset="0"/>
                          <a:cs typeface="Times New Roman" panose="02020603050405020304" pitchFamily="18" charset="0"/>
                        </a:rPr>
                        <a:t>Milk productivity</a:t>
                      </a:r>
                      <a:endParaRPr lang="fr-BE" sz="18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l">
                        <a:lnSpc>
                          <a:spcPct val="107000"/>
                        </a:lnSpc>
                        <a:spcAft>
                          <a:spcPts val="0"/>
                        </a:spcAft>
                      </a:pPr>
                      <a:endParaRPr lang="fr-BE" sz="18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l">
                        <a:lnSpc>
                          <a:spcPct val="107000"/>
                        </a:lnSpc>
                        <a:spcAft>
                          <a:spcPts val="0"/>
                        </a:spcAft>
                      </a:pPr>
                      <a:r>
                        <a:rPr lang="en-GB" sz="1600" dirty="0">
                          <a:effectLst/>
                          <a:latin typeface="Tw Cen MT" panose="020B0602020104020603" pitchFamily="34" charset="0"/>
                          <a:ea typeface="Calibri" panose="020F0502020204030204" pitchFamily="34" charset="0"/>
                          <a:cs typeface="Times New Roman" panose="02020603050405020304" pitchFamily="18" charset="0"/>
                        </a:rPr>
                        <a:t>L/cow</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600" dirty="0">
                          <a:effectLst/>
                          <a:latin typeface="Tw Cen MT" panose="020B0602020104020603" pitchFamily="34" charset="0"/>
                          <a:ea typeface="Calibri" panose="020F0502020204030204" pitchFamily="34" charset="0"/>
                          <a:cs typeface="Times New Roman" panose="02020603050405020304" pitchFamily="18" charset="0"/>
                        </a:rPr>
                        <a:t>6,322</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r"/>
                      <a:r>
                        <a:rPr lang="en-GB" sz="1600" dirty="0">
                          <a:effectLst/>
                          <a:latin typeface="Tw Cen MT" panose="020B0602020104020603" pitchFamily="34" charset="0"/>
                          <a:ea typeface="Calibri" panose="020F0502020204030204" pitchFamily="34" charset="0"/>
                          <a:cs typeface="Times New Roman" panose="02020603050405020304" pitchFamily="18" charset="0"/>
                        </a:rPr>
                        <a:t>/</a:t>
                      </a:r>
                      <a:endParaRPr lang="en-GB" sz="1600" dirty="0"/>
                    </a:p>
                  </a:txBody>
                  <a:tcPr marL="66839" marR="6683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en-GB" sz="1600">
                          <a:effectLst/>
                          <a:latin typeface="Tw Cen MT" panose="020B0602020104020603" pitchFamily="34" charset="0"/>
                          <a:ea typeface="Calibri" panose="020F0502020204030204" pitchFamily="34" charset="0"/>
                          <a:cs typeface="Times New Roman" panose="02020603050405020304" pitchFamily="18" charset="0"/>
                        </a:rPr>
                        <a:t>/</a:t>
                      </a:r>
                      <a:endParaRPr lang="fr-BE" sz="160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953555372"/>
                  </a:ext>
                </a:extLst>
              </a:tr>
              <a:tr h="468000">
                <a:tc>
                  <a:txBody>
                    <a:bodyPr/>
                    <a:lstStyle/>
                    <a:p>
                      <a:pPr algn="l">
                        <a:lnSpc>
                          <a:spcPct val="107000"/>
                        </a:lnSpc>
                        <a:spcAft>
                          <a:spcPts val="0"/>
                        </a:spcAft>
                      </a:pPr>
                      <a:r>
                        <a:rPr lang="en-GB" sz="1400" b="1" dirty="0">
                          <a:effectLst/>
                          <a:latin typeface="Tw Cen MT" panose="020B0602020104020603" pitchFamily="34" charset="0"/>
                          <a:ea typeface="Calibri" panose="020F0502020204030204" pitchFamily="34" charset="0"/>
                          <a:cs typeface="Times New Roman" panose="02020603050405020304" pitchFamily="18" charset="0"/>
                        </a:rPr>
                        <a:t>Gross revenues/ha</a:t>
                      </a:r>
                      <a:endParaRPr lang="fr-BE" sz="18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lnL>
                      <a:noFill/>
                    </a:lnL>
                    <a:lnR>
                      <a:noFill/>
                    </a:lnR>
                    <a:lnT>
                      <a:noFill/>
                    </a:lnT>
                    <a:lnB>
                      <a:noFill/>
                    </a:lnB>
                  </a:tcPr>
                </a:tc>
                <a:tc>
                  <a:txBody>
                    <a:bodyPr/>
                    <a:lstStyle/>
                    <a:p>
                      <a:pPr algn="l">
                        <a:lnSpc>
                          <a:spcPct val="107000"/>
                        </a:lnSpc>
                        <a:spcAft>
                          <a:spcPts val="0"/>
                        </a:spcAft>
                      </a:pPr>
                      <a:r>
                        <a:rPr lang="fr-BE" sz="1400" dirty="0">
                          <a:effectLst/>
                          <a:latin typeface="Tw Cen MT" panose="020B0602020104020603" pitchFamily="34" charset="0"/>
                          <a:ea typeface="Calibri" panose="020F0502020204030204" pitchFamily="34" charset="0"/>
                          <a:cs typeface="Times New Roman" panose="02020603050405020304" pitchFamily="18" charset="0"/>
                        </a:rPr>
                        <a:t>a</a:t>
                      </a:r>
                    </a:p>
                  </a:txBody>
                  <a:tcPr marL="66839" marR="66839" marT="0" marB="0">
                    <a:lnL>
                      <a:noFill/>
                    </a:lnL>
                    <a:lnR>
                      <a:noFill/>
                    </a:lnR>
                    <a:lnT>
                      <a:noFill/>
                    </a:lnT>
                    <a:lnB>
                      <a:noFill/>
                    </a:lnB>
                  </a:tcPr>
                </a:tc>
                <a:tc>
                  <a:txBody>
                    <a:bodyPr/>
                    <a:lstStyle/>
                    <a:p>
                      <a:pPr algn="l">
                        <a:lnSpc>
                          <a:spcPct val="107000"/>
                        </a:lnSpc>
                        <a:spcAft>
                          <a:spcPts val="0"/>
                        </a:spcAft>
                      </a:pPr>
                      <a:r>
                        <a:rPr lang="en-GB" sz="1600" dirty="0">
                          <a:effectLst/>
                          <a:latin typeface="Tw Cen MT" panose="020B0602020104020603" pitchFamily="34" charset="0"/>
                          <a:ea typeface="Calibri" panose="020F0502020204030204" pitchFamily="34" charset="0"/>
                          <a:cs typeface="Times New Roman" panose="02020603050405020304" pitchFamily="18" charset="0"/>
                        </a:rPr>
                        <a:t>€/ha</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lnL>
                      <a:noFill/>
                    </a:lnL>
                    <a:lnR>
                      <a:noFill/>
                    </a:lnR>
                    <a:lnT>
                      <a:noFill/>
                    </a:lnT>
                    <a:lnB>
                      <a:noFill/>
                    </a:lnB>
                  </a:tcPr>
                </a:tc>
                <a:tc>
                  <a:txBody>
                    <a:bodyPr/>
                    <a:lstStyle/>
                    <a:p>
                      <a:pPr algn="r">
                        <a:lnSpc>
                          <a:spcPct val="107000"/>
                        </a:lnSpc>
                        <a:spcAft>
                          <a:spcPts val="0"/>
                        </a:spcAft>
                      </a:pPr>
                      <a:r>
                        <a:rPr lang="en-GB" sz="1600" dirty="0">
                          <a:effectLst/>
                          <a:latin typeface="Tw Cen MT" panose="020B0602020104020603" pitchFamily="34" charset="0"/>
                          <a:ea typeface="Calibri" panose="020F0502020204030204" pitchFamily="34" charset="0"/>
                          <a:cs typeface="Times New Roman" panose="02020603050405020304" pitchFamily="18" charset="0"/>
                        </a:rPr>
                        <a:t>2,918</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lnL>
                      <a:noFill/>
                    </a:lnL>
                    <a:lnR>
                      <a:noFill/>
                    </a:lnR>
                    <a:lnT>
                      <a:noFill/>
                    </a:lnT>
                    <a:lnB>
                      <a:noFill/>
                    </a:lnB>
                  </a:tcPr>
                </a:tc>
                <a:tc>
                  <a:txBody>
                    <a:bodyPr/>
                    <a:lstStyle/>
                    <a:p>
                      <a:pPr algn="r"/>
                      <a:r>
                        <a:rPr lang="en-GB" sz="1600" dirty="0">
                          <a:effectLst/>
                          <a:latin typeface="Tw Cen MT" panose="020B0602020104020603" pitchFamily="34" charset="0"/>
                          <a:ea typeface="Calibri" panose="020F0502020204030204" pitchFamily="34" charset="0"/>
                          <a:cs typeface="Times New Roman" panose="02020603050405020304" pitchFamily="18" charset="0"/>
                        </a:rPr>
                        <a:t>1,810</a:t>
                      </a:r>
                      <a:endParaRPr lang="en-GB" sz="1600" dirty="0"/>
                    </a:p>
                  </a:txBody>
                  <a:tcPr marL="66839" marR="66839" marT="0" marB="0">
                    <a:lnL>
                      <a:noFill/>
                    </a:lnL>
                    <a:lnR>
                      <a:noFill/>
                    </a:lnR>
                    <a:lnT>
                      <a:noFill/>
                    </a:lnT>
                    <a:lnB>
                      <a:noFill/>
                    </a:lnB>
                  </a:tcPr>
                </a:tc>
                <a:tc>
                  <a:txBody>
                    <a:bodyPr/>
                    <a:lstStyle/>
                    <a:p>
                      <a:pPr algn="r">
                        <a:lnSpc>
                          <a:spcPct val="107000"/>
                        </a:lnSpc>
                        <a:spcAft>
                          <a:spcPts val="0"/>
                        </a:spcAft>
                      </a:pPr>
                      <a:r>
                        <a:rPr lang="en-GB" sz="1800" dirty="0">
                          <a:effectLst/>
                          <a:latin typeface="Tw Cen MT" panose="020B0602020104020603" pitchFamily="34" charset="0"/>
                          <a:ea typeface="Calibri" panose="020F0502020204030204" pitchFamily="34" charset="0"/>
                          <a:cs typeface="Times New Roman" panose="02020603050405020304" pitchFamily="18" charset="0"/>
                        </a:rPr>
                        <a:t>***</a:t>
                      </a:r>
                      <a:endParaRPr lang="fr-BE" sz="24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lnL>
                      <a:noFill/>
                    </a:lnL>
                    <a:lnR>
                      <a:noFill/>
                    </a:lnR>
                    <a:lnT>
                      <a:noFill/>
                    </a:lnT>
                    <a:lnB>
                      <a:noFill/>
                    </a:lnB>
                  </a:tcPr>
                </a:tc>
                <a:extLst>
                  <a:ext uri="{0D108BD9-81ED-4DB2-BD59-A6C34878D82A}">
                    <a16:rowId xmlns:a16="http://schemas.microsoft.com/office/drawing/2014/main" val="1731429654"/>
                  </a:ext>
                </a:extLst>
              </a:tr>
              <a:tr h="468000">
                <a:tc>
                  <a:txBody>
                    <a:bodyPr/>
                    <a:lstStyle/>
                    <a:p>
                      <a:pPr algn="l">
                        <a:lnSpc>
                          <a:spcPct val="107000"/>
                        </a:lnSpc>
                        <a:spcAft>
                          <a:spcPts val="0"/>
                        </a:spcAft>
                      </a:pPr>
                      <a:r>
                        <a:rPr lang="en-GB" sz="1400" b="1" dirty="0">
                          <a:effectLst/>
                          <a:latin typeface="Tw Cen MT" panose="020B0602020104020603" pitchFamily="34" charset="0"/>
                          <a:ea typeface="Calibri" panose="020F0502020204030204" pitchFamily="34" charset="0"/>
                          <a:cs typeface="Times New Roman" panose="02020603050405020304" pitchFamily="18" charset="0"/>
                        </a:rPr>
                        <a:t>Operating expenses/ha</a:t>
                      </a:r>
                      <a:endParaRPr lang="fr-BE" sz="18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lnL>
                      <a:noFill/>
                    </a:lnL>
                    <a:lnR>
                      <a:noFill/>
                    </a:lnR>
                    <a:lnT>
                      <a:noFill/>
                    </a:lnT>
                    <a:lnB>
                      <a:noFill/>
                    </a:lnB>
                  </a:tcPr>
                </a:tc>
                <a:tc>
                  <a:txBody>
                    <a:bodyPr/>
                    <a:lstStyle/>
                    <a:p>
                      <a:pPr algn="l">
                        <a:lnSpc>
                          <a:spcPct val="107000"/>
                        </a:lnSpc>
                        <a:spcAft>
                          <a:spcPts val="0"/>
                        </a:spcAft>
                      </a:pPr>
                      <a:r>
                        <a:rPr lang="fr-BE" sz="1400" dirty="0">
                          <a:effectLst/>
                          <a:latin typeface="Tw Cen MT" panose="020B0602020104020603" pitchFamily="34" charset="0"/>
                          <a:ea typeface="Calibri" panose="020F0502020204030204" pitchFamily="34" charset="0"/>
                          <a:cs typeface="Times New Roman" panose="02020603050405020304" pitchFamily="18" charset="0"/>
                        </a:rPr>
                        <a:t>b</a:t>
                      </a:r>
                    </a:p>
                  </a:txBody>
                  <a:tcPr marL="66839" marR="66839" marT="0" marB="0">
                    <a:lnL>
                      <a:noFill/>
                    </a:lnL>
                    <a:lnR>
                      <a:noFill/>
                    </a:lnR>
                    <a:lnT>
                      <a:noFill/>
                    </a:lnT>
                    <a:lnB>
                      <a:noFill/>
                    </a:lnB>
                  </a:tcPr>
                </a:tc>
                <a:tc>
                  <a:txBody>
                    <a:bodyPr/>
                    <a:lstStyle/>
                    <a:p>
                      <a:pPr algn="l">
                        <a:lnSpc>
                          <a:spcPct val="107000"/>
                        </a:lnSpc>
                        <a:spcAft>
                          <a:spcPts val="0"/>
                        </a:spcAft>
                      </a:pPr>
                      <a:r>
                        <a:rPr lang="en-GB" sz="1600" dirty="0">
                          <a:effectLst/>
                          <a:latin typeface="Tw Cen MT" panose="020B0602020104020603" pitchFamily="34" charset="0"/>
                          <a:ea typeface="Calibri" panose="020F0502020204030204" pitchFamily="34" charset="0"/>
                          <a:cs typeface="Times New Roman" panose="02020603050405020304" pitchFamily="18" charset="0"/>
                        </a:rPr>
                        <a:t>€/ha</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lnL>
                      <a:noFill/>
                    </a:lnL>
                    <a:lnR>
                      <a:noFill/>
                    </a:lnR>
                    <a:lnT>
                      <a:noFill/>
                    </a:lnT>
                    <a:lnB>
                      <a:noFill/>
                    </a:lnB>
                  </a:tcPr>
                </a:tc>
                <a:tc>
                  <a:txBody>
                    <a:bodyPr/>
                    <a:lstStyle/>
                    <a:p>
                      <a:pPr algn="r">
                        <a:lnSpc>
                          <a:spcPct val="107000"/>
                        </a:lnSpc>
                        <a:spcAft>
                          <a:spcPts val="0"/>
                        </a:spcAft>
                      </a:pPr>
                      <a:r>
                        <a:rPr lang="en-GB" sz="1600" dirty="0">
                          <a:effectLst/>
                          <a:latin typeface="Tw Cen MT" panose="020B0602020104020603" pitchFamily="34" charset="0"/>
                          <a:ea typeface="Calibri" panose="020F0502020204030204" pitchFamily="34" charset="0"/>
                          <a:cs typeface="Times New Roman" panose="02020603050405020304" pitchFamily="18" charset="0"/>
                        </a:rPr>
                        <a:t>1,319</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lnL>
                      <a:noFill/>
                    </a:lnL>
                    <a:lnR>
                      <a:noFill/>
                    </a:lnR>
                    <a:lnT>
                      <a:noFill/>
                    </a:lnT>
                    <a:lnB>
                      <a:noFill/>
                    </a:lnB>
                  </a:tcPr>
                </a:tc>
                <a:tc>
                  <a:txBody>
                    <a:bodyPr/>
                    <a:lstStyle/>
                    <a:p>
                      <a:pPr algn="r"/>
                      <a:r>
                        <a:rPr lang="en-GB" sz="1600" dirty="0">
                          <a:effectLst/>
                          <a:latin typeface="Tw Cen MT" panose="020B0602020104020603" pitchFamily="34" charset="0"/>
                          <a:ea typeface="Calibri" panose="020F0502020204030204" pitchFamily="34" charset="0"/>
                          <a:cs typeface="Times New Roman" panose="02020603050405020304" pitchFamily="18" charset="0"/>
                        </a:rPr>
                        <a:t>1,061</a:t>
                      </a:r>
                      <a:endParaRPr lang="en-GB" sz="1600" dirty="0"/>
                    </a:p>
                  </a:txBody>
                  <a:tcPr marL="66839" marR="66839" marT="0" marB="0">
                    <a:lnL>
                      <a:noFill/>
                    </a:lnL>
                    <a:lnR>
                      <a:noFill/>
                    </a:lnR>
                    <a:lnT>
                      <a:noFill/>
                    </a:lnT>
                    <a:lnB>
                      <a:noFill/>
                    </a:lnB>
                  </a:tcPr>
                </a:tc>
                <a:tc>
                  <a:txBody>
                    <a:bodyPr/>
                    <a:lstStyle/>
                    <a:p>
                      <a:pPr algn="r">
                        <a:lnSpc>
                          <a:spcPct val="107000"/>
                        </a:lnSpc>
                        <a:spcAft>
                          <a:spcPts val="0"/>
                        </a:spcAft>
                      </a:pPr>
                      <a:r>
                        <a:rPr lang="en-GB" sz="1800" dirty="0">
                          <a:effectLst/>
                          <a:latin typeface="Tw Cen MT" panose="020B0602020104020603" pitchFamily="34" charset="0"/>
                          <a:ea typeface="Calibri" panose="020F0502020204030204" pitchFamily="34" charset="0"/>
                          <a:cs typeface="Times New Roman" panose="02020603050405020304" pitchFamily="18" charset="0"/>
                        </a:rPr>
                        <a:t>**</a:t>
                      </a:r>
                      <a:endParaRPr lang="fr-BE" sz="24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lnL>
                      <a:noFill/>
                    </a:lnL>
                    <a:lnR>
                      <a:noFill/>
                    </a:lnR>
                    <a:lnT>
                      <a:noFill/>
                    </a:lnT>
                    <a:lnB>
                      <a:noFill/>
                    </a:lnB>
                  </a:tcPr>
                </a:tc>
                <a:extLst>
                  <a:ext uri="{0D108BD9-81ED-4DB2-BD59-A6C34878D82A}">
                    <a16:rowId xmlns:a16="http://schemas.microsoft.com/office/drawing/2014/main" val="3663259872"/>
                  </a:ext>
                </a:extLst>
              </a:tr>
              <a:tr h="468000">
                <a:tc>
                  <a:txBody>
                    <a:bodyPr/>
                    <a:lstStyle/>
                    <a:p>
                      <a:pPr algn="l">
                        <a:lnSpc>
                          <a:spcPct val="107000"/>
                        </a:lnSpc>
                        <a:spcAft>
                          <a:spcPts val="0"/>
                        </a:spcAft>
                      </a:pPr>
                      <a:r>
                        <a:rPr lang="en-GB" sz="1400" b="1" dirty="0">
                          <a:effectLst/>
                          <a:latin typeface="Tw Cen MT" panose="020B0602020104020603" pitchFamily="34" charset="0"/>
                          <a:ea typeface="Calibri" panose="020F0502020204030204" pitchFamily="34" charset="0"/>
                          <a:cs typeface="Times New Roman" panose="02020603050405020304" pitchFamily="18" charset="0"/>
                        </a:rPr>
                        <a:t>Operating profits/ha</a:t>
                      </a:r>
                      <a:endParaRPr lang="fr-BE" sz="18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lnL>
                      <a:noFill/>
                    </a:lnL>
                    <a:lnR>
                      <a:noFill/>
                    </a:lnR>
                    <a:lnT>
                      <a:noFill/>
                    </a:lnT>
                    <a:lnB>
                      <a:noFill/>
                    </a:lnB>
                  </a:tcPr>
                </a:tc>
                <a:tc>
                  <a:txBody>
                    <a:bodyPr/>
                    <a:lstStyle/>
                    <a:p>
                      <a:pPr algn="l">
                        <a:lnSpc>
                          <a:spcPct val="107000"/>
                        </a:lnSpc>
                        <a:spcAft>
                          <a:spcPts val="0"/>
                        </a:spcAft>
                      </a:pPr>
                      <a:r>
                        <a:rPr lang="fr-BE" sz="1400" dirty="0">
                          <a:effectLst/>
                          <a:latin typeface="Tw Cen MT" panose="020B0602020104020603" pitchFamily="34" charset="0"/>
                          <a:ea typeface="Calibri" panose="020F0502020204030204" pitchFamily="34" charset="0"/>
                          <a:cs typeface="Times New Roman" panose="02020603050405020304" pitchFamily="18" charset="0"/>
                        </a:rPr>
                        <a:t>c = a-b</a:t>
                      </a:r>
                    </a:p>
                  </a:txBody>
                  <a:tcPr marL="66839" marR="66839" marT="0" marB="0">
                    <a:lnL>
                      <a:noFill/>
                    </a:lnL>
                    <a:lnR>
                      <a:noFill/>
                    </a:lnR>
                    <a:lnT>
                      <a:noFill/>
                    </a:lnT>
                    <a:lnB>
                      <a:noFill/>
                    </a:lnB>
                  </a:tcPr>
                </a:tc>
                <a:tc>
                  <a:txBody>
                    <a:bodyPr/>
                    <a:lstStyle/>
                    <a:p>
                      <a:pPr algn="l">
                        <a:lnSpc>
                          <a:spcPct val="107000"/>
                        </a:lnSpc>
                        <a:spcAft>
                          <a:spcPts val="0"/>
                        </a:spcAft>
                      </a:pPr>
                      <a:r>
                        <a:rPr lang="en-GB" sz="1600" dirty="0">
                          <a:effectLst/>
                          <a:latin typeface="Tw Cen MT" panose="020B0602020104020603" pitchFamily="34" charset="0"/>
                          <a:ea typeface="Calibri" panose="020F0502020204030204" pitchFamily="34" charset="0"/>
                          <a:cs typeface="Times New Roman" panose="02020603050405020304" pitchFamily="18" charset="0"/>
                        </a:rPr>
                        <a:t>€/ha</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lnL>
                      <a:noFill/>
                    </a:lnL>
                    <a:lnR>
                      <a:noFill/>
                    </a:lnR>
                    <a:lnT>
                      <a:noFill/>
                    </a:lnT>
                    <a:lnB>
                      <a:noFill/>
                    </a:lnB>
                  </a:tcPr>
                </a:tc>
                <a:tc>
                  <a:txBody>
                    <a:bodyPr/>
                    <a:lstStyle/>
                    <a:p>
                      <a:pPr algn="r">
                        <a:lnSpc>
                          <a:spcPct val="107000"/>
                        </a:lnSpc>
                        <a:spcAft>
                          <a:spcPts val="0"/>
                        </a:spcAft>
                      </a:pPr>
                      <a:r>
                        <a:rPr lang="en-GB" sz="1600" dirty="0">
                          <a:effectLst/>
                          <a:latin typeface="Tw Cen MT" panose="020B0602020104020603" pitchFamily="34" charset="0"/>
                          <a:ea typeface="Calibri" panose="020F0502020204030204" pitchFamily="34" charset="0"/>
                          <a:cs typeface="Times New Roman" panose="02020603050405020304" pitchFamily="18" charset="0"/>
                        </a:rPr>
                        <a:t>1,599</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lnL>
                      <a:noFill/>
                    </a:lnL>
                    <a:lnR>
                      <a:noFill/>
                    </a:lnR>
                    <a:lnT>
                      <a:noFill/>
                    </a:lnT>
                    <a:lnB>
                      <a:noFill/>
                    </a:lnB>
                  </a:tcPr>
                </a:tc>
                <a:tc>
                  <a:txBody>
                    <a:bodyPr/>
                    <a:lstStyle/>
                    <a:p>
                      <a:pPr algn="r"/>
                      <a:r>
                        <a:rPr lang="en-GB" sz="1600" dirty="0">
                          <a:effectLst/>
                          <a:latin typeface="Tw Cen MT" panose="020B0602020104020603" pitchFamily="34" charset="0"/>
                          <a:ea typeface="Calibri" panose="020F0502020204030204" pitchFamily="34" charset="0"/>
                          <a:cs typeface="Times New Roman" panose="02020603050405020304" pitchFamily="18" charset="0"/>
                        </a:rPr>
                        <a:t>748</a:t>
                      </a:r>
                      <a:endParaRPr lang="en-GB" sz="1600" dirty="0"/>
                    </a:p>
                  </a:txBody>
                  <a:tcPr marL="66839" marR="66839" marT="0" marB="0">
                    <a:lnL>
                      <a:noFill/>
                    </a:lnL>
                    <a:lnR>
                      <a:noFill/>
                    </a:lnR>
                    <a:lnT>
                      <a:noFill/>
                    </a:lnT>
                    <a:lnB>
                      <a:noFill/>
                    </a:lnB>
                  </a:tcPr>
                </a:tc>
                <a:tc>
                  <a:txBody>
                    <a:bodyPr/>
                    <a:lstStyle/>
                    <a:p>
                      <a:pPr algn="r">
                        <a:lnSpc>
                          <a:spcPct val="107000"/>
                        </a:lnSpc>
                        <a:spcAft>
                          <a:spcPts val="0"/>
                        </a:spcAft>
                      </a:pPr>
                      <a:r>
                        <a:rPr lang="en-GB" sz="1800" dirty="0">
                          <a:effectLst/>
                          <a:latin typeface="Tw Cen MT" panose="020B0602020104020603" pitchFamily="34" charset="0"/>
                          <a:ea typeface="Calibri" panose="020F0502020204030204" pitchFamily="34" charset="0"/>
                          <a:cs typeface="Times New Roman" panose="02020603050405020304" pitchFamily="18" charset="0"/>
                        </a:rPr>
                        <a:t>***</a:t>
                      </a:r>
                      <a:endParaRPr lang="fr-BE" sz="24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lnL>
                      <a:noFill/>
                    </a:lnL>
                    <a:lnR>
                      <a:noFill/>
                    </a:lnR>
                    <a:lnT>
                      <a:noFill/>
                    </a:lnT>
                    <a:lnB>
                      <a:noFill/>
                    </a:lnB>
                  </a:tcPr>
                </a:tc>
                <a:extLst>
                  <a:ext uri="{0D108BD9-81ED-4DB2-BD59-A6C34878D82A}">
                    <a16:rowId xmlns:a16="http://schemas.microsoft.com/office/drawing/2014/main" val="2276942408"/>
                  </a:ext>
                </a:extLst>
              </a:tr>
              <a:tr h="468000">
                <a:tc>
                  <a:txBody>
                    <a:bodyPr/>
                    <a:lstStyle/>
                    <a:p>
                      <a:pPr algn="l">
                        <a:lnSpc>
                          <a:spcPct val="107000"/>
                        </a:lnSpc>
                        <a:spcAft>
                          <a:spcPts val="0"/>
                        </a:spcAft>
                      </a:pPr>
                      <a:r>
                        <a:rPr lang="en-GB" sz="1400" b="1" dirty="0">
                          <a:effectLst/>
                          <a:latin typeface="Tw Cen MT" panose="020B0602020104020603" pitchFamily="34" charset="0"/>
                          <a:ea typeface="Calibri" panose="020F0502020204030204" pitchFamily="34" charset="0"/>
                          <a:cs typeface="Times New Roman" panose="02020603050405020304" pitchFamily="18" charset="0"/>
                        </a:rPr>
                        <a:t>Operating profit margin</a:t>
                      </a:r>
                      <a:endParaRPr lang="fr-BE" sz="18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lnL>
                      <a:noFill/>
                    </a:lnL>
                    <a:lnR>
                      <a:noFill/>
                    </a:lnR>
                    <a:lnT>
                      <a:noFill/>
                    </a:lnT>
                    <a:lnB>
                      <a:noFill/>
                    </a:lnB>
                  </a:tcPr>
                </a:tc>
                <a:tc>
                  <a:txBody>
                    <a:bodyPr/>
                    <a:lstStyle/>
                    <a:p>
                      <a:pPr algn="l">
                        <a:lnSpc>
                          <a:spcPct val="107000"/>
                        </a:lnSpc>
                        <a:spcAft>
                          <a:spcPts val="0"/>
                        </a:spcAft>
                      </a:pPr>
                      <a:r>
                        <a:rPr lang="fr-BE" sz="1400" dirty="0">
                          <a:effectLst/>
                          <a:latin typeface="Tw Cen MT" panose="020B0602020104020603" pitchFamily="34" charset="0"/>
                          <a:ea typeface="Calibri" panose="020F0502020204030204" pitchFamily="34" charset="0"/>
                          <a:cs typeface="Times New Roman" panose="02020603050405020304" pitchFamily="18" charset="0"/>
                        </a:rPr>
                        <a:t>c/a</a:t>
                      </a:r>
                    </a:p>
                  </a:txBody>
                  <a:tcPr marL="66839" marR="66839" marT="0" marB="0">
                    <a:lnL>
                      <a:noFill/>
                    </a:lnL>
                    <a:lnR>
                      <a:noFill/>
                    </a:lnR>
                    <a:lnT>
                      <a:noFill/>
                    </a:lnT>
                    <a:lnB>
                      <a:noFill/>
                    </a:lnB>
                  </a:tcPr>
                </a:tc>
                <a:tc>
                  <a:txBody>
                    <a:bodyPr/>
                    <a:lstStyle/>
                    <a:p>
                      <a:pPr algn="l">
                        <a:lnSpc>
                          <a:spcPct val="107000"/>
                        </a:lnSpc>
                        <a:spcAft>
                          <a:spcPts val="0"/>
                        </a:spcAft>
                      </a:pPr>
                      <a:r>
                        <a:rPr lang="en-GB" sz="1600" dirty="0">
                          <a:effectLst/>
                          <a:latin typeface="Tw Cen MT" panose="020B0602020104020603" pitchFamily="34" charset="0"/>
                          <a:ea typeface="Calibri" panose="020F0502020204030204" pitchFamily="34" charset="0"/>
                          <a:cs typeface="Times New Roman" panose="02020603050405020304" pitchFamily="18" charset="0"/>
                        </a:rPr>
                        <a:t>%</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lnL>
                      <a:noFill/>
                    </a:lnL>
                    <a:lnR>
                      <a:noFill/>
                    </a:lnR>
                    <a:lnT>
                      <a:noFill/>
                    </a:lnT>
                    <a:lnB>
                      <a:noFill/>
                    </a:lnB>
                  </a:tcPr>
                </a:tc>
                <a:tc>
                  <a:txBody>
                    <a:bodyPr/>
                    <a:lstStyle/>
                    <a:p>
                      <a:pPr algn="r">
                        <a:lnSpc>
                          <a:spcPct val="107000"/>
                        </a:lnSpc>
                        <a:spcAft>
                          <a:spcPts val="0"/>
                        </a:spcAft>
                      </a:pPr>
                      <a:r>
                        <a:rPr lang="en-GB" sz="1600" dirty="0">
                          <a:effectLst/>
                          <a:latin typeface="Tw Cen MT" panose="020B0602020104020603" pitchFamily="34" charset="0"/>
                          <a:ea typeface="Calibri" panose="020F0502020204030204" pitchFamily="34" charset="0"/>
                          <a:cs typeface="Times New Roman" panose="02020603050405020304" pitchFamily="18" charset="0"/>
                        </a:rPr>
                        <a:t>55</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lnL>
                      <a:noFill/>
                    </a:lnL>
                    <a:lnR>
                      <a:noFill/>
                    </a:lnR>
                    <a:lnT>
                      <a:noFill/>
                    </a:lnT>
                    <a:lnB>
                      <a:noFill/>
                    </a:lnB>
                  </a:tcPr>
                </a:tc>
                <a:tc>
                  <a:txBody>
                    <a:bodyPr/>
                    <a:lstStyle/>
                    <a:p>
                      <a:pPr algn="r"/>
                      <a:r>
                        <a:rPr lang="en-GB" sz="1600" dirty="0">
                          <a:effectLst/>
                          <a:latin typeface="Tw Cen MT" panose="020B0602020104020603" pitchFamily="34" charset="0"/>
                          <a:ea typeface="Calibri" panose="020F0502020204030204" pitchFamily="34" charset="0"/>
                          <a:cs typeface="Times New Roman" panose="02020603050405020304" pitchFamily="18" charset="0"/>
                        </a:rPr>
                        <a:t>42</a:t>
                      </a:r>
                      <a:endParaRPr lang="en-GB" sz="1600" dirty="0"/>
                    </a:p>
                  </a:txBody>
                  <a:tcPr marL="66839" marR="66839" marT="0" marB="0">
                    <a:lnL>
                      <a:noFill/>
                    </a:lnL>
                    <a:lnR>
                      <a:noFill/>
                    </a:lnR>
                    <a:lnT>
                      <a:noFill/>
                    </a:lnT>
                    <a:lnB>
                      <a:noFill/>
                    </a:lnB>
                  </a:tcPr>
                </a:tc>
                <a:tc>
                  <a:txBody>
                    <a:bodyPr/>
                    <a:lstStyle/>
                    <a:p>
                      <a:pPr algn="r">
                        <a:lnSpc>
                          <a:spcPct val="107000"/>
                        </a:lnSpc>
                        <a:spcAft>
                          <a:spcPts val="0"/>
                        </a:spcAft>
                      </a:pPr>
                      <a:r>
                        <a:rPr lang="en-GB" sz="1800" dirty="0">
                          <a:effectLst/>
                          <a:latin typeface="Tw Cen MT" panose="020B0602020104020603" pitchFamily="34" charset="0"/>
                          <a:ea typeface="Calibri" panose="020F0502020204030204" pitchFamily="34" charset="0"/>
                          <a:cs typeface="Times New Roman" panose="02020603050405020304" pitchFamily="18" charset="0"/>
                        </a:rPr>
                        <a:t>***</a:t>
                      </a:r>
                      <a:endParaRPr lang="fr-BE" sz="24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lnL>
                      <a:noFill/>
                    </a:lnL>
                    <a:lnR>
                      <a:noFill/>
                    </a:lnR>
                    <a:lnT>
                      <a:noFill/>
                    </a:lnT>
                    <a:lnB>
                      <a:noFill/>
                    </a:lnB>
                  </a:tcPr>
                </a:tc>
                <a:extLst>
                  <a:ext uri="{0D108BD9-81ED-4DB2-BD59-A6C34878D82A}">
                    <a16:rowId xmlns:a16="http://schemas.microsoft.com/office/drawing/2014/main" val="2312924748"/>
                  </a:ext>
                </a:extLst>
              </a:tr>
              <a:tr h="468000">
                <a:tc>
                  <a:txBody>
                    <a:bodyPr/>
                    <a:lstStyle/>
                    <a:p>
                      <a:pPr algn="l">
                        <a:lnSpc>
                          <a:spcPct val="107000"/>
                        </a:lnSpc>
                        <a:spcAft>
                          <a:spcPts val="0"/>
                        </a:spcAft>
                      </a:pPr>
                      <a:r>
                        <a:rPr lang="en-GB" sz="1400" b="1">
                          <a:effectLst/>
                          <a:latin typeface="Tw Cen MT" panose="020B0602020104020603" pitchFamily="34" charset="0"/>
                          <a:ea typeface="Calibri" panose="020F0502020204030204" pitchFamily="34" charset="0"/>
                          <a:cs typeface="Times New Roman" panose="02020603050405020304" pitchFamily="18" charset="0"/>
                        </a:rPr>
                        <a:t>Subsidies/ha</a:t>
                      </a:r>
                      <a:endParaRPr lang="fr-BE" sz="180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lnL>
                      <a:noFill/>
                    </a:lnL>
                    <a:lnR>
                      <a:noFill/>
                    </a:lnR>
                    <a:lnT>
                      <a:noFill/>
                    </a:lnT>
                    <a:lnB>
                      <a:noFill/>
                    </a:lnB>
                  </a:tcPr>
                </a:tc>
                <a:tc>
                  <a:txBody>
                    <a:bodyPr/>
                    <a:lstStyle/>
                    <a:p>
                      <a:pPr algn="l">
                        <a:lnSpc>
                          <a:spcPct val="107000"/>
                        </a:lnSpc>
                        <a:spcAft>
                          <a:spcPts val="0"/>
                        </a:spcAft>
                      </a:pPr>
                      <a:endParaRPr lang="fr-BE" sz="18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lnL>
                      <a:noFill/>
                    </a:lnL>
                    <a:lnR>
                      <a:noFill/>
                    </a:lnR>
                    <a:lnT>
                      <a:noFill/>
                    </a:lnT>
                    <a:lnB>
                      <a:noFill/>
                    </a:lnB>
                  </a:tcPr>
                </a:tc>
                <a:tc>
                  <a:txBody>
                    <a:bodyPr/>
                    <a:lstStyle/>
                    <a:p>
                      <a:pPr algn="l">
                        <a:lnSpc>
                          <a:spcPct val="107000"/>
                        </a:lnSpc>
                        <a:spcAft>
                          <a:spcPts val="0"/>
                        </a:spcAft>
                      </a:pPr>
                      <a:r>
                        <a:rPr lang="en-GB" sz="1600">
                          <a:effectLst/>
                          <a:latin typeface="Tw Cen MT" panose="020B0602020104020603" pitchFamily="34" charset="0"/>
                          <a:ea typeface="Calibri" panose="020F0502020204030204" pitchFamily="34" charset="0"/>
                          <a:cs typeface="Times New Roman" panose="02020603050405020304" pitchFamily="18" charset="0"/>
                        </a:rPr>
                        <a:t>€/ha</a:t>
                      </a:r>
                      <a:endParaRPr lang="fr-BE" sz="160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lnL>
                      <a:noFill/>
                    </a:lnL>
                    <a:lnR>
                      <a:noFill/>
                    </a:lnR>
                    <a:lnT>
                      <a:noFill/>
                    </a:lnT>
                    <a:lnB>
                      <a:noFill/>
                    </a:lnB>
                  </a:tcPr>
                </a:tc>
                <a:tc>
                  <a:txBody>
                    <a:bodyPr/>
                    <a:lstStyle/>
                    <a:p>
                      <a:pPr algn="r">
                        <a:lnSpc>
                          <a:spcPct val="107000"/>
                        </a:lnSpc>
                        <a:spcAft>
                          <a:spcPts val="0"/>
                        </a:spcAft>
                      </a:pPr>
                      <a:r>
                        <a:rPr lang="en-GB" sz="1600" dirty="0">
                          <a:effectLst/>
                          <a:latin typeface="Tw Cen MT" panose="020B0602020104020603" pitchFamily="34" charset="0"/>
                          <a:ea typeface="Calibri" panose="020F0502020204030204" pitchFamily="34" charset="0"/>
                          <a:cs typeface="Times New Roman" panose="02020603050405020304" pitchFamily="18" charset="0"/>
                        </a:rPr>
                        <a:t>402</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lnL>
                      <a:noFill/>
                    </a:lnL>
                    <a:lnR>
                      <a:noFill/>
                    </a:lnR>
                    <a:lnT>
                      <a:noFill/>
                    </a:lnT>
                    <a:lnB>
                      <a:noFill/>
                    </a:lnB>
                  </a:tcPr>
                </a:tc>
                <a:tc>
                  <a:txBody>
                    <a:bodyPr/>
                    <a:lstStyle/>
                    <a:p>
                      <a:pPr algn="r"/>
                      <a:r>
                        <a:rPr lang="en-GB" sz="1600" dirty="0">
                          <a:effectLst/>
                          <a:latin typeface="Tw Cen MT" panose="020B0602020104020603" pitchFamily="34" charset="0"/>
                          <a:ea typeface="Calibri" panose="020F0502020204030204" pitchFamily="34" charset="0"/>
                          <a:cs typeface="Times New Roman" panose="02020603050405020304" pitchFamily="18" charset="0"/>
                        </a:rPr>
                        <a:t>600</a:t>
                      </a:r>
                      <a:endParaRPr lang="en-GB" sz="1600" dirty="0"/>
                    </a:p>
                  </a:txBody>
                  <a:tcPr marL="66839" marR="66839" marT="0" marB="0">
                    <a:lnL>
                      <a:noFill/>
                    </a:lnL>
                    <a:lnR>
                      <a:noFill/>
                    </a:lnR>
                    <a:lnT>
                      <a:noFill/>
                    </a:lnT>
                    <a:lnB>
                      <a:noFill/>
                    </a:lnB>
                  </a:tcPr>
                </a:tc>
                <a:tc>
                  <a:txBody>
                    <a:bodyPr/>
                    <a:lstStyle/>
                    <a:p>
                      <a:pPr algn="r">
                        <a:lnSpc>
                          <a:spcPct val="107000"/>
                        </a:lnSpc>
                        <a:spcAft>
                          <a:spcPts val="0"/>
                        </a:spcAft>
                      </a:pPr>
                      <a:r>
                        <a:rPr lang="en-GB" sz="1800" dirty="0">
                          <a:effectLst/>
                          <a:latin typeface="Tw Cen MT" panose="020B0602020104020603" pitchFamily="34" charset="0"/>
                          <a:ea typeface="Calibri" panose="020F0502020204030204" pitchFamily="34" charset="0"/>
                          <a:cs typeface="Times New Roman" panose="02020603050405020304" pitchFamily="18" charset="0"/>
                        </a:rPr>
                        <a:t>***</a:t>
                      </a:r>
                      <a:endParaRPr lang="fr-BE" sz="24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lnL>
                      <a:noFill/>
                    </a:lnL>
                    <a:lnR>
                      <a:noFill/>
                    </a:lnR>
                    <a:lnT>
                      <a:noFill/>
                    </a:lnT>
                    <a:lnB>
                      <a:noFill/>
                    </a:lnB>
                  </a:tcPr>
                </a:tc>
                <a:extLst>
                  <a:ext uri="{0D108BD9-81ED-4DB2-BD59-A6C34878D82A}">
                    <a16:rowId xmlns:a16="http://schemas.microsoft.com/office/drawing/2014/main" val="2134956050"/>
                  </a:ext>
                </a:extLst>
              </a:tr>
              <a:tr h="468000">
                <a:tc>
                  <a:txBody>
                    <a:bodyPr/>
                    <a:lstStyle/>
                    <a:p>
                      <a:pPr algn="l">
                        <a:lnSpc>
                          <a:spcPct val="107000"/>
                        </a:lnSpc>
                        <a:spcAft>
                          <a:spcPts val="0"/>
                        </a:spcAft>
                      </a:pPr>
                      <a:r>
                        <a:rPr lang="en-GB" sz="1400" b="1">
                          <a:effectLst/>
                          <a:latin typeface="Tw Cen MT" panose="020B0602020104020603" pitchFamily="34" charset="0"/>
                          <a:ea typeface="Calibri" panose="020F0502020204030204" pitchFamily="34" charset="0"/>
                          <a:cs typeface="Times New Roman" panose="02020603050405020304" pitchFamily="18" charset="0"/>
                        </a:rPr>
                        <a:t>Subsidy dependence</a:t>
                      </a:r>
                      <a:endParaRPr lang="fr-BE" sz="180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fr-BE" sz="1400" dirty="0">
                          <a:effectLst/>
                          <a:latin typeface="Tw Cen MT" panose="020B0602020104020603" pitchFamily="34" charset="0"/>
                          <a:ea typeface="Calibri" panose="020F0502020204030204" pitchFamily="34" charset="0"/>
                          <a:cs typeface="Times New Roman" panose="02020603050405020304" pitchFamily="18" charset="0"/>
                        </a:rPr>
                        <a:t>Subsidies/Gross revenues</a:t>
                      </a:r>
                    </a:p>
                  </a:txBody>
                  <a:tcPr marL="66839" marR="6683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GB" sz="1600" dirty="0">
                          <a:effectLst/>
                          <a:latin typeface="Tw Cen MT" panose="020B0602020104020603" pitchFamily="34" charset="0"/>
                          <a:ea typeface="Calibri" panose="020F0502020204030204" pitchFamily="34" charset="0"/>
                          <a:cs typeface="Times New Roman" panose="02020603050405020304" pitchFamily="18" charset="0"/>
                        </a:rPr>
                        <a:t>%</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600" dirty="0">
                          <a:effectLst/>
                          <a:latin typeface="Tw Cen MT" panose="020B0602020104020603" pitchFamily="34" charset="0"/>
                          <a:ea typeface="Calibri" panose="020F0502020204030204" pitchFamily="34" charset="0"/>
                          <a:cs typeface="Times New Roman" panose="02020603050405020304" pitchFamily="18" charset="0"/>
                        </a:rPr>
                        <a:t>13</a:t>
                      </a:r>
                      <a:endParaRPr lang="fr-BE" sz="16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r"/>
                      <a:r>
                        <a:rPr lang="en-GB" sz="1600" dirty="0">
                          <a:effectLst/>
                          <a:latin typeface="Tw Cen MT" panose="020B0602020104020603" pitchFamily="34" charset="0"/>
                          <a:cs typeface="Times New Roman" panose="02020603050405020304" pitchFamily="18" charset="0"/>
                        </a:rPr>
                        <a:t>28</a:t>
                      </a:r>
                      <a:endParaRPr lang="en-GB" sz="1600" dirty="0"/>
                    </a:p>
                  </a:txBody>
                  <a:tcPr marL="66839" marR="6683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1800" dirty="0">
                          <a:effectLst/>
                          <a:latin typeface="Tw Cen MT" panose="020B0602020104020603" pitchFamily="34" charset="0"/>
                          <a:ea typeface="Calibri" panose="020F0502020204030204" pitchFamily="34" charset="0"/>
                          <a:cs typeface="Times New Roman" panose="02020603050405020304" pitchFamily="18" charset="0"/>
                        </a:rPr>
                        <a:t>***</a:t>
                      </a:r>
                      <a:endParaRPr lang="fr-BE" sz="2400" dirty="0">
                        <a:effectLst/>
                        <a:latin typeface="Tw Cen MT" panose="020B0602020104020603" pitchFamily="34" charset="0"/>
                        <a:ea typeface="Calibri" panose="020F0502020204030204" pitchFamily="34" charset="0"/>
                        <a:cs typeface="Times New Roman" panose="02020603050405020304" pitchFamily="18" charset="0"/>
                      </a:endParaRPr>
                    </a:p>
                  </a:txBody>
                  <a:tcPr marL="66839" marR="66839"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3738929"/>
                  </a:ext>
                </a:extLst>
              </a:tr>
            </a:tbl>
          </a:graphicData>
        </a:graphic>
      </p:graphicFrame>
      <p:sp>
        <p:nvSpPr>
          <p:cNvPr id="21" name="Oval 20">
            <a:extLst>
              <a:ext uri="{FF2B5EF4-FFF2-40B4-BE49-F238E27FC236}">
                <a16:creationId xmlns:a16="http://schemas.microsoft.com/office/drawing/2014/main" id="{A0C99329-B7E4-4114-9837-CDEC2741D7AA}"/>
              </a:ext>
            </a:extLst>
          </p:cNvPr>
          <p:cNvSpPr/>
          <p:nvPr/>
        </p:nvSpPr>
        <p:spPr>
          <a:xfrm>
            <a:off x="7483941" y="3243264"/>
            <a:ext cx="1126659" cy="436328"/>
          </a:xfrm>
          <a:prstGeom prst="ellipse">
            <a:avLst/>
          </a:prstGeom>
          <a:solidFill>
            <a:schemeClr val="accent4">
              <a:lumMod val="60000"/>
              <a:lumOff val="40000"/>
              <a:alpha val="0"/>
            </a:schemeClr>
          </a:solidFill>
          <a:ln w="22225">
            <a:solidFill>
              <a:srgbClr val="EAA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Oval 13">
            <a:extLst>
              <a:ext uri="{FF2B5EF4-FFF2-40B4-BE49-F238E27FC236}">
                <a16:creationId xmlns:a16="http://schemas.microsoft.com/office/drawing/2014/main" id="{F0003AC7-2EF1-4324-B60D-7BECB7EEDA41}"/>
              </a:ext>
            </a:extLst>
          </p:cNvPr>
          <p:cNvSpPr/>
          <p:nvPr/>
        </p:nvSpPr>
        <p:spPr>
          <a:xfrm>
            <a:off x="6044712" y="3243264"/>
            <a:ext cx="1126659" cy="436328"/>
          </a:xfrm>
          <a:prstGeom prst="ellipse">
            <a:avLst/>
          </a:prstGeom>
          <a:solidFill>
            <a:schemeClr val="accent4">
              <a:lumMod val="60000"/>
              <a:lumOff val="40000"/>
              <a:alpha val="0"/>
            </a:schemeClr>
          </a:solidFill>
          <a:ln w="22225">
            <a:solidFill>
              <a:srgbClr val="EAA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254F017A-B99F-49EC-987B-EE3FE41AEF69}"/>
              </a:ext>
            </a:extLst>
          </p:cNvPr>
          <p:cNvSpPr>
            <a:spLocks noGrp="1"/>
          </p:cNvSpPr>
          <p:nvPr>
            <p:ph type="title"/>
          </p:nvPr>
        </p:nvSpPr>
        <p:spPr>
          <a:xfrm>
            <a:off x="1083297" y="341173"/>
            <a:ext cx="10515600" cy="1325563"/>
          </a:xfrm>
        </p:spPr>
        <p:txBody>
          <a:bodyPr>
            <a:normAutofit/>
          </a:bodyPr>
          <a:lstStyle/>
          <a:p>
            <a:r>
              <a:rPr lang="en-US" sz="3600" dirty="0">
                <a:latin typeface="Tw Cen MT" panose="020B0602020104020603" pitchFamily="34" charset="0"/>
              </a:rPr>
              <a:t>Dairy farms are more profitable and less subsidy-reliant</a:t>
            </a:r>
          </a:p>
        </p:txBody>
      </p:sp>
      <p:cxnSp>
        <p:nvCxnSpPr>
          <p:cNvPr id="6" name="Straight Connector 5">
            <a:extLst>
              <a:ext uri="{FF2B5EF4-FFF2-40B4-BE49-F238E27FC236}">
                <a16:creationId xmlns:a16="http://schemas.microsoft.com/office/drawing/2014/main" id="{9A3726FC-E501-4B3E-8535-5E9B1834703C}"/>
              </a:ext>
            </a:extLst>
          </p:cNvPr>
          <p:cNvCxnSpPr/>
          <p:nvPr/>
        </p:nvCxnSpPr>
        <p:spPr>
          <a:xfrm>
            <a:off x="838200" y="641023"/>
            <a:ext cx="0" cy="725864"/>
          </a:xfrm>
          <a:prstGeom prst="line">
            <a:avLst/>
          </a:prstGeom>
          <a:ln w="25400">
            <a:solidFill>
              <a:srgbClr val="D8A730"/>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B4757587-4A61-49B9-9FB0-7B2C0F15F9F4}"/>
              </a:ext>
            </a:extLst>
          </p:cNvPr>
          <p:cNvSpPr>
            <a:spLocks noGrp="1"/>
          </p:cNvSpPr>
          <p:nvPr>
            <p:ph type="sldNum" sz="quarter" idx="12"/>
          </p:nvPr>
        </p:nvSpPr>
        <p:spPr/>
        <p:txBody>
          <a:bodyPr/>
          <a:lstStyle/>
          <a:p>
            <a:fld id="{A5512A6C-C466-477C-97A0-F68F0A9EF145}" type="slidenum">
              <a:rPr lang="en-GB" smtClean="0"/>
              <a:t>9</a:t>
            </a:fld>
            <a:endParaRPr lang="en-GB"/>
          </a:p>
        </p:txBody>
      </p:sp>
      <p:sp>
        <p:nvSpPr>
          <p:cNvPr id="13" name="ZoneTexte 8">
            <a:extLst>
              <a:ext uri="{FF2B5EF4-FFF2-40B4-BE49-F238E27FC236}">
                <a16:creationId xmlns:a16="http://schemas.microsoft.com/office/drawing/2014/main" id="{7CC6CA7C-CBC6-4E1E-9954-059EBF4347DE}"/>
              </a:ext>
            </a:extLst>
          </p:cNvPr>
          <p:cNvSpPr txBox="1"/>
          <p:nvPr/>
        </p:nvSpPr>
        <p:spPr>
          <a:xfrm>
            <a:off x="2083489" y="6299500"/>
            <a:ext cx="8025021" cy="421975"/>
          </a:xfrm>
          <a:prstGeom prst="rect">
            <a:avLst/>
          </a:prstGeom>
          <a:noFill/>
        </p:spPr>
        <p:txBody>
          <a:bodyPr wrap="square" rtlCol="0">
            <a:spAutoFit/>
          </a:bodyPr>
          <a:lstStyle/>
          <a:p>
            <a:pPr algn="ctr">
              <a:lnSpc>
                <a:spcPct val="150000"/>
              </a:lnSpc>
            </a:pPr>
            <a:r>
              <a:rPr lang="en-GB" sz="1600" i="1" dirty="0">
                <a:latin typeface="Tw Cen MT" panose="020B0602020104020603" pitchFamily="34" charset="0"/>
              </a:rPr>
              <a:t>Significant differences tested using two-sided t-tests: p&lt;0.1*; p&lt;0.05**; p&lt;0.01*** </a:t>
            </a:r>
          </a:p>
        </p:txBody>
      </p:sp>
      <p:sp>
        <p:nvSpPr>
          <p:cNvPr id="22" name="Oval 21">
            <a:extLst>
              <a:ext uri="{FF2B5EF4-FFF2-40B4-BE49-F238E27FC236}">
                <a16:creationId xmlns:a16="http://schemas.microsoft.com/office/drawing/2014/main" id="{30A83305-87E5-439B-9E60-C7BE8C5BD755}"/>
              </a:ext>
            </a:extLst>
          </p:cNvPr>
          <p:cNvSpPr/>
          <p:nvPr/>
        </p:nvSpPr>
        <p:spPr>
          <a:xfrm>
            <a:off x="6044711" y="4152740"/>
            <a:ext cx="1126659" cy="436328"/>
          </a:xfrm>
          <a:prstGeom prst="ellipse">
            <a:avLst/>
          </a:prstGeom>
          <a:solidFill>
            <a:schemeClr val="accent2">
              <a:alpha val="0"/>
            </a:schemeClr>
          </a:solid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Oval 23">
            <a:extLst>
              <a:ext uri="{FF2B5EF4-FFF2-40B4-BE49-F238E27FC236}">
                <a16:creationId xmlns:a16="http://schemas.microsoft.com/office/drawing/2014/main" id="{AD22A011-D396-4A29-BA52-C20FD02E8547}"/>
              </a:ext>
            </a:extLst>
          </p:cNvPr>
          <p:cNvSpPr/>
          <p:nvPr/>
        </p:nvSpPr>
        <p:spPr>
          <a:xfrm>
            <a:off x="7483941" y="4152740"/>
            <a:ext cx="1126659" cy="436328"/>
          </a:xfrm>
          <a:prstGeom prst="ellipse">
            <a:avLst/>
          </a:prstGeom>
          <a:solidFill>
            <a:schemeClr val="accent2">
              <a:alpha val="0"/>
            </a:schemeClr>
          </a:solid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Oval 24">
            <a:extLst>
              <a:ext uri="{FF2B5EF4-FFF2-40B4-BE49-F238E27FC236}">
                <a16:creationId xmlns:a16="http://schemas.microsoft.com/office/drawing/2014/main" id="{B50D0DEE-82AA-4F6B-9CBE-8E877268A9BE}"/>
              </a:ext>
            </a:extLst>
          </p:cNvPr>
          <p:cNvSpPr/>
          <p:nvPr/>
        </p:nvSpPr>
        <p:spPr>
          <a:xfrm>
            <a:off x="7483941" y="4655514"/>
            <a:ext cx="1126659" cy="436328"/>
          </a:xfrm>
          <a:prstGeom prst="ellipse">
            <a:avLst/>
          </a:prstGeom>
          <a:solidFill>
            <a:schemeClr val="accent4">
              <a:lumMod val="60000"/>
              <a:lumOff val="40000"/>
              <a:alpha val="0"/>
            </a:schemeClr>
          </a:solidFill>
          <a:ln w="22225">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Oval 25">
            <a:extLst>
              <a:ext uri="{FF2B5EF4-FFF2-40B4-BE49-F238E27FC236}">
                <a16:creationId xmlns:a16="http://schemas.microsoft.com/office/drawing/2014/main" id="{2B65F835-08E9-4A85-AF4F-61FEE5B49B72}"/>
              </a:ext>
            </a:extLst>
          </p:cNvPr>
          <p:cNvSpPr/>
          <p:nvPr/>
        </p:nvSpPr>
        <p:spPr>
          <a:xfrm>
            <a:off x="7483941" y="5601810"/>
            <a:ext cx="1126659" cy="436328"/>
          </a:xfrm>
          <a:prstGeom prst="ellipse">
            <a:avLst/>
          </a:prstGeom>
          <a:solidFill>
            <a:schemeClr val="accent4">
              <a:lumMod val="60000"/>
              <a:lumOff val="40000"/>
              <a:alpha val="0"/>
            </a:schemeClr>
          </a:solidFill>
          <a:ln w="2222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384363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3" grpId="0" animBg="1"/>
      <p:bldP spid="21" grpId="0" animBg="1"/>
      <p:bldP spid="14" grpId="0" animBg="1"/>
      <p:bldP spid="22" grpId="0" animBg="1"/>
      <p:bldP spid="24" grpId="0" animBg="1"/>
      <p:bldP spid="25" grpId="0" animBg="1"/>
      <p:bldP spid="2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C8350CDDA311C42BE899342A32C3C68" ma:contentTypeVersion="14" ma:contentTypeDescription="Crée un document." ma:contentTypeScope="" ma:versionID="20c5877144647f4a45ac0fff934f2775">
  <xsd:schema xmlns:xsd="http://www.w3.org/2001/XMLSchema" xmlns:xs="http://www.w3.org/2001/XMLSchema" xmlns:p="http://schemas.microsoft.com/office/2006/metadata/properties" xmlns:ns3="7e6c40da-a6bf-4b07-a0f1-d4f501f52634" xmlns:ns4="620972d3-1c6b-4c4b-b655-24035208281f" targetNamespace="http://schemas.microsoft.com/office/2006/metadata/properties" ma:root="true" ma:fieldsID="321c2f150830346ef7f6da2406dfb6ad" ns3:_="" ns4:_="">
    <xsd:import namespace="7e6c40da-a6bf-4b07-a0f1-d4f501f52634"/>
    <xsd:import namespace="620972d3-1c6b-4c4b-b655-24035208281f"/>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4:SharedWithUsers" minOccurs="0"/>
                <xsd:element ref="ns4:SharedWithDetails" minOccurs="0"/>
                <xsd:element ref="ns4:SharingHintHash" minOccurs="0"/>
                <xsd:element ref="ns3:MediaServiceOCR" minOccurs="0"/>
                <xsd:element ref="ns3:MediaServiceAutoKeyPoints" minOccurs="0"/>
                <xsd:element ref="ns3:MediaServiceKeyPoints" minOccurs="0"/>
                <xsd:element ref="ns3:MediaServiceGenerationTime" minOccurs="0"/>
                <xsd:element ref="ns3:MediaServiceEventHashCode"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6c40da-a6bf-4b07-a0f1-d4f501f52634"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20972d3-1c6b-4c4b-b655-24035208281f" elementFormDefault="qualified">
    <xsd:import namespace="http://schemas.microsoft.com/office/2006/documentManagement/types"/>
    <xsd:import namespace="http://schemas.microsoft.com/office/infopath/2007/PartnerControls"/>
    <xsd:element name="SharedWithUsers" ma:index="12" nillable="true" ma:displayName="Partagé avec"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description="" ma:internalName="SharedWithDetails" ma:readOnly="true">
      <xsd:simpleType>
        <xsd:restriction base="dms:Note">
          <xsd:maxLength value="255"/>
        </xsd:restriction>
      </xsd:simpleType>
    </xsd:element>
    <xsd:element name="SharingHintHash" ma:index="14" nillable="true" ma:displayName="Partage du hachage d’indicateur" ma:descriptio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9F77F1A-8DAA-483B-886F-D0E3DB095539}">
  <ds:schemaRefs>
    <ds:schemaRef ds:uri="http://purl.org/dc/dcmitype/"/>
    <ds:schemaRef ds:uri="http://schemas.microsoft.com/office/infopath/2007/PartnerControls"/>
    <ds:schemaRef ds:uri="http://purl.org/dc/elements/1.1/"/>
    <ds:schemaRef ds:uri="http://schemas.microsoft.com/office/2006/documentManagement/types"/>
    <ds:schemaRef ds:uri="7e6c40da-a6bf-4b07-a0f1-d4f501f52634"/>
    <ds:schemaRef ds:uri="http://purl.org/dc/terms/"/>
    <ds:schemaRef ds:uri="http://schemas.openxmlformats.org/package/2006/metadata/core-properties"/>
    <ds:schemaRef ds:uri="620972d3-1c6b-4c4b-b655-24035208281f"/>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25162FE1-CAEF-40CE-A81C-F5F6EFE899F7}">
  <ds:schemaRefs>
    <ds:schemaRef ds:uri="http://schemas.microsoft.com/sharepoint/v3/contenttype/forms"/>
  </ds:schemaRefs>
</ds:datastoreItem>
</file>

<file path=customXml/itemProps3.xml><?xml version="1.0" encoding="utf-8"?>
<ds:datastoreItem xmlns:ds="http://schemas.openxmlformats.org/officeDocument/2006/customXml" ds:itemID="{D28DD427-EC5F-42D4-9765-90A4367834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e6c40da-a6bf-4b07-a0f1-d4f501f52634"/>
    <ds:schemaRef ds:uri="620972d3-1c6b-4c4b-b655-240352082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17172</TotalTime>
  <Words>4900</Words>
  <Application>Microsoft Office PowerPoint</Application>
  <PresentationFormat>Grand écran</PresentationFormat>
  <Paragraphs>1067</Paragraphs>
  <Slides>26</Slides>
  <Notes>26</Notes>
  <HiddenSlides>10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26</vt:i4>
      </vt:variant>
    </vt:vector>
  </HeadingPairs>
  <TitlesOfParts>
    <vt:vector size="35" baseType="lpstr">
      <vt:lpstr>Arial</vt:lpstr>
      <vt:lpstr>Calibri</vt:lpstr>
      <vt:lpstr>Calibri Light</vt:lpstr>
      <vt:lpstr>Cambria Math</vt:lpstr>
      <vt:lpstr>Courier New</vt:lpstr>
      <vt:lpstr>Times New Roman</vt:lpstr>
      <vt:lpstr>Tw Cen MT</vt:lpstr>
      <vt:lpstr>Wingdings</vt:lpstr>
      <vt:lpstr>Office Theme</vt:lpstr>
      <vt:lpstr>Présentation PowerPoint</vt:lpstr>
      <vt:lpstr>Livestock production is confronted with major challenges</vt:lpstr>
      <vt:lpstr>The protein transition as a solution?</vt:lpstr>
      <vt:lpstr>The Walloon context</vt:lpstr>
      <vt:lpstr>Livestock production systems are embedded in a  multi-level system</vt:lpstr>
      <vt:lpstr>Research questions</vt:lpstr>
      <vt:lpstr>Three factors associated with a protein transition</vt:lpstr>
      <vt:lpstr>Data and methods</vt:lpstr>
      <vt:lpstr>Dairy farms are more profitable and less subsidy-reliant</vt:lpstr>
      <vt:lpstr>Dairy farms rely more on the use of concentrates</vt:lpstr>
      <vt:lpstr>Présentation PowerPoint</vt:lpstr>
      <vt:lpstr>Dairy sector</vt:lpstr>
      <vt:lpstr>Présentation PowerPoint</vt:lpstr>
      <vt:lpstr>Beef sector</vt:lpstr>
      <vt:lpstr>Conclusions</vt:lpstr>
      <vt:lpstr>Présentation PowerPoint</vt:lpstr>
      <vt:lpstr>Agenda</vt:lpstr>
      <vt:lpstr>Two complementary studies</vt:lpstr>
      <vt:lpstr>Random model effects</vt:lpstr>
      <vt:lpstr>Dairy sector</vt:lpstr>
      <vt:lpstr>Beef sector</vt:lpstr>
      <vt:lpstr>More information</vt:lpstr>
      <vt:lpstr>Dairy sector: results per cow</vt:lpstr>
      <vt:lpstr>Dairy sector: results per unit of labor</vt:lpstr>
      <vt:lpstr>Beef sector: results per cow</vt:lpstr>
      <vt:lpstr>Beef sector: results per unit of labor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Océane Duluins</dc:creator>
  <cp:lastModifiedBy>Océane Duluins</cp:lastModifiedBy>
  <cp:revision>52</cp:revision>
  <dcterms:created xsi:type="dcterms:W3CDTF">2022-03-15T14:25:46Z</dcterms:created>
  <dcterms:modified xsi:type="dcterms:W3CDTF">2023-01-24T17:13:24Z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0x0101007C8350CDDA311C42BE899342A32C3C68</vt:lpwstr>
  </property>
</Properties>
</file>