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65" r:id="rId2"/>
    <p:sldId id="303" r:id="rId3"/>
    <p:sldId id="304" r:id="rId4"/>
    <p:sldId id="306" r:id="rId5"/>
    <p:sldId id="305" r:id="rId6"/>
    <p:sldId id="307" r:id="rId7"/>
    <p:sldId id="308" r:id="rId8"/>
    <p:sldId id="310" r:id="rId9"/>
    <p:sldId id="309" r:id="rId10"/>
    <p:sldId id="311" r:id="rId11"/>
    <p:sldId id="312" r:id="rId12"/>
    <p:sldId id="313" r:id="rId13"/>
    <p:sldId id="314" r:id="rId14"/>
    <p:sldId id="31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026" userDrawn="1">
          <p15:clr>
            <a:srgbClr val="A4A3A4"/>
          </p15:clr>
        </p15:guide>
        <p15:guide id="2" pos="234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03E7"/>
    <a:srgbClr val="6AFD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04" autoAdjust="0"/>
    <p:restoredTop sz="97041" autoAdjust="0"/>
  </p:normalViewPr>
  <p:slideViewPr>
    <p:cSldViewPr showGuides="1">
      <p:cViewPr>
        <p:scale>
          <a:sx n="100" d="100"/>
          <a:sy n="100" d="100"/>
        </p:scale>
        <p:origin x="-72" y="-72"/>
      </p:cViewPr>
      <p:guideLst>
        <p:guide orient="horz" pos="1026"/>
        <p:guide pos="2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97" d="100"/>
          <a:sy n="97" d="100"/>
        </p:scale>
        <p:origin x="3534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="" xmlns:a16="http://schemas.microsoft.com/office/drawing/2014/main" id="{6E1389CC-567B-462D-9606-5A6D48725E1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="" xmlns:a16="http://schemas.microsoft.com/office/drawing/2014/main" id="{E32223E6-8DEC-4459-8B52-D06E9BD3DAD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E9E86A-6679-4EC8-847C-9F954F45BF68}" type="datetimeFigureOut">
              <a:rPr lang="de-DE" smtClean="0"/>
              <a:t>19.11.2019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="" xmlns:a16="http://schemas.microsoft.com/office/drawing/2014/main" id="{DDE09F90-192B-4C21-A710-7EFC4BA93B8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="" xmlns:a16="http://schemas.microsoft.com/office/drawing/2014/main" id="{077B6243-ABD9-472E-9641-6E7B2B863DE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48E8B7-5326-4A3E-8AE4-83D3CDA8A9FC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65754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13C419-10E8-4216-A6CC-B7C8A23909AD}" type="datetimeFigureOut">
              <a:rPr lang="de-DE" smtClean="0"/>
              <a:t>19.11.2019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6CAD1-FD47-46B0-9C16-1B81F4E690E0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1325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14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6286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0858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5430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002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6CAD1-FD47-46B0-9C16-1B81F4E690E0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1706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6CAD1-FD47-46B0-9C16-1B81F4E690E0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8682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6CAD1-FD47-46B0-9C16-1B81F4E690E0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7440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6CAD1-FD47-46B0-9C16-1B81F4E690E0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103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6CAD1-FD47-46B0-9C16-1B81F4E690E0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74179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6CAD1-FD47-46B0-9C16-1B81F4E690E0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8865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="" xmlns:a16="http://schemas.microsoft.com/office/drawing/2014/main" id="{E713E3ED-78BF-4AEF-A5C2-46B7E751DB0E}"/>
              </a:ext>
            </a:extLst>
          </p:cNvPr>
          <p:cNvSpPr/>
          <p:nvPr userDrawn="1"/>
        </p:nvSpPr>
        <p:spPr>
          <a:xfrm>
            <a:off x="0" y="342000"/>
            <a:ext cx="12192000" cy="5067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31839" y="537344"/>
            <a:ext cx="10728323" cy="623404"/>
          </a:xfrm>
        </p:spPr>
        <p:txBody>
          <a:bodyPr anchor="t"/>
          <a:lstStyle>
            <a:lvl1pPr algn="l">
              <a:lnSpc>
                <a:spcPct val="114000"/>
              </a:lnSpc>
              <a:spcBef>
                <a:spcPts val="0"/>
              </a:spcBef>
              <a:defRPr sz="3200" spc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Headline der Präsentation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31837" y="2444192"/>
            <a:ext cx="10728325" cy="516756"/>
          </a:xfrm>
        </p:spPr>
        <p:txBody>
          <a:bodyPr/>
          <a:lstStyle>
            <a:lvl1pPr marL="0" indent="0" algn="l">
              <a:buNone/>
              <a:defRPr sz="1600" cap="all" spc="6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Datum  |  Name</a:t>
            </a:r>
            <a:endParaRPr lang="en-US" dirty="0"/>
          </a:p>
        </p:txBody>
      </p:sp>
      <p:sp>
        <p:nvSpPr>
          <p:cNvPr id="12" name="Textplatzhalter 10">
            <a:extLst>
              <a:ext uri="{FF2B5EF4-FFF2-40B4-BE49-F238E27FC236}">
                <a16:creationId xmlns="" xmlns:a16="http://schemas.microsoft.com/office/drawing/2014/main" id="{D585CE71-710A-4145-8AA7-7070BBC1B76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7" y="1088740"/>
            <a:ext cx="10728325" cy="727162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3200" b="1" cap="all" spc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der Präsentation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="" xmlns:a16="http://schemas.microsoft.com/office/drawing/2014/main" id="{57CEB1C7-3CEB-41C0-967D-A5811A09D93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9532" y="6423285"/>
            <a:ext cx="2304000" cy="118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="" xmlns:a16="http://schemas.microsoft.com/office/drawing/2014/main" id="{A0BABBA3-207B-428D-8CD0-97794373E0F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656" y="6005352"/>
            <a:ext cx="1881980" cy="54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520137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pos="461" userDrawn="1">
          <p15:clr>
            <a:srgbClr val="FBAE40"/>
          </p15:clr>
        </p15:guide>
        <p15:guide id="2" pos="7219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="" xmlns:a16="http://schemas.microsoft.com/office/drawing/2014/main" id="{E713E3ED-78BF-4AEF-A5C2-46B7E751DB0E}"/>
              </a:ext>
            </a:extLst>
          </p:cNvPr>
          <p:cNvSpPr/>
          <p:nvPr userDrawn="1"/>
        </p:nvSpPr>
        <p:spPr>
          <a:xfrm>
            <a:off x="0" y="342000"/>
            <a:ext cx="12192000" cy="5067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31839" y="537344"/>
            <a:ext cx="10728323" cy="623404"/>
          </a:xfrm>
        </p:spPr>
        <p:txBody>
          <a:bodyPr anchor="t"/>
          <a:lstStyle>
            <a:lvl1pPr algn="l">
              <a:lnSpc>
                <a:spcPct val="114000"/>
              </a:lnSpc>
              <a:spcBef>
                <a:spcPts val="0"/>
              </a:spcBef>
              <a:defRPr sz="3200" spc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Headline der Präsentation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31838" y="2660216"/>
            <a:ext cx="10728324" cy="516756"/>
          </a:xfrm>
        </p:spPr>
        <p:txBody>
          <a:bodyPr/>
          <a:lstStyle>
            <a:lvl1pPr marL="0" indent="0" algn="l">
              <a:buNone/>
              <a:defRPr sz="1600" cap="all" spc="6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Datum  |  Name</a:t>
            </a:r>
            <a:endParaRPr lang="en-US" dirty="0"/>
          </a:p>
        </p:txBody>
      </p:sp>
      <p:sp>
        <p:nvSpPr>
          <p:cNvPr id="12" name="Textplatzhalter 10">
            <a:extLst>
              <a:ext uri="{FF2B5EF4-FFF2-40B4-BE49-F238E27FC236}">
                <a16:creationId xmlns="" xmlns:a16="http://schemas.microsoft.com/office/drawing/2014/main" id="{D585CE71-710A-4145-8AA7-7070BBC1B76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8" y="1124744"/>
            <a:ext cx="10728325" cy="1361802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800" b="1" cap="none" spc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der Präsentation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="" xmlns:a16="http://schemas.microsoft.com/office/drawing/2014/main" id="{7D7831BC-0764-4D94-B436-8046AD2DF0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656" y="6005352"/>
            <a:ext cx="1881980" cy="548854"/>
          </a:xfrm>
          <a:prstGeom prst="rect">
            <a:avLst/>
          </a:prstGeom>
        </p:spPr>
      </p:pic>
      <p:sp>
        <p:nvSpPr>
          <p:cNvPr id="10" name="Textplatzhalter 4">
            <a:extLst>
              <a:ext uri="{FF2B5EF4-FFF2-40B4-BE49-F238E27FC236}">
                <a16:creationId xmlns="" xmlns:a16="http://schemas.microsoft.com/office/drawing/2014/main" id="{7390AF7B-9835-4AEF-ADBF-224AF53FB4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9532" y="6423285"/>
            <a:ext cx="2304000" cy="1188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8960439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pos="461" userDrawn="1">
          <p15:clr>
            <a:srgbClr val="FBAE40"/>
          </p15:clr>
        </p15:guide>
        <p15:guide id="2" pos="721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="" xmlns:a16="http://schemas.microsoft.com/office/drawing/2014/main" id="{54A1B7C4-7B43-4178-878E-3C1A63AA60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341313"/>
            <a:ext cx="11449050" cy="308768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13" name="Rechteck 12">
            <a:extLst>
              <a:ext uri="{FF2B5EF4-FFF2-40B4-BE49-F238E27FC236}">
                <a16:creationId xmlns="" xmlns:a16="http://schemas.microsoft.com/office/drawing/2014/main" id="{E713E3ED-78BF-4AEF-A5C2-46B7E751DB0E}"/>
              </a:ext>
            </a:extLst>
          </p:cNvPr>
          <p:cNvSpPr/>
          <p:nvPr userDrawn="1"/>
        </p:nvSpPr>
        <p:spPr>
          <a:xfrm>
            <a:off x="0" y="3429000"/>
            <a:ext cx="12192000" cy="19802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31839" y="3633688"/>
            <a:ext cx="10728324" cy="623404"/>
          </a:xfrm>
        </p:spPr>
        <p:txBody>
          <a:bodyPr anchor="t"/>
          <a:lstStyle>
            <a:lvl1pPr algn="l">
              <a:lnSpc>
                <a:spcPct val="114000"/>
              </a:lnSpc>
              <a:spcBef>
                <a:spcPts val="0"/>
              </a:spcBef>
              <a:defRPr sz="3200" spc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Headline der Präsentation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31837" y="4970822"/>
            <a:ext cx="10728325" cy="360000"/>
          </a:xfrm>
        </p:spPr>
        <p:txBody>
          <a:bodyPr/>
          <a:lstStyle>
            <a:lvl1pPr marL="0" indent="0" algn="l">
              <a:buNone/>
              <a:defRPr sz="1600" cap="all" spc="6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Datum  |  Name</a:t>
            </a:r>
            <a:endParaRPr lang="en-US" dirty="0"/>
          </a:p>
        </p:txBody>
      </p:sp>
      <p:sp>
        <p:nvSpPr>
          <p:cNvPr id="12" name="Textplatzhalter 10">
            <a:extLst>
              <a:ext uri="{FF2B5EF4-FFF2-40B4-BE49-F238E27FC236}">
                <a16:creationId xmlns="" xmlns:a16="http://schemas.microsoft.com/office/drawing/2014/main" id="{D585CE71-710A-4145-8AA7-7070BBC1B76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7" y="4185084"/>
            <a:ext cx="10728325" cy="727162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3200" b="1" cap="all" spc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der Präsentation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="" xmlns:a16="http://schemas.microsoft.com/office/drawing/2014/main" id="{133D537E-7D32-4AF3-8F50-037B43117F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656" y="6005352"/>
            <a:ext cx="1881980" cy="548854"/>
          </a:xfrm>
          <a:prstGeom prst="rect">
            <a:avLst/>
          </a:prstGeom>
        </p:spPr>
      </p:pic>
      <p:sp>
        <p:nvSpPr>
          <p:cNvPr id="10" name="Textplatzhalter 4">
            <a:extLst>
              <a:ext uri="{FF2B5EF4-FFF2-40B4-BE49-F238E27FC236}">
                <a16:creationId xmlns="" xmlns:a16="http://schemas.microsoft.com/office/drawing/2014/main" id="{02F77179-7DE6-490F-AFDB-836C5B895F0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9532" y="6423285"/>
            <a:ext cx="2304000" cy="1188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7349423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pos="461" userDrawn="1">
          <p15:clr>
            <a:srgbClr val="FBAE40"/>
          </p15:clr>
        </p15:guide>
        <p15:guide id="2" pos="7219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="" xmlns:a16="http://schemas.microsoft.com/office/drawing/2014/main" id="{E713E3ED-78BF-4AEF-A5C2-46B7E751DB0E}"/>
              </a:ext>
            </a:extLst>
          </p:cNvPr>
          <p:cNvSpPr/>
          <p:nvPr userDrawn="1"/>
        </p:nvSpPr>
        <p:spPr>
          <a:xfrm>
            <a:off x="0" y="3429000"/>
            <a:ext cx="12192000" cy="19802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5" name="Bildplatzhalter 4">
            <a:extLst>
              <a:ext uri="{FF2B5EF4-FFF2-40B4-BE49-F238E27FC236}">
                <a16:creationId xmlns="" xmlns:a16="http://schemas.microsoft.com/office/drawing/2014/main" id="{54A1B7C4-7B43-4178-878E-3C1A63AA60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341313"/>
            <a:ext cx="11449050" cy="308768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31839" y="3633688"/>
            <a:ext cx="10728324" cy="623404"/>
          </a:xfrm>
        </p:spPr>
        <p:txBody>
          <a:bodyPr anchor="t"/>
          <a:lstStyle>
            <a:lvl1pPr algn="l">
              <a:lnSpc>
                <a:spcPct val="114000"/>
              </a:lnSpc>
              <a:spcBef>
                <a:spcPts val="0"/>
              </a:spcBef>
              <a:defRPr sz="3200" spc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Headline der Präsentation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31837" y="4911514"/>
            <a:ext cx="10728325" cy="360000"/>
          </a:xfrm>
        </p:spPr>
        <p:txBody>
          <a:bodyPr/>
          <a:lstStyle>
            <a:lvl1pPr marL="0" indent="0" algn="l">
              <a:buNone/>
              <a:defRPr sz="1600" cap="all" spc="6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Datum  |  Name</a:t>
            </a:r>
            <a:endParaRPr lang="en-US" dirty="0"/>
          </a:p>
        </p:txBody>
      </p:sp>
      <p:sp>
        <p:nvSpPr>
          <p:cNvPr id="12" name="Textplatzhalter 10">
            <a:extLst>
              <a:ext uri="{FF2B5EF4-FFF2-40B4-BE49-F238E27FC236}">
                <a16:creationId xmlns="" xmlns:a16="http://schemas.microsoft.com/office/drawing/2014/main" id="{D585CE71-710A-4145-8AA7-7070BBC1B76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7" y="4221088"/>
            <a:ext cx="10728325" cy="547142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lang="de-DE" sz="1800" b="1" cap="none" spc="0" baseline="0" dirty="0">
                <a:solidFill>
                  <a:schemeClr val="accent2"/>
                </a:solidFill>
              </a:defRPr>
            </a:lvl1pPr>
          </a:lstStyle>
          <a:p>
            <a:pPr marL="228600" lvl="0" indent="-228600">
              <a:lnSpc>
                <a:spcPct val="100000"/>
              </a:lnSpc>
              <a:spcBef>
                <a:spcPts val="0"/>
              </a:spcBef>
            </a:pPr>
            <a:r>
              <a:rPr lang="de-DE" dirty="0" err="1"/>
              <a:t>Subline</a:t>
            </a:r>
            <a:r>
              <a:rPr lang="de-DE" dirty="0"/>
              <a:t> der Präsentation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="" xmlns:a16="http://schemas.microsoft.com/office/drawing/2014/main" id="{936BB06C-78EA-49C8-AAD0-451B7CEFCA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656" y="6005352"/>
            <a:ext cx="1881980" cy="548854"/>
          </a:xfrm>
          <a:prstGeom prst="rect">
            <a:avLst/>
          </a:prstGeom>
        </p:spPr>
      </p:pic>
      <p:sp>
        <p:nvSpPr>
          <p:cNvPr id="10" name="Textplatzhalter 4">
            <a:extLst>
              <a:ext uri="{FF2B5EF4-FFF2-40B4-BE49-F238E27FC236}">
                <a16:creationId xmlns="" xmlns:a16="http://schemas.microsoft.com/office/drawing/2014/main" id="{1F0FB68E-EE59-46F0-A3EA-690446700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9532" y="6423285"/>
            <a:ext cx="2304000" cy="1188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813599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pos="461" userDrawn="1">
          <p15:clr>
            <a:srgbClr val="FBAE40"/>
          </p15:clr>
        </p15:guide>
        <p15:guide id="2" pos="721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Datumsplatzhalter 16">
            <a:extLst>
              <a:ext uri="{FF2B5EF4-FFF2-40B4-BE49-F238E27FC236}">
                <a16:creationId xmlns="" xmlns:a16="http://schemas.microsoft.com/office/drawing/2014/main" id="{8D88C6F8-099A-4D39-8533-B1EEB7F052D4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de-DE" dirty="0" smtClean="0"/>
              <a:t>Agrosphere, IBG-3</a:t>
            </a:r>
            <a:endParaRPr lang="de-DE" dirty="0"/>
          </a:p>
        </p:txBody>
      </p:sp>
      <p:sp>
        <p:nvSpPr>
          <p:cNvPr id="18" name="Foliennummernplatzhalter 17">
            <a:extLst>
              <a:ext uri="{FF2B5EF4-FFF2-40B4-BE49-F238E27FC236}">
                <a16:creationId xmlns="" xmlns:a16="http://schemas.microsoft.com/office/drawing/2014/main" id="{BFF90422-5EA9-49BF-B256-D3D2AA4EDCC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 smtClean="0"/>
              <a:t>Page </a:t>
            </a:r>
            <a:fld id="{A52F4D17-1AD6-42D9-B93A-EB002C62F438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7" name="Textplatzhalter 10">
            <a:extLst>
              <a:ext uri="{FF2B5EF4-FFF2-40B4-BE49-F238E27FC236}">
                <a16:creationId xmlns="" xmlns:a16="http://schemas.microsoft.com/office/drawing/2014/main" id="{F0FEB314-58C6-43FB-BF57-07B357AFA1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8774" y="938786"/>
            <a:ext cx="11449049" cy="509994"/>
          </a:xfrm>
        </p:spPr>
        <p:txBody>
          <a:bodyPr/>
          <a:lstStyle>
            <a:lvl1pPr marL="0" indent="0">
              <a:lnSpc>
                <a:spcPct val="114000"/>
              </a:lnSpc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 err="1"/>
              <a:t>Subline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10209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klei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475" y="1578310"/>
            <a:ext cx="11449050" cy="4190666"/>
          </a:xfrm>
        </p:spPr>
        <p:txBody>
          <a:bodyPr/>
          <a:lstStyle>
            <a:lvl1pPr marL="177800" indent="-177800">
              <a:defRPr sz="1800"/>
            </a:lvl1pPr>
            <a:lvl2pPr marL="361950" indent="-184150">
              <a:defRPr sz="1800"/>
            </a:lvl2pPr>
            <a:lvl3pPr marL="539750" indent="-177800">
              <a:defRPr sz="1800"/>
            </a:lvl3pPr>
            <a:lvl4pPr marL="717550" indent="-177800">
              <a:defRPr sz="1800"/>
            </a:lvl4pPr>
            <a:lvl5pPr marL="895350" indent="-177800"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Datumsplatzhalter 16">
            <a:extLst>
              <a:ext uri="{FF2B5EF4-FFF2-40B4-BE49-F238E27FC236}">
                <a16:creationId xmlns="" xmlns:a16="http://schemas.microsoft.com/office/drawing/2014/main" id="{8D88C6F8-099A-4D39-8533-B1EEB7F052D4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 algn="ctr"/>
            <a:r>
              <a:rPr lang="de-DE" dirty="0" smtClean="0"/>
              <a:t>Agrosphere, IBG-3</a:t>
            </a:r>
            <a:endParaRPr lang="de-DE" dirty="0"/>
          </a:p>
        </p:txBody>
      </p:sp>
      <p:sp>
        <p:nvSpPr>
          <p:cNvPr id="18" name="Foliennummernplatzhalter 17">
            <a:extLst>
              <a:ext uri="{FF2B5EF4-FFF2-40B4-BE49-F238E27FC236}">
                <a16:creationId xmlns="" xmlns:a16="http://schemas.microsoft.com/office/drawing/2014/main" id="{BFF90422-5EA9-49BF-B256-D3D2AA4EDCC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 smtClean="0"/>
              <a:t>Page </a:t>
            </a:r>
            <a:fld id="{A52F4D17-1AD6-42D9-B93A-EB002C62F438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7" name="Textplatzhalter 10">
            <a:extLst>
              <a:ext uri="{FF2B5EF4-FFF2-40B4-BE49-F238E27FC236}">
                <a16:creationId xmlns="" xmlns:a16="http://schemas.microsoft.com/office/drawing/2014/main" id="{29624FD4-E8F5-4C76-8AB0-019D7FCEAAD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8774" y="938786"/>
            <a:ext cx="11449049" cy="509994"/>
          </a:xfrm>
        </p:spPr>
        <p:txBody>
          <a:bodyPr/>
          <a:lstStyle>
            <a:lvl1pPr marL="0" indent="0">
              <a:lnSpc>
                <a:spcPct val="114000"/>
              </a:lnSpc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 err="1"/>
              <a:t>Subline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3926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Datumsplatzhalter 5">
            <a:extLst>
              <a:ext uri="{FF2B5EF4-FFF2-40B4-BE49-F238E27FC236}">
                <a16:creationId xmlns="" xmlns:a16="http://schemas.microsoft.com/office/drawing/2014/main" id="{4283517E-5B20-4272-8660-1A906CDE6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de-DE" dirty="0" smtClean="0"/>
              <a:t>Agrosphere, IBG-3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="" xmlns:a16="http://schemas.microsoft.com/office/drawing/2014/main" id="{6EFEBD5A-CDB1-411E-9184-7981E1A304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 smtClean="0"/>
              <a:t>Page </a:t>
            </a:r>
            <a:fld id="{A52F4D17-1AD6-42D9-B93A-EB002C62F438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10" name="Bildplatzhalter 4">
            <a:extLst>
              <a:ext uri="{FF2B5EF4-FFF2-40B4-BE49-F238E27FC236}">
                <a16:creationId xmlns="" xmlns:a16="http://schemas.microsoft.com/office/drawing/2014/main" id="{8A00DEAD-5DE0-4EC4-9106-51A82A9A04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1628775"/>
            <a:ext cx="5437187" cy="316837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="" xmlns:a16="http://schemas.microsoft.com/office/drawing/2014/main" id="{A1A390F4-CC78-4ED1-8D50-5D59AE8D05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1475" y="4900254"/>
            <a:ext cx="5437187" cy="868722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de-DE" dirty="0"/>
              <a:t>Bildunterschrift</a:t>
            </a:r>
          </a:p>
        </p:txBody>
      </p:sp>
      <p:sp>
        <p:nvSpPr>
          <p:cNvPr id="11" name="Bildplatzhalter 4">
            <a:extLst>
              <a:ext uri="{FF2B5EF4-FFF2-40B4-BE49-F238E27FC236}">
                <a16:creationId xmlns="" xmlns:a16="http://schemas.microsoft.com/office/drawing/2014/main" id="{23A5E56D-954A-4968-9BC8-DFAC877CAA1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83338" y="1628775"/>
            <a:ext cx="5437187" cy="316837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12" name="Textplatzhalter 3">
            <a:extLst>
              <a:ext uri="{FF2B5EF4-FFF2-40B4-BE49-F238E27FC236}">
                <a16:creationId xmlns="" xmlns:a16="http://schemas.microsoft.com/office/drawing/2014/main" id="{1C326D2C-F758-4203-BE3D-8CDB8EB3094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83338" y="4900254"/>
            <a:ext cx="5437187" cy="868722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de-DE" dirty="0"/>
              <a:t>Bildunterschrift</a:t>
            </a:r>
          </a:p>
        </p:txBody>
      </p:sp>
      <p:sp>
        <p:nvSpPr>
          <p:cNvPr id="13" name="Textplatzhalter 10">
            <a:extLst>
              <a:ext uri="{FF2B5EF4-FFF2-40B4-BE49-F238E27FC236}">
                <a16:creationId xmlns="" xmlns:a16="http://schemas.microsoft.com/office/drawing/2014/main" id="{8D87DCD3-D230-4056-A20A-D9CBA549CE9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58774" y="938786"/>
            <a:ext cx="11449049" cy="509994"/>
          </a:xfrm>
        </p:spPr>
        <p:txBody>
          <a:bodyPr/>
          <a:lstStyle>
            <a:lvl1pPr marL="0" indent="0">
              <a:lnSpc>
                <a:spcPct val="114000"/>
              </a:lnSpc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 err="1"/>
              <a:t>Subline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1651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Datumsplatzhalter 5">
            <a:extLst>
              <a:ext uri="{FF2B5EF4-FFF2-40B4-BE49-F238E27FC236}">
                <a16:creationId xmlns="" xmlns:a16="http://schemas.microsoft.com/office/drawing/2014/main" id="{4283517E-5B20-4272-8660-1A906CDE6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de-DE" dirty="0" smtClean="0"/>
              <a:t>Agrosphere, IBG-3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="" xmlns:a16="http://schemas.microsoft.com/office/drawing/2014/main" id="{6EFEBD5A-CDB1-411E-9184-7981E1A304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 smtClean="0"/>
              <a:t>Page </a:t>
            </a:r>
            <a:fld id="{A52F4D17-1AD6-42D9-B93A-EB002C62F438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9" name="Textplatzhalter 10">
            <a:extLst>
              <a:ext uri="{FF2B5EF4-FFF2-40B4-BE49-F238E27FC236}">
                <a16:creationId xmlns="" xmlns:a16="http://schemas.microsoft.com/office/drawing/2014/main" id="{F63E2467-CDE8-4456-BDC8-2E6458C092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8774" y="938786"/>
            <a:ext cx="11449049" cy="509994"/>
          </a:xfrm>
        </p:spPr>
        <p:txBody>
          <a:bodyPr/>
          <a:lstStyle>
            <a:lvl1pPr marL="0" indent="0">
              <a:lnSpc>
                <a:spcPct val="114000"/>
              </a:lnSpc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 err="1"/>
              <a:t>Subline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1878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="" xmlns:a16="http://schemas.microsoft.com/office/drawing/2014/main" id="{1A9D9CA0-0D3A-430F-A273-E4F9DC8D4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de-DE" dirty="0" smtClean="0"/>
              <a:t>Agrosphere, IBG-3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69E8AF11-FB81-42DE-B82C-BAAE6442B5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 smtClean="0"/>
              <a:t>Page </a:t>
            </a:r>
            <a:fld id="{A52F4D17-1AD6-42D9-B93A-EB002C62F438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313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475" y="1563143"/>
            <a:ext cx="11449050" cy="42142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76105" y="6381328"/>
            <a:ext cx="1600508" cy="22110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de-DE" dirty="0" smtClean="0"/>
              <a:t>Agrosphere, IBG-3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18290" y="6381328"/>
            <a:ext cx="720000" cy="22110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de-DE" dirty="0" smtClean="0"/>
              <a:t>Page </a:t>
            </a:r>
            <a:fld id="{A52F4D17-1AD6-42D9-B93A-EB002C62F438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475" y="324000"/>
            <a:ext cx="11449050" cy="11247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pic>
        <p:nvPicPr>
          <p:cNvPr id="13" name="Grafik 12">
            <a:extLst>
              <a:ext uri="{FF2B5EF4-FFF2-40B4-BE49-F238E27FC236}">
                <a16:creationId xmlns="" xmlns:a16="http://schemas.microsoft.com/office/drawing/2014/main" id="{F2C4F5F8-9F24-424C-8284-2E94052236C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656" y="6005352"/>
            <a:ext cx="1881980" cy="548854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="" xmlns:a16="http://schemas.microsoft.com/office/drawing/2014/main" id="{658AF006-3416-44FA-BBD1-BCE9F27A196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2" y="6424763"/>
            <a:ext cx="2304000" cy="11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747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70" r:id="rId3"/>
    <p:sldLayoutId id="2147483671" r:id="rId4"/>
    <p:sldLayoutId id="2147483662" r:id="rId5"/>
    <p:sldLayoutId id="2147483672" r:id="rId6"/>
    <p:sldLayoutId id="2147483673" r:id="rId7"/>
    <p:sldLayoutId id="2147483666" r:id="rId8"/>
    <p:sldLayoutId id="2147483667" r:id="rId9"/>
  </p:sldLayoutIdLst>
  <p:hf hdr="0" ftr="0"/>
  <p:txStyles>
    <p:titleStyle>
      <a:lvl1pPr algn="l" defTabSz="914400" rtl="0" eaLnBrk="1" latinLnBrk="0" hangingPunct="1">
        <a:lnSpc>
          <a:spcPct val="114000"/>
        </a:lnSpc>
        <a:spcBef>
          <a:spcPct val="0"/>
        </a:spcBef>
        <a:buNone/>
        <a:defRPr sz="3200" b="1" kern="1200" cap="all" spc="1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4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0850" indent="-234950" algn="l" defTabSz="914400" rtl="0" eaLnBrk="1" latinLnBrk="0" hangingPunct="1">
        <a:lnSpc>
          <a:spcPct val="114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666750" indent="-215900" algn="l" defTabSz="914400" rtl="0" eaLnBrk="1" latinLnBrk="0" hangingPunct="1">
        <a:lnSpc>
          <a:spcPct val="114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895350" indent="-215900" algn="l" defTabSz="914400" rtl="0" eaLnBrk="1" latinLnBrk="0" hangingPunct="1">
        <a:lnSpc>
          <a:spcPct val="114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117600" indent="-215900" algn="l" defTabSz="914400" rtl="0" eaLnBrk="1" latinLnBrk="0" hangingPunct="1">
        <a:lnSpc>
          <a:spcPct val="114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1026" userDrawn="1">
          <p15:clr>
            <a:srgbClr val="F26B43"/>
          </p15:clr>
        </p15:guide>
        <p15:guide id="2" pos="234" userDrawn="1">
          <p15:clr>
            <a:srgbClr val="F26B43"/>
          </p15:clr>
        </p15:guide>
        <p15:guide id="3" pos="7446" userDrawn="1">
          <p15:clr>
            <a:srgbClr val="F26B43"/>
          </p15:clr>
        </p15:guide>
        <p15:guide id="4" orient="horz" pos="278" userDrawn="1">
          <p15:clr>
            <a:srgbClr val="F26B43"/>
          </p15:clr>
        </p15:guide>
        <p15:guide id="6" pos="3659" userDrawn="1">
          <p15:clr>
            <a:srgbClr val="F26B43"/>
          </p15:clr>
        </p15:guide>
        <p15:guide id="7" pos="4021" userDrawn="1">
          <p15:clr>
            <a:srgbClr val="F26B43"/>
          </p15:clr>
        </p15:guide>
        <p15:guide id="8" orient="horz" pos="363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A5A64521-ED94-4240-8AD4-6C3D7A90E7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7408" y="1052736"/>
            <a:ext cx="11124801" cy="1152128"/>
          </a:xfrm>
        </p:spPr>
        <p:txBody>
          <a:bodyPr/>
          <a:lstStyle/>
          <a:p>
            <a:r>
              <a:rPr lang="en-GB" sz="2800" dirty="0"/>
              <a:t>Validation of functional-structural root system models using MRI-monitored tracer experiments.</a:t>
            </a:r>
            <a:endParaRPr lang="de-DE" sz="2800" dirty="0"/>
          </a:p>
        </p:txBody>
      </p:sp>
      <p:sp>
        <p:nvSpPr>
          <p:cNvPr id="3" name="Untertitel 2">
            <a:extLst>
              <a:ext uri="{FF2B5EF4-FFF2-40B4-BE49-F238E27FC236}">
                <a16:creationId xmlns="" xmlns:a16="http://schemas.microsoft.com/office/drawing/2014/main" id="{C693119F-69DD-4BF5-B78E-98C0144F5F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400" y="2276872"/>
            <a:ext cx="10728325" cy="1584176"/>
          </a:xfrm>
        </p:spPr>
        <p:txBody>
          <a:bodyPr/>
          <a:lstStyle/>
          <a:p>
            <a:r>
              <a:rPr lang="en-GB" dirty="0"/>
              <a:t>Axelle Koch</a:t>
            </a:r>
            <a:r>
              <a:rPr lang="en-GB" baseline="30000" dirty="0"/>
              <a:t>1</a:t>
            </a:r>
            <a:r>
              <a:rPr lang="en-GB" dirty="0"/>
              <a:t>, </a:t>
            </a:r>
            <a:r>
              <a:rPr lang="en-GB" dirty="0" err="1"/>
              <a:t>Félicien</a:t>
            </a:r>
            <a:r>
              <a:rPr lang="en-GB" dirty="0"/>
              <a:t> Meunier</a:t>
            </a:r>
            <a:r>
              <a:rPr lang="en-GB" baseline="30000" dirty="0"/>
              <a:t>1,2</a:t>
            </a:r>
            <a:r>
              <a:rPr lang="en-GB" dirty="0"/>
              <a:t>, Jan Vanderborght</a:t>
            </a:r>
            <a:r>
              <a:rPr lang="en-GB" baseline="30000" dirty="0"/>
              <a:t>3</a:t>
            </a:r>
            <a:r>
              <a:rPr lang="en-GB" dirty="0"/>
              <a:t>, Sarah </a:t>
            </a:r>
            <a:r>
              <a:rPr lang="en-GB" dirty="0" smtClean="0"/>
              <a:t>Garré</a:t>
            </a:r>
            <a:r>
              <a:rPr lang="en-GB" baseline="30000" dirty="0" smtClean="0"/>
              <a:t>4</a:t>
            </a:r>
            <a:r>
              <a:rPr lang="en-GB" dirty="0" smtClean="0"/>
              <a:t>, </a:t>
            </a:r>
            <a:r>
              <a:rPr lang="en-GB" dirty="0"/>
              <a:t>Andreas Pohlmeier</a:t>
            </a:r>
            <a:r>
              <a:rPr lang="en-GB" baseline="30000" dirty="0"/>
              <a:t>3</a:t>
            </a:r>
            <a:r>
              <a:rPr lang="en-GB" dirty="0"/>
              <a:t> and Mathieu </a:t>
            </a:r>
            <a:r>
              <a:rPr lang="en-GB" dirty="0" smtClean="0"/>
              <a:t>Javaux</a:t>
            </a:r>
            <a:r>
              <a:rPr lang="en-GB" baseline="30000" dirty="0" smtClean="0"/>
              <a:t>1,3</a:t>
            </a:r>
          </a:p>
          <a:p>
            <a:endParaRPr lang="de-DE" dirty="0"/>
          </a:p>
          <a:p>
            <a:r>
              <a:rPr lang="de-DE" sz="2000" cap="none" baseline="30000" dirty="0"/>
              <a:t>1 Earth and Life Institute- Environmental sciences, Université catholique de Louvain, Croix du Sud 2 L7.05.02, BE-1348 Louvain-la-Neuve, Belgium</a:t>
            </a:r>
          </a:p>
          <a:p>
            <a:r>
              <a:rPr lang="de-DE" sz="2000" cap="none" baseline="30000" dirty="0"/>
              <a:t>2 Computational and Applied Vegetation Ecology lab, Ghent University, Coupure Links 653, BE-9000 Ghent, Belgium</a:t>
            </a:r>
          </a:p>
          <a:p>
            <a:r>
              <a:rPr lang="de-DE" sz="2000" cap="none" baseline="30000" dirty="0"/>
              <a:t>3 Institute of Bio- and Geosciences, IBG-3 Agrosphere, Forschungszentrum Jülich GmbH, D-52425 Jülich, Germany</a:t>
            </a:r>
          </a:p>
          <a:p>
            <a:r>
              <a:rPr lang="de-DE" sz="2000" cap="none" baseline="30000" dirty="0"/>
              <a:t>4 Gembloux Agro-Bio Tech, Université de Liège, Passage des déportés 2, BE-5030 Gembloux, Belgium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="" xmlns:a16="http://schemas.microsoft.com/office/drawing/2014/main" id="{6F7FD6BE-2AD6-4D5D-AF5C-37BA9885D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837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Application of the Model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475" y="908720"/>
            <a:ext cx="11449050" cy="4868679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Calibrated model is used to predict the contribution of different root order to water uptake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de-DE" smtClean="0"/>
              <a:t>Agrosphere, IBG-3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smtClean="0"/>
              <a:t>Page </a:t>
            </a:r>
            <a:fld id="{A52F4D17-1AD6-42D9-B93A-EB002C62F438}" type="slidenum">
              <a:rPr lang="de-DE" smtClean="0"/>
              <a:pPr/>
              <a:t>10</a:t>
            </a:fld>
            <a:endParaRPr lang="de-DE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230" y="2055402"/>
            <a:ext cx="2971800" cy="241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7" name="Zone de texte 16"/>
          <p:cNvSpPr txBox="1">
            <a:spLocks noChangeArrowheads="1"/>
          </p:cNvSpPr>
          <p:nvPr/>
        </p:nvSpPr>
        <p:spPr bwMode="auto">
          <a:xfrm rot="10800000">
            <a:off x="3975365" y="1423614"/>
            <a:ext cx="465138" cy="31591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BE" altLang="de-DE" sz="13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cs typeface="Arial" pitchFamily="34" charset="0"/>
              </a:rPr>
              <a:t>Cumulative water </a:t>
            </a:r>
            <a:r>
              <a:rPr kumimoji="0" lang="fr-BE" altLang="de-DE" sz="13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cs typeface="Arial" pitchFamily="34" charset="0"/>
              </a:rPr>
              <a:t>uptake</a:t>
            </a:r>
            <a:r>
              <a:rPr kumimoji="0" lang="fr-BE" altLang="de-DE" sz="13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cs typeface="Arial" pitchFamily="34" charset="0"/>
              </a:rPr>
              <a:t> (cm</a:t>
            </a:r>
            <a:r>
              <a:rPr kumimoji="0" lang="fr-BE" altLang="de-DE" sz="13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cs typeface="Arial" pitchFamily="34" charset="0"/>
              </a:rPr>
              <a:t>3</a:t>
            </a:r>
            <a:r>
              <a:rPr kumimoji="0" lang="fr-BE" altLang="de-DE" sz="13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cs typeface="Arial" pitchFamily="34" charset="0"/>
              </a:rPr>
              <a:t>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 de texte 10"/>
          <p:cNvSpPr txBox="1">
            <a:spLocks noChangeArrowheads="1"/>
          </p:cNvSpPr>
          <p:nvPr/>
        </p:nvSpPr>
        <p:spPr bwMode="auto">
          <a:xfrm>
            <a:off x="5059832" y="4323228"/>
            <a:ext cx="1800225" cy="4730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BE" altLang="de-DE" sz="13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cs typeface="Arial" pitchFamily="34" charset="0"/>
              </a:rPr>
              <a:t>Day </a:t>
            </a:r>
            <a:r>
              <a:rPr kumimoji="0" lang="fr-BE" altLang="de-DE" sz="13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cs typeface="Arial" pitchFamily="34" charset="0"/>
              </a:rPr>
              <a:t>after</a:t>
            </a:r>
            <a:r>
              <a:rPr kumimoji="0" lang="fr-BE" altLang="de-DE" sz="13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fr-BE" altLang="de-DE" sz="13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cs typeface="Arial" pitchFamily="34" charset="0"/>
              </a:rPr>
              <a:t>Sowing</a:t>
            </a:r>
            <a:endParaRPr kumimoji="0" lang="de-DE" altLang="de-D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oup 13"/>
          <p:cNvGrpSpPr>
            <a:grpSpLocks noChangeAspect="1"/>
          </p:cNvGrpSpPr>
          <p:nvPr/>
        </p:nvGrpSpPr>
        <p:grpSpPr bwMode="auto">
          <a:xfrm>
            <a:off x="1193125" y="1700808"/>
            <a:ext cx="2495550" cy="4443413"/>
            <a:chOff x="107920848" y="109102727"/>
            <a:chExt cx="1664176" cy="2961900"/>
          </a:xfrm>
        </p:grpSpPr>
        <p:sp>
          <p:nvSpPr>
            <p:cNvPr id="14" name="Zone de texte 13"/>
            <p:cNvSpPr txBox="1">
              <a:spLocks noChangeArrowheads="1"/>
            </p:cNvSpPr>
            <p:nvPr/>
          </p:nvSpPr>
          <p:spPr bwMode="auto">
            <a:xfrm>
              <a:off x="107920848" y="111777607"/>
              <a:ext cx="1664176" cy="287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BE" altLang="de-DE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WUD (cm</a:t>
              </a:r>
              <a:r>
                <a:rPr kumimoji="0" lang="fr-BE" altLang="de-DE" sz="1600" b="0" i="0" u="none" strike="noStrike" cap="none" normalizeH="0" baseline="3000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3</a:t>
              </a:r>
              <a:r>
                <a:rPr kumimoji="0" lang="fr-BE" altLang="de-DE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 cm</a:t>
              </a:r>
              <a:r>
                <a:rPr kumimoji="0" lang="fr-BE" altLang="de-DE" sz="1600" b="0" i="0" u="none" strike="noStrike" cap="none" normalizeH="0" baseline="3000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-3</a:t>
              </a:r>
              <a:r>
                <a:rPr kumimoji="0" lang="fr-BE" altLang="de-DE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 day</a:t>
              </a:r>
              <a:r>
                <a:rPr kumimoji="0" lang="fr-BE" altLang="de-DE" sz="1600" b="0" i="0" u="none" strike="noStrike" cap="none" normalizeH="0" baseline="3000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-1</a:t>
              </a:r>
              <a:r>
                <a:rPr kumimoji="0" lang="fr-BE" altLang="de-DE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)</a:t>
              </a:r>
              <a:endParaRPr kumimoji="0" lang="de-DE" altLang="de-DE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5" name="Group 15"/>
            <p:cNvGrpSpPr>
              <a:grpSpLocks/>
            </p:cNvGrpSpPr>
            <p:nvPr/>
          </p:nvGrpSpPr>
          <p:grpSpPr bwMode="auto">
            <a:xfrm>
              <a:off x="108191709" y="109102727"/>
              <a:ext cx="1084806" cy="2652821"/>
              <a:chOff x="108191709" y="109102727"/>
              <a:chExt cx="1084806" cy="2652821"/>
            </a:xfrm>
          </p:grpSpPr>
          <p:sp>
            <p:nvSpPr>
              <p:cNvPr id="16" name="Zone de texte 2"/>
              <p:cNvSpPr txBox="1">
                <a:spLocks noChangeArrowheads="1"/>
              </p:cNvSpPr>
              <p:nvPr/>
            </p:nvSpPr>
            <p:spPr bwMode="auto">
              <a:xfrm>
                <a:off x="108303233" y="109102727"/>
                <a:ext cx="786592" cy="22567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de-DE" sz="16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DaS</a:t>
                </a:r>
                <a:r>
                  <a:rPr kumimoji="0" lang="fr-FR" altLang="de-DE" sz="16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19</a:t>
                </a:r>
                <a:endParaRPr kumimoji="0" lang="de-DE" altLang="de-DE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9233" name="Picture 17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8209623" y="111436327"/>
                <a:ext cx="1066892" cy="2377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</p:pic>
          <p:pic>
            <p:nvPicPr>
              <p:cNvPr id="9234" name="Picture 18" descr="RS_DaS18"/>
              <p:cNvPicPr>
                <a:picLocks noChangeAspect="1" noChangeArrowheads="1"/>
              </p:cNvPicPr>
              <p:nvPr/>
            </p:nvPicPr>
            <p:blipFill>
              <a:blip r:embed="rId5">
                <a:lum bright="2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597" t="12938" r="38367" b="17770"/>
              <a:stretch>
                <a:fillRect/>
              </a:stretch>
            </p:blipFill>
            <p:spPr bwMode="auto">
              <a:xfrm>
                <a:off x="108239848" y="109694162"/>
                <a:ext cx="910590" cy="1259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235" name="Picture 19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8194351" y="109499833"/>
                <a:ext cx="1018120" cy="22557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</p:pic>
          <p:pic>
            <p:nvPicPr>
              <p:cNvPr id="9236" name="Picture 20" descr="SinkD1Transparent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733" t="8524" r="10548" b="12161"/>
              <a:stretch>
                <a:fillRect/>
              </a:stretch>
            </p:blipFill>
            <p:spPr bwMode="auto">
              <a:xfrm>
                <a:off x="108253472" y="109694162"/>
                <a:ext cx="927100" cy="19799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" name="Zone de texte 15"/>
              <p:cNvSpPr txBox="1">
                <a:spLocks noChangeArrowheads="1"/>
              </p:cNvSpPr>
              <p:nvPr/>
            </p:nvSpPr>
            <p:spPr bwMode="auto">
              <a:xfrm>
                <a:off x="108839091" y="111289061"/>
                <a:ext cx="373380" cy="321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BE" altLang="de-DE" sz="1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0.7</a:t>
                </a:r>
                <a:endParaRPr kumimoji="0" lang="de-DE" alt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" name="Zone de texte 15"/>
              <p:cNvSpPr txBox="1">
                <a:spLocks noChangeArrowheads="1"/>
              </p:cNvSpPr>
              <p:nvPr/>
            </p:nvSpPr>
            <p:spPr bwMode="auto">
              <a:xfrm>
                <a:off x="108191709" y="111289061"/>
                <a:ext cx="373380" cy="321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BE" altLang="de-DE" sz="1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0</a:t>
                </a:r>
                <a:endParaRPr kumimoji="0" lang="de-DE" alt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9" name="Group 23"/>
          <p:cNvGrpSpPr>
            <a:grpSpLocks noChangeAspect="1"/>
          </p:cNvGrpSpPr>
          <p:nvPr/>
        </p:nvGrpSpPr>
        <p:grpSpPr bwMode="auto">
          <a:xfrm>
            <a:off x="7990050" y="1774721"/>
            <a:ext cx="2426495" cy="4443413"/>
            <a:chOff x="111085745" y="109102727"/>
            <a:chExt cx="1617403" cy="2961900"/>
          </a:xfrm>
        </p:grpSpPr>
        <p:sp>
          <p:nvSpPr>
            <p:cNvPr id="20" name="Zone de texte 2"/>
            <p:cNvSpPr txBox="1">
              <a:spLocks noChangeArrowheads="1"/>
            </p:cNvSpPr>
            <p:nvPr/>
          </p:nvSpPr>
          <p:spPr bwMode="auto">
            <a:xfrm>
              <a:off x="111473500" y="109102727"/>
              <a:ext cx="844896" cy="2256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de-DE" sz="16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DaS</a:t>
              </a:r>
              <a:r>
                <a:rPr kumimoji="0" lang="fr-FR" altLang="de-DE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25</a:t>
              </a:r>
              <a:endParaRPr kumimoji="0" lang="de-DE" altLang="de-DE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9241" name="Picture 2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68782" y="111436327"/>
              <a:ext cx="1066892" cy="2377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sp>
          <p:nvSpPr>
            <p:cNvPr id="21" name="Zone de texte 13"/>
            <p:cNvSpPr txBox="1">
              <a:spLocks noChangeArrowheads="1"/>
            </p:cNvSpPr>
            <p:nvPr/>
          </p:nvSpPr>
          <p:spPr bwMode="auto">
            <a:xfrm>
              <a:off x="111085745" y="111777607"/>
              <a:ext cx="1617403" cy="287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BE" altLang="de-DE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WUD (cm</a:t>
              </a:r>
              <a:r>
                <a:rPr kumimoji="0" lang="fr-BE" altLang="de-DE" sz="1600" b="0" i="0" u="none" strike="noStrike" cap="none" normalizeH="0" baseline="3000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3</a:t>
              </a:r>
              <a:r>
                <a:rPr kumimoji="0" lang="fr-BE" altLang="de-DE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 cm</a:t>
              </a:r>
              <a:r>
                <a:rPr kumimoji="0" lang="fr-BE" altLang="de-DE" sz="1600" b="0" i="0" u="none" strike="noStrike" cap="none" normalizeH="0" baseline="3000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-3</a:t>
              </a:r>
              <a:r>
                <a:rPr kumimoji="0" lang="fr-BE" altLang="de-DE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 day</a:t>
              </a:r>
              <a:r>
                <a:rPr kumimoji="0" lang="fr-BE" altLang="de-DE" sz="1600" b="0" i="0" u="none" strike="noStrike" cap="none" normalizeH="0" baseline="3000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-1</a:t>
              </a:r>
              <a:r>
                <a:rPr kumimoji="0" lang="fr-BE" altLang="de-DE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)</a:t>
              </a:r>
              <a:endParaRPr kumimoji="0" lang="de-DE" altLang="de-DE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9243" name="Picture 27" descr="RS_DaS24"/>
            <p:cNvPicPr>
              <a:picLocks noChangeAspect="1" noChangeArrowheads="1"/>
            </p:cNvPicPr>
            <p:nvPr/>
          </p:nvPicPr>
          <p:blipFill>
            <a:blip r:embed="rId8">
              <a:lum brigh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887" t="12891" r="38138" b="17030"/>
            <a:stretch>
              <a:fillRect/>
            </a:stretch>
          </p:blipFill>
          <p:spPr bwMode="auto">
            <a:xfrm>
              <a:off x="111427491" y="109694162"/>
              <a:ext cx="908685" cy="1224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44" name="Picture 2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68782" y="109499833"/>
              <a:ext cx="1018120" cy="22557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9245" name="Picture 29" descr="SinkD7Transparent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33" t="8600" r="10774" b="13283"/>
            <a:stretch>
              <a:fillRect/>
            </a:stretch>
          </p:blipFill>
          <p:spPr bwMode="auto">
            <a:xfrm>
              <a:off x="111427491" y="109722737"/>
              <a:ext cx="890905" cy="1951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Zone de texte 15"/>
            <p:cNvSpPr txBox="1">
              <a:spLocks noChangeArrowheads="1"/>
            </p:cNvSpPr>
            <p:nvPr/>
          </p:nvSpPr>
          <p:spPr bwMode="auto">
            <a:xfrm>
              <a:off x="112013522" y="111289061"/>
              <a:ext cx="373380" cy="321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BE" altLang="de-DE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0.7</a:t>
              </a:r>
              <a:endParaRPr kumimoji="0" lang="de-DE" altLang="de-DE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Zone de texte 15"/>
            <p:cNvSpPr txBox="1">
              <a:spLocks noChangeArrowheads="1"/>
            </p:cNvSpPr>
            <p:nvPr/>
          </p:nvSpPr>
          <p:spPr bwMode="auto">
            <a:xfrm>
              <a:off x="111368782" y="111289061"/>
              <a:ext cx="373380" cy="321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BE" altLang="de-DE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0</a:t>
              </a:r>
              <a:endParaRPr kumimoji="0" lang="de-DE" altLang="de-DE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28" name="Straight Arrow Connector 27"/>
          <p:cNvCxnSpPr/>
          <p:nvPr/>
        </p:nvCxnSpPr>
        <p:spPr>
          <a:xfrm>
            <a:off x="7251030" y="4147122"/>
            <a:ext cx="1163644" cy="689522"/>
          </a:xfrm>
          <a:prstGeom prst="straightConnector1">
            <a:avLst/>
          </a:prstGeom>
          <a:ln w="127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H="1">
            <a:off x="3863752" y="4169767"/>
            <a:ext cx="1163644" cy="689522"/>
          </a:xfrm>
          <a:prstGeom prst="straightConnector1">
            <a:avLst/>
          </a:prstGeom>
          <a:ln w="127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2"/>
          <p:cNvGrpSpPr>
            <a:grpSpLocks/>
          </p:cNvGrpSpPr>
          <p:nvPr/>
        </p:nvGrpSpPr>
        <p:grpSpPr bwMode="auto">
          <a:xfrm>
            <a:off x="10482780" y="2866180"/>
            <a:ext cx="1506538" cy="2244725"/>
            <a:chOff x="109585024" y="109258046"/>
            <a:chExt cx="1507259" cy="2244433"/>
          </a:xfrm>
        </p:grpSpPr>
        <p:pic>
          <p:nvPicPr>
            <p:cNvPr id="9249" name="Picture 33" descr="RS_DaS24"/>
            <p:cNvPicPr>
              <a:picLocks noChangeAspect="1" noChangeArrowheads="1"/>
            </p:cNvPicPr>
            <p:nvPr/>
          </p:nvPicPr>
          <p:blipFill>
            <a:blip r:embed="rId8">
              <a:lum brigh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560" t="57140" r="13417" b="5080"/>
            <a:stretch>
              <a:fillRect/>
            </a:stretch>
          </p:blipFill>
          <p:spPr bwMode="auto">
            <a:xfrm>
              <a:off x="109860484" y="109994242"/>
              <a:ext cx="217170" cy="14420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16" name="Zone de texte 89"/>
            <p:cNvSpPr txBox="1">
              <a:spLocks noChangeArrowheads="1"/>
            </p:cNvSpPr>
            <p:nvPr/>
          </p:nvSpPr>
          <p:spPr bwMode="auto">
            <a:xfrm>
              <a:off x="109585024" y="109258046"/>
              <a:ext cx="1507259" cy="736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BE" altLang="de-DE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Radial flow per root surface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BE" altLang="de-DE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(cm</a:t>
              </a:r>
              <a:r>
                <a:rPr kumimoji="0" lang="fr-BE" altLang="de-DE" sz="1300" b="0" i="0" u="none" strike="noStrike" cap="none" normalizeH="0" baseline="3000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3 </a:t>
              </a:r>
              <a:r>
                <a:rPr kumimoji="0" lang="fr-BE" altLang="de-DE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cm</a:t>
              </a:r>
              <a:r>
                <a:rPr kumimoji="0" lang="fr-BE" altLang="de-DE" sz="1300" b="0" i="0" u="none" strike="noStrike" cap="none" normalizeH="0" baseline="3000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-2 </a:t>
              </a:r>
              <a:r>
                <a:rPr kumimoji="0" lang="fr-BE" altLang="de-DE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day</a:t>
              </a:r>
              <a:r>
                <a:rPr kumimoji="0" lang="fr-BE" altLang="de-DE" sz="1300" b="0" i="0" u="none" strike="noStrike" cap="none" normalizeH="0" baseline="3000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-1</a:t>
              </a:r>
              <a:r>
                <a:rPr kumimoji="0" lang="fr-BE" altLang="de-DE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)</a:t>
              </a:r>
              <a:endParaRPr kumimoji="0" lang="de-DE" alt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17" name="Zone de texte 87"/>
            <p:cNvSpPr txBox="1">
              <a:spLocks noChangeArrowheads="1"/>
            </p:cNvSpPr>
            <p:nvPr/>
          </p:nvSpPr>
          <p:spPr bwMode="auto">
            <a:xfrm>
              <a:off x="110018079" y="109908109"/>
              <a:ext cx="508000" cy="292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de-DE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1</a:t>
              </a:r>
              <a:endParaRPr kumimoji="0" lang="de-DE" alt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19" name="Zone de texte 86"/>
            <p:cNvSpPr txBox="1">
              <a:spLocks noChangeArrowheads="1"/>
            </p:cNvSpPr>
            <p:nvPr/>
          </p:nvSpPr>
          <p:spPr bwMode="auto">
            <a:xfrm>
              <a:off x="110018079" y="110236462"/>
              <a:ext cx="721360" cy="313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de-DE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0.75</a:t>
              </a:r>
              <a:endParaRPr kumimoji="0" lang="de-DE" alt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20" name="Zone de texte 85"/>
            <p:cNvSpPr txBox="1">
              <a:spLocks noChangeArrowheads="1"/>
            </p:cNvSpPr>
            <p:nvPr/>
          </p:nvSpPr>
          <p:spPr bwMode="auto">
            <a:xfrm>
              <a:off x="110018079" y="110549517"/>
              <a:ext cx="617855" cy="281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de-DE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0.5</a:t>
              </a:r>
              <a:endParaRPr kumimoji="0" lang="de-DE" alt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21" name="Zone de texte 84"/>
            <p:cNvSpPr txBox="1">
              <a:spLocks noChangeArrowheads="1"/>
            </p:cNvSpPr>
            <p:nvPr/>
          </p:nvSpPr>
          <p:spPr bwMode="auto">
            <a:xfrm>
              <a:off x="110018079" y="110903558"/>
              <a:ext cx="702310" cy="295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de-DE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0.25</a:t>
              </a:r>
              <a:endParaRPr kumimoji="0" lang="de-DE" alt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23" name="Zone de texte 75"/>
            <p:cNvSpPr txBox="1">
              <a:spLocks noChangeArrowheads="1"/>
            </p:cNvSpPr>
            <p:nvPr/>
          </p:nvSpPr>
          <p:spPr bwMode="auto">
            <a:xfrm>
              <a:off x="110018079" y="111245939"/>
              <a:ext cx="226060" cy="256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de-DE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0</a:t>
              </a:r>
              <a:endParaRPr kumimoji="0" lang="de-DE" alt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309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Application of the Model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475" y="908721"/>
            <a:ext cx="11449050" cy="4868678"/>
          </a:xfrm>
        </p:spPr>
        <p:txBody>
          <a:bodyPr/>
          <a:lstStyle/>
          <a:p>
            <a:r>
              <a:rPr lang="de-DE" dirty="0"/>
              <a:t>Other proxies for root water uptake?</a:t>
            </a:r>
          </a:p>
          <a:p>
            <a:r>
              <a:rPr lang="de-DE" dirty="0" smtClean="0"/>
              <a:t>Can water depletion or local solute accumulation be used to estimate the distribution of the water uptake by the root system?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de-DE" smtClean="0"/>
              <a:t>Agrosphere, IBG-3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smtClean="0"/>
              <a:t>Page </a:t>
            </a:r>
            <a:fld id="{A52F4D17-1AD6-42D9-B93A-EB002C62F438}" type="slidenum">
              <a:rPr lang="de-DE" smtClean="0"/>
              <a:pPr/>
              <a:t>11</a:t>
            </a:fld>
            <a:endParaRPr lang="de-DE" dirty="0"/>
          </a:p>
        </p:txBody>
      </p:sp>
      <p:grpSp>
        <p:nvGrpSpPr>
          <p:cNvPr id="14" name="Group 13"/>
          <p:cNvGrpSpPr>
            <a:grpSpLocks/>
          </p:cNvGrpSpPr>
          <p:nvPr/>
        </p:nvGrpSpPr>
        <p:grpSpPr bwMode="auto">
          <a:xfrm>
            <a:off x="2063552" y="2414365"/>
            <a:ext cx="8713788" cy="3494087"/>
            <a:chOff x="105465197" y="108252847"/>
            <a:chExt cx="8714397" cy="3493971"/>
          </a:xfrm>
        </p:grpSpPr>
        <p:pic>
          <p:nvPicPr>
            <p:cNvPr id="10254" name="Picture 1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547259" y="108717862"/>
              <a:ext cx="2181203" cy="30289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10255" name="Picture 1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965194" y="108717862"/>
              <a:ext cx="2150415" cy="3017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10256" name="Picture 16" descr="Conc25 025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32" t="10463" r="32961"/>
            <a:stretch>
              <a:fillRect/>
            </a:stretch>
          </p:blipFill>
          <p:spPr bwMode="auto">
            <a:xfrm>
              <a:off x="110390494" y="108717862"/>
              <a:ext cx="2103760" cy="30175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Control 17"/>
            <p:cNvSpPr>
              <a:spLocks noChangeArrowheads="1" noChangeShapeType="1"/>
            </p:cNvSpPr>
            <p:nvPr/>
          </p:nvSpPr>
          <p:spPr bwMode="auto">
            <a:xfrm>
              <a:off x="105465197" y="108252847"/>
              <a:ext cx="7064227" cy="4650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noFill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BE" altLang="de-DE" sz="2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     Cumulative WUD                         WD                                 </a:t>
              </a:r>
              <a:r>
                <a:rPr kumimoji="0" lang="fr-BE" altLang="de-DE" sz="20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Acc</a:t>
              </a:r>
              <a:r>
                <a:rPr kumimoji="0" lang="fr-BE" altLang="de-DE" sz="2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.</a:t>
              </a:r>
              <a:endParaRPr kumimoji="0" lang="de-DE" altLang="de-DE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0258" name="Picture 1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169929" y="108717862"/>
              <a:ext cx="317369" cy="26809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sp>
          <p:nvSpPr>
            <p:cNvPr id="16" name="Zone de texte 7"/>
            <p:cNvSpPr txBox="1">
              <a:spLocks noChangeArrowheads="1"/>
            </p:cNvSpPr>
            <p:nvPr/>
          </p:nvSpPr>
          <p:spPr bwMode="auto">
            <a:xfrm rot="10800000">
              <a:off x="112723475" y="108541772"/>
              <a:ext cx="469900" cy="2712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de-DE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Normalized variable (-)</a:t>
              </a:r>
              <a:endParaRPr kumimoji="0" lang="de-DE" alt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Zone de texte 2"/>
            <p:cNvSpPr txBox="1">
              <a:spLocks noChangeArrowheads="1"/>
            </p:cNvSpPr>
            <p:nvPr/>
          </p:nvSpPr>
          <p:spPr bwMode="auto">
            <a:xfrm>
              <a:off x="113487298" y="111254101"/>
              <a:ext cx="259080" cy="342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BE" altLang="de-DE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0</a:t>
              </a:r>
              <a:endParaRPr kumimoji="0" lang="de-DE" alt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Zone de texte 2"/>
            <p:cNvSpPr txBox="1">
              <a:spLocks noChangeArrowheads="1"/>
            </p:cNvSpPr>
            <p:nvPr/>
          </p:nvSpPr>
          <p:spPr bwMode="auto">
            <a:xfrm>
              <a:off x="113487298" y="110050435"/>
              <a:ext cx="259080" cy="342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BE" altLang="de-DE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</a:t>
              </a:r>
              <a:endParaRPr kumimoji="0" lang="de-DE" alt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Zone de texte 2"/>
            <p:cNvSpPr txBox="1">
              <a:spLocks noChangeArrowheads="1"/>
            </p:cNvSpPr>
            <p:nvPr/>
          </p:nvSpPr>
          <p:spPr bwMode="auto">
            <a:xfrm>
              <a:off x="113414028" y="108800461"/>
              <a:ext cx="259080" cy="342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BE" altLang="de-DE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2</a:t>
              </a:r>
              <a:endParaRPr kumimoji="0" lang="de-DE" alt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Zone de texte 10"/>
            <p:cNvSpPr txBox="1">
              <a:spLocks noChangeArrowheads="1"/>
            </p:cNvSpPr>
            <p:nvPr/>
          </p:nvSpPr>
          <p:spPr bwMode="auto">
            <a:xfrm>
              <a:off x="113425751" y="108500936"/>
              <a:ext cx="753843" cy="282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BE" altLang="de-DE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x 10</a:t>
              </a:r>
              <a:r>
                <a:rPr kumimoji="0" lang="fr-BE" altLang="de-DE" sz="1600" b="0" i="0" u="none" strike="noStrike" cap="none" normalizeH="0" baseline="3000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-3</a:t>
              </a:r>
              <a:endParaRPr kumimoji="0" lang="de-DE" alt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7833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Application of the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475" y="908721"/>
            <a:ext cx="11449050" cy="4868678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The use of tracer acummulation as a proxy for root water uptake improves when the water uptake process is averaged over a larger scale.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de-DE" smtClean="0"/>
              <a:t>Agrosphere, IBG-3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smtClean="0"/>
              <a:t>Page </a:t>
            </a:r>
            <a:fld id="{A52F4D17-1AD6-42D9-B93A-EB002C62F438}" type="slidenum">
              <a:rPr lang="de-DE" smtClean="0"/>
              <a:pPr/>
              <a:t>12</a:t>
            </a:fld>
            <a:endParaRPr lang="de-DE" dirty="0"/>
          </a:p>
        </p:txBody>
      </p: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2207568" y="1772816"/>
            <a:ext cx="7483475" cy="3952875"/>
            <a:chOff x="105899536" y="107880004"/>
            <a:chExt cx="7482547" cy="3952728"/>
          </a:xfrm>
        </p:grpSpPr>
        <p:pic>
          <p:nvPicPr>
            <p:cNvPr id="6147" name="Picture 3" descr="RWU VS proxies NL2 2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7" t="6389" r="17188"/>
            <a:stretch>
              <a:fillRect/>
            </a:stretch>
          </p:blipFill>
          <p:spPr bwMode="auto">
            <a:xfrm>
              <a:off x="105899536" y="108297052"/>
              <a:ext cx="3550920" cy="3535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Zone de texte 5"/>
            <p:cNvSpPr txBox="1">
              <a:spLocks noChangeArrowheads="1"/>
            </p:cNvSpPr>
            <p:nvPr/>
          </p:nvSpPr>
          <p:spPr bwMode="auto">
            <a:xfrm rot="-2700000">
              <a:off x="106843987" y="109978305"/>
              <a:ext cx="1244265" cy="461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BE" altLang="de-DE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1:1 line</a:t>
              </a:r>
              <a:endParaRPr kumimoji="0" lang="de-DE" alt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6149" name="Picture 5" descr="RWU VS proxies 1D 25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72" t="6029" r="14433"/>
            <a:stretch>
              <a:fillRect/>
            </a:stretch>
          </p:blipFill>
          <p:spPr bwMode="auto">
            <a:xfrm>
              <a:off x="109762583" y="108324895"/>
              <a:ext cx="3619500" cy="3489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Zone de texte 1"/>
            <p:cNvSpPr txBox="1">
              <a:spLocks noChangeArrowheads="1"/>
            </p:cNvSpPr>
            <p:nvPr/>
          </p:nvSpPr>
          <p:spPr bwMode="auto">
            <a:xfrm>
              <a:off x="107665032" y="107880004"/>
              <a:ext cx="658007" cy="352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BE" altLang="de-DE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3D</a:t>
              </a:r>
              <a:endParaRPr kumimoji="0" lang="de-DE" alt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Zone de texte 1"/>
            <p:cNvSpPr txBox="1">
              <a:spLocks noChangeArrowheads="1"/>
            </p:cNvSpPr>
            <p:nvPr/>
          </p:nvSpPr>
          <p:spPr bwMode="auto">
            <a:xfrm>
              <a:off x="111617174" y="107880004"/>
              <a:ext cx="423545" cy="387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BE" altLang="de-DE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1D)</a:t>
              </a:r>
              <a:endParaRPr kumimoji="0" lang="de-DE" alt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2428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Conclusions: Validation or Calibration?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368" y="1052736"/>
            <a:ext cx="11449050" cy="4868678"/>
          </a:xfrm>
        </p:spPr>
        <p:txBody>
          <a:bodyPr/>
          <a:lstStyle/>
          <a:p>
            <a:r>
              <a:rPr lang="de-DE" dirty="0" smtClean="0"/>
              <a:t>When root hydraulic properties are not known, a strict validation is not possible.</a:t>
            </a:r>
          </a:p>
          <a:p>
            <a:r>
              <a:rPr lang="de-DE" dirty="0" smtClean="0"/>
              <a:t>But, the retrieved root hydraulic parameters are consistent with what is expected based on the anatomy of roots: larger radial conductance of younger roots, larger axial conductance of older roots.</a:t>
            </a:r>
          </a:p>
          <a:p>
            <a:r>
              <a:rPr lang="de-DE" dirty="0" smtClean="0"/>
              <a:t>The sensitivity analyses showed that the parameters were constraint by the tracer data.</a:t>
            </a:r>
          </a:p>
          <a:p>
            <a:r>
              <a:rPr lang="de-DE" dirty="0" smtClean="0"/>
              <a:t>The (calibrated) model reproduces the tracer accumulation in the soil column well, which indicates that the distribution and strenght of the water uptake is well reproduced.</a:t>
            </a:r>
          </a:p>
          <a:p>
            <a:r>
              <a:rPr lang="de-DE" dirty="0" smtClean="0"/>
              <a:t>This gives confidence in the water uptake estimates by the different root segments.</a:t>
            </a:r>
          </a:p>
          <a:p>
            <a:r>
              <a:rPr lang="de-DE" dirty="0"/>
              <a:t>Information obtained from functional-structural imaging of root zone processes can be interpreted more accurately </a:t>
            </a:r>
            <a:r>
              <a:rPr lang="de-DE" dirty="0" smtClean="0"/>
              <a:t>using functional-structural </a:t>
            </a:r>
            <a:r>
              <a:rPr lang="de-DE" dirty="0"/>
              <a:t>soil-root </a:t>
            </a:r>
            <a:r>
              <a:rPr lang="de-DE" dirty="0" smtClean="0"/>
              <a:t>models.</a:t>
            </a:r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de-DE" smtClean="0"/>
              <a:t>Agrosphere, IBG-3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smtClean="0"/>
              <a:t>Page </a:t>
            </a:r>
            <a:fld id="{A52F4D17-1AD6-42D9-B93A-EB002C62F438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4064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60" y="1484784"/>
            <a:ext cx="11449050" cy="5228718"/>
          </a:xfrm>
        </p:spPr>
        <p:txBody>
          <a:bodyPr/>
          <a:lstStyle/>
          <a:p>
            <a:pPr marL="0" indent="0">
              <a:buNone/>
            </a:pPr>
            <a:r>
              <a:rPr lang="de-DE" sz="8000" dirty="0" smtClean="0">
                <a:solidFill>
                  <a:schemeClr val="accent1"/>
                </a:solidFill>
              </a:rPr>
              <a:t>         Thank You</a:t>
            </a:r>
          </a:p>
          <a:p>
            <a:pPr marL="0" indent="0">
              <a:buNone/>
            </a:pPr>
            <a:endParaRPr lang="de-DE" sz="1800" dirty="0" smtClean="0"/>
          </a:p>
          <a:p>
            <a:pPr marL="0" indent="0">
              <a:buNone/>
            </a:pPr>
            <a:r>
              <a:rPr lang="de-DE" sz="1800" i="1" dirty="0" smtClean="0"/>
              <a:t>References: </a:t>
            </a:r>
          </a:p>
          <a:p>
            <a:pPr marL="0" indent="0">
              <a:buNone/>
            </a:pPr>
            <a:r>
              <a:rPr lang="de-DE" sz="1800" dirty="0" smtClean="0"/>
              <a:t>A. Koch</a:t>
            </a:r>
            <a:r>
              <a:rPr lang="de-DE" sz="1800" dirty="0"/>
              <a:t>, F. Meunier, M. Javaux, A. Pohlmeier, J. Vanderborght and S. Garré. Functional-structural root system model validation using soil MRI and tracer experiment. </a:t>
            </a:r>
            <a:r>
              <a:rPr lang="de-DE" sz="1800" i="1" dirty="0"/>
              <a:t>Journal of Experimental Botany</a:t>
            </a:r>
            <a:r>
              <a:rPr lang="de-DE" sz="1800" dirty="0"/>
              <a:t>,doi:10.1093/jxb/erz060(2019</a:t>
            </a:r>
            <a:r>
              <a:rPr lang="de-DE" sz="1800" dirty="0" smtClean="0"/>
              <a:t>).</a:t>
            </a:r>
          </a:p>
          <a:p>
            <a:pPr marL="0" indent="0">
              <a:buNone/>
            </a:pPr>
            <a:endParaRPr lang="de-DE" sz="1800" dirty="0" smtClean="0"/>
          </a:p>
          <a:p>
            <a:pPr marL="0" indent="0">
              <a:buNone/>
            </a:pPr>
            <a:r>
              <a:rPr lang="de-DE" sz="1800" dirty="0"/>
              <a:t>S. Haber-Pohlmeier, J. Vanderborght and A. Pohlmeier. Quantitative mapping of solute accumulation in a soil-root system by magnetic resonance imaging. </a:t>
            </a:r>
            <a:r>
              <a:rPr lang="de-DE" sz="1800" i="1" dirty="0"/>
              <a:t>Water Resources Research</a:t>
            </a:r>
            <a:r>
              <a:rPr lang="de-DE" sz="1800" dirty="0"/>
              <a:t>, </a:t>
            </a:r>
            <a:r>
              <a:rPr lang="de-DE" sz="1800" b="1" dirty="0"/>
              <a:t>53</a:t>
            </a:r>
            <a:r>
              <a:rPr lang="de-DE" sz="1800" dirty="0"/>
              <a:t>,(8),doi:10.1002/2017wr020832, 7469-7480, (2017).</a:t>
            </a:r>
            <a:endParaRPr lang="de-DE" sz="18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de-DE" smtClean="0"/>
              <a:t>Agrosphere, IBG-3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smtClean="0"/>
              <a:t>Page </a:t>
            </a:r>
            <a:fld id="{A52F4D17-1AD6-42D9-B93A-EB002C62F438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79201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Introduction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3951" y="1563143"/>
            <a:ext cx="6156573" cy="4214255"/>
          </a:xfrm>
        </p:spPr>
        <p:txBody>
          <a:bodyPr/>
          <a:lstStyle/>
          <a:p>
            <a:r>
              <a:rPr lang="de-DE" dirty="0" smtClean="0"/>
              <a:t>Root functioning (water uptake and nutrient uptake) depends on the multiscale structure of the plant root system.</a:t>
            </a:r>
          </a:p>
          <a:p>
            <a:r>
              <a:rPr lang="de-DE" dirty="0" smtClean="0"/>
              <a:t>Cell tissues determine hydraulic properties of root segments, which may change over time due to aging.</a:t>
            </a:r>
          </a:p>
          <a:p>
            <a:r>
              <a:rPr lang="de-DE" dirty="0" smtClean="0"/>
              <a:t>At the larger scale of organisation, the amount of root segments and how they are connected define the root system architecture (RSA).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de-DE" smtClean="0"/>
              <a:t>Agrosphere, IBG-3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smtClean="0"/>
              <a:t>Page </a:t>
            </a:r>
            <a:fld id="{A52F4D17-1AD6-42D9-B93A-EB002C62F438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8"/>
          <a:stretch/>
        </p:blipFill>
        <p:spPr bwMode="auto">
          <a:xfrm>
            <a:off x="407368" y="1124744"/>
            <a:ext cx="4752528" cy="52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080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Introduction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de-DE" smtClean="0"/>
              <a:t>Agrosphere, IBG-3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smtClean="0"/>
              <a:t>Page </a:t>
            </a:r>
            <a:fld id="{A52F4D17-1AD6-42D9-B93A-EB002C62F438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Picture 3" descr="C:\Users\vanderbo\AppData\Local\Temp\jan_paper_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4" t="3905" r="21860"/>
          <a:stretch>
            <a:fillRect/>
          </a:stretch>
        </p:blipFill>
        <p:spPr bwMode="auto">
          <a:xfrm>
            <a:off x="192052" y="1052736"/>
            <a:ext cx="2952328" cy="4531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2783632" y="903040"/>
            <a:ext cx="8712968" cy="51845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3495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6750" indent="-215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5350" indent="-215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7600" indent="-215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Functional Structural Root Models (FSRM) represent the RSA and the hydraulic properties of root segments.</a:t>
            </a:r>
          </a:p>
          <a:p>
            <a:r>
              <a:rPr lang="de-DE" dirty="0" smtClean="0"/>
              <a:t>They describe water flow in the soil and root system starting from first principles.</a:t>
            </a:r>
          </a:p>
          <a:p>
            <a:r>
              <a:rPr lang="de-DE" dirty="0" smtClean="0"/>
              <a:t>They can be used to derive physically based root water uptake functions in larger scale land surface model.</a:t>
            </a:r>
            <a:endParaRPr lang="de-DE" dirty="0"/>
          </a:p>
          <a:p>
            <a:r>
              <a:rPr lang="de-DE" dirty="0" smtClean="0"/>
              <a:t>But: Calibration and validation of FSRM is difficult. Root system is invisible and root properties are hard to measure.</a:t>
            </a:r>
          </a:p>
          <a:p>
            <a:pPr marL="0" indent="0">
              <a:buNone/>
            </a:pPr>
            <a:r>
              <a:rPr lang="de-DE" b="1" dirty="0" smtClean="0"/>
              <a:t>Objective:</a:t>
            </a:r>
          </a:p>
          <a:p>
            <a:r>
              <a:rPr lang="de-DE" dirty="0" smtClean="0"/>
              <a:t> Use non-invasive imaging to visualize the root system in combination with flow and transport processes in the soil.</a:t>
            </a:r>
          </a:p>
          <a:p>
            <a:r>
              <a:rPr lang="de-DE" dirty="0" smtClean="0"/>
              <a:t>Derive from this information hydraulic root properties.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8663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Tracer experiment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de-DE" smtClean="0"/>
              <a:t>Agrosphere, IBG-3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smtClean="0"/>
              <a:t>Page </a:t>
            </a:r>
            <a:fld id="{A52F4D17-1AD6-42D9-B93A-EB002C62F438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Grafi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1737"/>
          <a:stretch/>
        </p:blipFill>
        <p:spPr bwMode="auto">
          <a:xfrm>
            <a:off x="335360" y="1772816"/>
            <a:ext cx="4206240" cy="47185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8500578"/>
              </p:ext>
            </p:extLst>
          </p:nvPr>
        </p:nvGraphicFramePr>
        <p:xfrm>
          <a:off x="4943872" y="1500868"/>
          <a:ext cx="4536072" cy="49674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" r:id="rId4" imgW="1512024" imgH="1655820" progId="Origin50.Graph">
                  <p:embed/>
                </p:oleObj>
              </mc:Choice>
              <mc:Fallback>
                <p:oleObj r:id="rId4" imgW="1512024" imgH="1655820" progId="Origin50.Grap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3872" y="1500868"/>
                        <a:ext cx="4536072" cy="49674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Straight Connector 10"/>
          <p:cNvCxnSpPr/>
          <p:nvPr/>
        </p:nvCxnSpPr>
        <p:spPr>
          <a:xfrm>
            <a:off x="9336360" y="2204864"/>
            <a:ext cx="864096" cy="0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9336360" y="2636912"/>
            <a:ext cx="864096" cy="0"/>
          </a:xfrm>
          <a:prstGeom prst="line">
            <a:avLst/>
          </a:prstGeom>
          <a:ln w="25400">
            <a:solidFill>
              <a:srgbClr val="6AFD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9336360" y="3185211"/>
            <a:ext cx="864096" cy="0"/>
          </a:xfrm>
          <a:prstGeom prst="line">
            <a:avLst/>
          </a:prstGeom>
          <a:ln w="25400">
            <a:solidFill>
              <a:srgbClr val="0E03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0272464" y="1983265"/>
            <a:ext cx="2304256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5000"/>
              </a:lnSpc>
            </a:pPr>
            <a:r>
              <a:rPr lang="de-DE" sz="2400" dirty="0" smtClean="0"/>
              <a:t>irrigation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72464" y="2420888"/>
            <a:ext cx="2304256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5000"/>
              </a:lnSpc>
            </a:pPr>
            <a:r>
              <a:rPr lang="de-DE" sz="2400" dirty="0" smtClean="0"/>
              <a:t>transpiration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272464" y="2963612"/>
            <a:ext cx="2304256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5000"/>
              </a:lnSpc>
            </a:pPr>
            <a:r>
              <a:rPr lang="de-DE" sz="2400" dirty="0" smtClean="0"/>
              <a:t>drainage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824192" y="1983265"/>
            <a:ext cx="936104" cy="3894007"/>
          </a:xfrm>
          <a:prstGeom prst="rect">
            <a:avLst/>
          </a:prstGeom>
          <a:solidFill>
            <a:schemeClr val="accent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de-DE" sz="2400" dirty="0" err="1" smtClean="0"/>
          </a:p>
        </p:txBody>
      </p:sp>
      <p:sp>
        <p:nvSpPr>
          <p:cNvPr id="18" name="TextBox 17"/>
          <p:cNvSpPr txBox="1"/>
          <p:nvPr/>
        </p:nvSpPr>
        <p:spPr>
          <a:xfrm>
            <a:off x="6924092" y="1540067"/>
            <a:ext cx="2736304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5000"/>
              </a:lnSpc>
            </a:pPr>
            <a:r>
              <a:rPr lang="de-DE" sz="2400" dirty="0" smtClean="0"/>
              <a:t>Calibration period</a:t>
            </a:r>
          </a:p>
        </p:txBody>
      </p:sp>
    </p:spTree>
    <p:extLst>
      <p:ext uri="{BB962C8B-B14F-4D97-AF65-F5344CB8AC3E}">
        <p14:creationId xmlns:p14="http://schemas.microsoft.com/office/powerpoint/2010/main" val="151340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Using MRI for functional structural root monitoring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de-DE" smtClean="0"/>
              <a:t>Agrosphere, IBG-3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smtClean="0"/>
              <a:t>Page </a:t>
            </a:r>
            <a:fld id="{A52F4D17-1AD6-42D9-B93A-EB002C62F438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098" name="Picture 2" descr="C:\vanderbo\powerpointfiles\interpore2019\Figure 300dpp\Figure 300dpp\Figure 1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85" y="1820357"/>
            <a:ext cx="3563116" cy="4254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824" y="1785623"/>
            <a:ext cx="6615522" cy="42033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4101" y="1512773"/>
            <a:ext cx="3600400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5000"/>
              </a:lnSpc>
            </a:pPr>
            <a:r>
              <a:rPr lang="de-DE" sz="2400" dirty="0" smtClean="0"/>
              <a:t>Monitoring root growth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69234" y="1323115"/>
            <a:ext cx="7992888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de-DE" sz="2400" dirty="0" smtClean="0"/>
              <a:t>Mapping tracer (Gd</a:t>
            </a:r>
            <a:r>
              <a:rPr lang="en-US" sz="2400" dirty="0" smtClean="0"/>
              <a:t>DTPA)</a:t>
            </a:r>
            <a:r>
              <a:rPr lang="de-DE" sz="2400" dirty="0" smtClean="0"/>
              <a:t> distribution in the root zone</a:t>
            </a:r>
          </a:p>
        </p:txBody>
      </p:sp>
      <p:sp>
        <p:nvSpPr>
          <p:cNvPr id="9" name="Rectangle 8"/>
          <p:cNvSpPr/>
          <p:nvPr/>
        </p:nvSpPr>
        <p:spPr>
          <a:xfrm>
            <a:off x="228627" y="5970767"/>
            <a:ext cx="38138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i="1" dirty="0" smtClean="0"/>
              <a:t>Haber-Pohlmeier et al., 2017, WRR</a:t>
            </a:r>
            <a:endParaRPr lang="de-DE" i="1" dirty="0"/>
          </a:p>
        </p:txBody>
      </p:sp>
    </p:spTree>
    <p:extLst>
      <p:ext uri="{BB962C8B-B14F-4D97-AF65-F5344CB8AC3E}">
        <p14:creationId xmlns:p14="http://schemas.microsoft.com/office/powerpoint/2010/main" val="171193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Simulation setup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de-DE" smtClean="0"/>
              <a:t>Agrosphere, IBG-3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smtClean="0"/>
              <a:t>Page </a:t>
            </a:r>
            <a:fld id="{A52F4D17-1AD6-42D9-B93A-EB002C62F438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146" name="Picture 2" descr="RSA_T_Ly_L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2" t="14597" r="33073" b="16977"/>
          <a:stretch>
            <a:fillRect/>
          </a:stretch>
        </p:blipFill>
        <p:spPr bwMode="auto">
          <a:xfrm>
            <a:off x="626330" y="2464645"/>
            <a:ext cx="2339975" cy="306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 de texte 11"/>
          <p:cNvSpPr txBox="1">
            <a:spLocks noChangeArrowheads="1"/>
          </p:cNvSpPr>
          <p:nvPr/>
        </p:nvSpPr>
        <p:spPr bwMode="auto">
          <a:xfrm>
            <a:off x="818084" y="5526360"/>
            <a:ext cx="24415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BE" altLang="de-DE" sz="15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Taproot</a:t>
            </a:r>
            <a:r>
              <a:rPr kumimoji="0" lang="fr-BE" altLang="de-DE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(T)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BE" altLang="de-DE" sz="15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Lateral</a:t>
            </a:r>
            <a:r>
              <a:rPr kumimoji="0" lang="fr-BE" altLang="de-DE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fr-BE" altLang="de-DE" sz="15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roots</a:t>
            </a:r>
            <a:r>
              <a:rPr kumimoji="0" lang="fr-BE" altLang="de-DE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&lt; 5 </a:t>
            </a:r>
            <a:r>
              <a:rPr kumimoji="0" lang="fr-BE" altLang="de-DE" sz="15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days-old</a:t>
            </a:r>
            <a:r>
              <a:rPr kumimoji="0" lang="fr-BE" altLang="de-DE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(L</a:t>
            </a:r>
            <a:r>
              <a:rPr kumimoji="0" lang="fr-BE" altLang="de-DE" sz="1500" b="0" i="0" u="none" strike="noStrike" cap="none" normalizeH="0" baseline="-2500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y</a:t>
            </a:r>
            <a:r>
              <a:rPr kumimoji="0" lang="fr-BE" altLang="de-DE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r-BE" altLang="de-DE" sz="15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Lateral</a:t>
            </a:r>
            <a:r>
              <a:rPr kumimoji="0" lang="fr-BE" altLang="de-DE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fr-BE" altLang="de-DE" sz="15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roots</a:t>
            </a:r>
            <a:r>
              <a:rPr kumimoji="0" lang="fr-BE" altLang="de-DE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&gt; 5 </a:t>
            </a:r>
            <a:r>
              <a:rPr kumimoji="0" lang="fr-BE" altLang="de-DE" sz="15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days-old</a:t>
            </a:r>
            <a:r>
              <a:rPr kumimoji="0" lang="fr-BE" altLang="de-DE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(L</a:t>
            </a:r>
            <a:r>
              <a:rPr kumimoji="0" lang="fr-BE" altLang="de-DE" sz="1500" b="0" i="0" u="none" strike="noStrike" cap="none" normalizeH="0" baseline="-2500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o</a:t>
            </a:r>
            <a:r>
              <a:rPr kumimoji="0" lang="fr-BE" altLang="de-DE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)</a:t>
            </a:r>
            <a:endParaRPr kumimoji="0" lang="de-DE" altLang="de-D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71" y="5597798"/>
            <a:ext cx="187325" cy="18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71" y="5826398"/>
            <a:ext cx="187325" cy="18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71" y="6070873"/>
            <a:ext cx="187325" cy="18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63352" y="1670581"/>
            <a:ext cx="4104456" cy="794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5000"/>
              </a:lnSpc>
            </a:pPr>
            <a:r>
              <a:rPr lang="de-DE" sz="2400" dirty="0" smtClean="0"/>
              <a:t>Root system with 3 different root types depending on age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59896" y="1700808"/>
            <a:ext cx="6408712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5000"/>
              </a:lnSpc>
            </a:pPr>
            <a:r>
              <a:rPr lang="de-DE" sz="2400" dirty="0" smtClean="0"/>
              <a:t>Water flow in soil-root –&gt; R-SWMS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67899" y="2204864"/>
            <a:ext cx="6408712" cy="794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5000"/>
              </a:lnSpc>
            </a:pPr>
            <a:r>
              <a:rPr lang="de-DE" sz="2400" dirty="0" smtClean="0"/>
              <a:t>Tracer transport in soil –&gt; PARTRACE (no uptake by the plant roots of GdDTPA)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66592" y="3278008"/>
            <a:ext cx="6408712" cy="289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5000"/>
              </a:lnSpc>
            </a:pPr>
            <a:r>
              <a:rPr lang="de-DE" sz="2400" dirty="0" smtClean="0"/>
              <a:t>Boundary conditions:</a:t>
            </a:r>
          </a:p>
          <a:p>
            <a:pPr algn="l">
              <a:lnSpc>
                <a:spcPct val="95000"/>
              </a:lnSpc>
            </a:pPr>
            <a:endParaRPr lang="de-DE" sz="2400" dirty="0" smtClean="0"/>
          </a:p>
          <a:p>
            <a:pPr algn="l">
              <a:lnSpc>
                <a:spcPct val="95000"/>
              </a:lnSpc>
            </a:pPr>
            <a:r>
              <a:rPr lang="de-DE" sz="2400" dirty="0" smtClean="0"/>
              <a:t>Root collar: flux boundary from transpiration</a:t>
            </a:r>
          </a:p>
          <a:p>
            <a:pPr algn="l">
              <a:lnSpc>
                <a:spcPct val="95000"/>
              </a:lnSpc>
            </a:pPr>
            <a:r>
              <a:rPr lang="de-DE" sz="2400" dirty="0" smtClean="0"/>
              <a:t>Top soil surface: flux boundary from irrigation</a:t>
            </a:r>
          </a:p>
          <a:p>
            <a:pPr algn="l">
              <a:lnSpc>
                <a:spcPct val="95000"/>
              </a:lnSpc>
            </a:pPr>
            <a:r>
              <a:rPr lang="de-DE" sz="2400" dirty="0" smtClean="0"/>
              <a:t>Bottom boundary: constant pressure? (Need to ask Axelle)</a:t>
            </a:r>
          </a:p>
          <a:p>
            <a:pPr algn="l">
              <a:lnSpc>
                <a:spcPct val="95000"/>
              </a:lnSpc>
            </a:pPr>
            <a:endParaRPr lang="de-DE" sz="2400" dirty="0"/>
          </a:p>
          <a:p>
            <a:pPr algn="l">
              <a:lnSpc>
                <a:spcPct val="95000"/>
              </a:lnSpc>
            </a:pP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404411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Calibration of root parameters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368" y="908720"/>
            <a:ext cx="11449050" cy="4862327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Comparison between measured and simulated GdDTPA concentrations at the end of the experiment when irrigation was stopped and water flow and tracer transport were mainly determined by root water uptake.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de-DE" smtClean="0"/>
              <a:t>Agrosphere, IBG-3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smtClean="0"/>
              <a:t>Page </a:t>
            </a:r>
            <a:fld id="{A52F4D17-1AD6-42D9-B93A-EB002C62F438}" type="slidenum">
              <a:rPr lang="de-DE" smtClean="0"/>
              <a:pPr/>
              <a:t>7</a:t>
            </a:fld>
            <a:endParaRPr lang="de-DE" dirty="0"/>
          </a:p>
        </p:txBody>
      </p:sp>
      <p:pic>
        <p:nvPicPr>
          <p:cNvPr id="6157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19" y="2922980"/>
            <a:ext cx="2578831" cy="3500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6158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824" y="2928467"/>
            <a:ext cx="2556884" cy="3489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6159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2922980"/>
            <a:ext cx="2589806" cy="3500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grpSp>
        <p:nvGrpSpPr>
          <p:cNvPr id="18" name="Group 23"/>
          <p:cNvGrpSpPr>
            <a:grpSpLocks/>
          </p:cNvGrpSpPr>
          <p:nvPr/>
        </p:nvGrpSpPr>
        <p:grpSpPr bwMode="auto">
          <a:xfrm>
            <a:off x="152932" y="3251520"/>
            <a:ext cx="1368152" cy="2799907"/>
            <a:chOff x="112239111" y="108153430"/>
            <a:chExt cx="761160" cy="2017119"/>
          </a:xfrm>
        </p:grpSpPr>
        <p:pic>
          <p:nvPicPr>
            <p:cNvPr id="6168" name="Picture 2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744217" y="108236606"/>
              <a:ext cx="256054" cy="18411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sp>
          <p:nvSpPr>
            <p:cNvPr id="19" name="Zone de texte 132"/>
            <p:cNvSpPr txBox="1">
              <a:spLocks noChangeArrowheads="1"/>
            </p:cNvSpPr>
            <p:nvPr/>
          </p:nvSpPr>
          <p:spPr bwMode="auto">
            <a:xfrm rot="10800000">
              <a:off x="112239111" y="108206847"/>
              <a:ext cx="373776" cy="1799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BE" altLang="de-DE" sz="13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[Gd-DTPA</a:t>
              </a:r>
              <a:r>
                <a:rPr kumimoji="0" lang="fr-BE" altLang="de-DE" sz="1300" b="0" i="0" u="none" strike="noStrike" cap="none" normalizeH="0" baseline="3000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2-</a:t>
              </a:r>
              <a:r>
                <a:rPr kumimoji="0" lang="fr-BE" altLang="de-DE" sz="13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] (</a:t>
              </a:r>
              <a:r>
                <a:rPr kumimoji="0" lang="fr-BE" altLang="de-DE" sz="13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mmol</a:t>
              </a:r>
              <a:r>
                <a:rPr kumimoji="0" lang="fr-BE" altLang="de-DE" sz="13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fr-BE" altLang="de-DE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L</a:t>
              </a:r>
              <a:r>
                <a:rPr kumimoji="0" lang="fr-BE" altLang="de-DE" b="0" i="0" u="none" strike="noStrike" cap="none" normalizeH="0" baseline="3000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-1</a:t>
              </a:r>
              <a:r>
                <a:rPr kumimoji="0" lang="fr-BE" altLang="de-DE" sz="13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)</a:t>
              </a:r>
              <a:endParaRPr kumimoji="0" lang="de-DE" altLang="de-DE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Zone de texte 120"/>
            <p:cNvSpPr txBox="1">
              <a:spLocks noChangeArrowheads="1"/>
            </p:cNvSpPr>
            <p:nvPr/>
          </p:nvSpPr>
          <p:spPr bwMode="auto">
            <a:xfrm>
              <a:off x="112585993" y="109880354"/>
              <a:ext cx="267335" cy="290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de-DE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0       </a:t>
              </a:r>
              <a:endParaRPr kumimoji="0" lang="de-DE" altLang="de-DE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Zone de texte 120"/>
            <p:cNvSpPr txBox="1">
              <a:spLocks noChangeArrowheads="1"/>
            </p:cNvSpPr>
            <p:nvPr/>
          </p:nvSpPr>
          <p:spPr bwMode="auto">
            <a:xfrm>
              <a:off x="112585993" y="109317462"/>
              <a:ext cx="241351" cy="230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de-DE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5       </a:t>
              </a:r>
              <a:endParaRPr kumimoji="0" lang="de-DE" altLang="de-DE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Zone de texte 120"/>
            <p:cNvSpPr txBox="1">
              <a:spLocks noChangeArrowheads="1"/>
            </p:cNvSpPr>
            <p:nvPr/>
          </p:nvSpPr>
          <p:spPr bwMode="auto">
            <a:xfrm>
              <a:off x="112515577" y="108734041"/>
              <a:ext cx="326407" cy="3099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de-DE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10       </a:t>
              </a:r>
              <a:endParaRPr kumimoji="0" lang="de-DE" altLang="de-DE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Zone de texte 120"/>
            <p:cNvSpPr txBox="1">
              <a:spLocks noChangeArrowheads="1"/>
            </p:cNvSpPr>
            <p:nvPr/>
          </p:nvSpPr>
          <p:spPr bwMode="auto">
            <a:xfrm>
              <a:off x="112515577" y="108153430"/>
              <a:ext cx="338308" cy="348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de-DE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15       </a:t>
              </a:r>
              <a:endParaRPr kumimoji="0" lang="de-DE" altLang="de-DE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2382244" y="2344525"/>
            <a:ext cx="1944216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5000"/>
              </a:lnSpc>
            </a:pPr>
            <a:r>
              <a:rPr lang="de-DE" sz="2400" dirty="0" smtClean="0"/>
              <a:t>MRI Day 5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124492" y="2344525"/>
            <a:ext cx="1944216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5000"/>
              </a:lnSpc>
            </a:pPr>
            <a:r>
              <a:rPr lang="de-DE" sz="2400" dirty="0" smtClean="0"/>
              <a:t>MRI Day 7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608168" y="2344525"/>
            <a:ext cx="2520280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5000"/>
              </a:lnSpc>
            </a:pPr>
            <a:r>
              <a:rPr lang="de-DE" sz="2400" dirty="0" smtClean="0"/>
              <a:t>R-SWMS Day 7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0128448" y="5203690"/>
            <a:ext cx="19195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i="1" dirty="0" smtClean="0"/>
              <a:t>Koch et al., 2019, JExpBot</a:t>
            </a:r>
            <a:endParaRPr lang="de-DE" i="1" dirty="0"/>
          </a:p>
        </p:txBody>
      </p:sp>
    </p:spTree>
    <p:extLst>
      <p:ext uri="{BB962C8B-B14F-4D97-AF65-F5344CB8AC3E}">
        <p14:creationId xmlns:p14="http://schemas.microsoft.com/office/powerpoint/2010/main" val="165872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Calibrated parameters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de-DE" smtClean="0"/>
              <a:t>Agrosphere, IBG-3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smtClean="0"/>
              <a:t>Page </a:t>
            </a:r>
            <a:fld id="{A52F4D17-1AD6-42D9-B93A-EB002C62F438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Zone de texte 5"/>
          <p:cNvSpPr txBox="1">
            <a:spLocks noChangeArrowheads="1"/>
          </p:cNvSpPr>
          <p:nvPr/>
        </p:nvSpPr>
        <p:spPr bwMode="auto">
          <a:xfrm>
            <a:off x="2337544" y="2107372"/>
            <a:ext cx="731838" cy="4905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r-BE" altLang="de-DE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K</a:t>
            </a:r>
            <a:r>
              <a:rPr kumimoji="0" lang="fr-BE" altLang="de-DE" sz="2400" b="0" i="0" u="none" strike="noStrike" cap="none" normalizeH="0" baseline="-2500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xT</a:t>
            </a:r>
            <a:endParaRPr kumimoji="0" lang="de-DE" altLang="de-D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 de texte 6"/>
          <p:cNvSpPr txBox="1">
            <a:spLocks noChangeArrowheads="1"/>
          </p:cNvSpPr>
          <p:nvPr/>
        </p:nvSpPr>
        <p:spPr bwMode="auto">
          <a:xfrm>
            <a:off x="2253407" y="3213860"/>
            <a:ext cx="606425" cy="4397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r-BE" altLang="de-DE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K</a:t>
            </a:r>
            <a:r>
              <a:rPr kumimoji="0" lang="fr-BE" altLang="de-DE" sz="2400" b="0" i="0" u="none" strike="noStrike" cap="none" normalizeH="0" baseline="-2500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xLo</a:t>
            </a:r>
            <a:endParaRPr kumimoji="0" lang="de-DE" alt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Zone de texte 7"/>
          <p:cNvSpPr txBox="1">
            <a:spLocks noChangeArrowheads="1"/>
          </p:cNvSpPr>
          <p:nvPr/>
        </p:nvSpPr>
        <p:spPr bwMode="auto">
          <a:xfrm>
            <a:off x="2253407" y="4328285"/>
            <a:ext cx="688975" cy="4810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r-BE" altLang="de-DE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K</a:t>
            </a:r>
            <a:r>
              <a:rPr kumimoji="0" lang="fr-BE" altLang="de-DE" sz="2400" b="0" i="0" u="none" strike="noStrike" cap="none" normalizeH="0" baseline="-2500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xLy</a:t>
            </a:r>
            <a:endParaRPr kumimoji="0" lang="de-DE" alt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7" name="Picture 5" descr="General Kx kr comparison with litteratur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5"/>
          <a:stretch>
            <a:fillRect/>
          </a:stretch>
        </p:blipFill>
        <p:spPr bwMode="auto">
          <a:xfrm>
            <a:off x="2783632" y="846897"/>
            <a:ext cx="64008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 descr="KrKxO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8" t="11697" r="69077" b="80083"/>
          <a:stretch>
            <a:fillRect/>
          </a:stretch>
        </p:blipFill>
        <p:spPr bwMode="auto">
          <a:xfrm>
            <a:off x="2994769" y="1537460"/>
            <a:ext cx="45561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Zone de texte 1"/>
          <p:cNvSpPr txBox="1">
            <a:spLocks noChangeArrowheads="1"/>
          </p:cNvSpPr>
          <p:nvPr/>
        </p:nvSpPr>
        <p:spPr bwMode="auto">
          <a:xfrm>
            <a:off x="3386882" y="1458085"/>
            <a:ext cx="1622425" cy="587375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r-BE" altLang="de-DE" sz="15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Literature ranges</a:t>
            </a:r>
            <a:br>
              <a:rPr kumimoji="0" lang="fr-BE" altLang="de-DE" sz="15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fr-BE" altLang="de-DE" sz="15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This work</a:t>
            </a:r>
            <a:endParaRPr kumimoji="0" lang="de-DE" alt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5715744" y="2251835"/>
            <a:ext cx="274638" cy="2603500"/>
          </a:xfrm>
          <a:prstGeom prst="rect">
            <a:avLst/>
          </a:prstGeom>
          <a:solidFill>
            <a:srgbClr val="FFFFFF"/>
          </a:solidFill>
          <a:ln w="25400" algn="ctr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4" name="Zone de texte 2"/>
          <p:cNvSpPr txBox="1">
            <a:spLocks noChangeArrowheads="1"/>
          </p:cNvSpPr>
          <p:nvPr/>
        </p:nvSpPr>
        <p:spPr bwMode="auto">
          <a:xfrm>
            <a:off x="5581849" y="2107372"/>
            <a:ext cx="585787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r-BE" altLang="de-DE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k</a:t>
            </a:r>
            <a:r>
              <a:rPr kumimoji="0" lang="fr-BE" altLang="de-DE" sz="2400" b="0" i="0" u="none" strike="noStrike" cap="none" normalizeH="0" baseline="-2500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rT</a:t>
            </a:r>
            <a:endParaRPr kumimoji="0" lang="de-DE" altLang="de-D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Zone de texte 3"/>
          <p:cNvSpPr txBox="1">
            <a:spLocks noChangeArrowheads="1"/>
          </p:cNvSpPr>
          <p:nvPr/>
        </p:nvSpPr>
        <p:spPr bwMode="auto">
          <a:xfrm>
            <a:off x="5519936" y="3213860"/>
            <a:ext cx="719138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r-BE" altLang="de-DE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k</a:t>
            </a:r>
            <a:r>
              <a:rPr kumimoji="0" lang="fr-BE" altLang="de-DE" sz="2400" b="0" i="0" u="none" strike="noStrike" cap="none" normalizeH="0" baseline="-2500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rLo</a:t>
            </a:r>
            <a:endParaRPr kumimoji="0" lang="de-DE" alt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Zone de texte 4"/>
          <p:cNvSpPr txBox="1">
            <a:spLocks noChangeArrowheads="1"/>
          </p:cNvSpPr>
          <p:nvPr/>
        </p:nvSpPr>
        <p:spPr bwMode="auto">
          <a:xfrm>
            <a:off x="5553274" y="4328285"/>
            <a:ext cx="61436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r-BE" altLang="de-DE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k</a:t>
            </a:r>
            <a:r>
              <a:rPr kumimoji="0" lang="fr-BE" altLang="de-DE" sz="2400" b="0" i="0" u="none" strike="noStrike" cap="none" normalizeH="0" baseline="-2500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rLy</a:t>
            </a:r>
            <a:endParaRPr kumimoji="0" lang="de-DE" alt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206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320" y="1751772"/>
            <a:ext cx="2799086" cy="3333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871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de-DE" smtClean="0"/>
              <a:t>Agrosphere, IBG-3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smtClean="0"/>
              <a:t>Page </a:t>
            </a:r>
            <a:fld id="{A52F4D17-1AD6-42D9-B93A-EB002C62F438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 dirty="0"/>
          </a:p>
        </p:txBody>
      </p: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1776042" y="-126833"/>
            <a:ext cx="8167688" cy="6407150"/>
            <a:chOff x="106098863" y="106300011"/>
            <a:chExt cx="8167774" cy="6407221"/>
          </a:xfrm>
        </p:grpSpPr>
        <p:sp>
          <p:nvSpPr>
            <p:cNvPr id="8" name="Zone de texte 5"/>
            <p:cNvSpPr txBox="1">
              <a:spLocks noChangeArrowheads="1"/>
            </p:cNvSpPr>
            <p:nvPr/>
          </p:nvSpPr>
          <p:spPr bwMode="auto">
            <a:xfrm rot="10800000">
              <a:off x="106098863" y="106300011"/>
              <a:ext cx="375742" cy="5718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r>
                <a:rPr kumimoji="0" lang="fr-BE" altLang="de-DE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K</a:t>
              </a:r>
              <a:r>
                <a:rPr kumimoji="0" lang="fr-BE" altLang="de-DE" sz="1600" b="0" i="0" u="none" strike="noStrike" cap="none" normalizeH="0" baseline="-2500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xLo</a:t>
              </a:r>
              <a:r>
                <a:rPr kumimoji="0" lang="fr-BE" altLang="de-DE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             K</a:t>
              </a:r>
              <a:r>
                <a:rPr kumimoji="0" lang="fr-BE" altLang="de-DE" sz="1600" b="0" i="0" u="none" strike="noStrike" cap="none" normalizeH="0" baseline="-2500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xLy</a:t>
              </a:r>
              <a:r>
                <a:rPr kumimoji="0" lang="fr-BE" altLang="de-DE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               K</a:t>
              </a:r>
              <a:r>
                <a:rPr kumimoji="0" lang="fr-BE" altLang="de-DE" sz="1600" b="0" i="0" u="none" strike="noStrike" cap="none" normalizeH="0" baseline="-2500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xT</a:t>
              </a:r>
              <a:r>
                <a:rPr kumimoji="0" lang="fr-BE" altLang="de-DE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               k</a:t>
              </a:r>
              <a:r>
                <a:rPr kumimoji="0" lang="fr-BE" altLang="de-DE" sz="1600" b="0" i="0" u="none" strike="noStrike" cap="none" normalizeH="0" baseline="-2500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rLo</a:t>
              </a:r>
              <a:r>
                <a:rPr kumimoji="0" lang="fr-BE" altLang="de-DE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               k</a:t>
              </a:r>
              <a:r>
                <a:rPr kumimoji="0" lang="fr-BE" altLang="de-DE" sz="1600" b="0" i="0" u="none" strike="noStrike" cap="none" normalizeH="0" baseline="-2500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rLy</a:t>
              </a:r>
              <a:r>
                <a:rPr kumimoji="0" lang="fr-BE" altLang="de-DE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              k</a:t>
              </a:r>
              <a:r>
                <a:rPr kumimoji="0" lang="fr-BE" altLang="de-DE" sz="1600" b="0" i="0" u="none" strike="noStrike" cap="none" normalizeH="0" baseline="-2500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rPr>
                <a:t>rT</a:t>
              </a:r>
              <a:endParaRPr kumimoji="0" lang="de-DE" alt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9" name="Group 4"/>
            <p:cNvGrpSpPr>
              <a:grpSpLocks/>
            </p:cNvGrpSpPr>
            <p:nvPr/>
          </p:nvGrpSpPr>
          <p:grpSpPr bwMode="auto">
            <a:xfrm>
              <a:off x="106333635" y="106830919"/>
              <a:ext cx="7933002" cy="5876313"/>
              <a:chOff x="106333635" y="106830919"/>
              <a:chExt cx="7933002" cy="5876313"/>
            </a:xfrm>
          </p:grpSpPr>
          <p:pic>
            <p:nvPicPr>
              <p:cNvPr id="7173" name="Picture 5" descr="KrKxSensitivity average 025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067" t="6573" r="8662" b="9804"/>
              <a:stretch>
                <a:fillRect/>
              </a:stretch>
            </p:blipFill>
            <p:spPr bwMode="auto">
              <a:xfrm>
                <a:off x="106989870" y="107684939"/>
                <a:ext cx="5798820" cy="45948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" name="Zone de texte 4"/>
              <p:cNvSpPr txBox="1">
                <a:spLocks noChangeArrowheads="1"/>
              </p:cNvSpPr>
              <p:nvPr/>
            </p:nvSpPr>
            <p:spPr bwMode="auto">
              <a:xfrm>
                <a:off x="106989870" y="112381818"/>
                <a:ext cx="7241585" cy="3254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BE" altLang="de-DE" sz="1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      k</a:t>
                </a:r>
                <a:r>
                  <a:rPr kumimoji="0" lang="fr-BE" altLang="de-DE" sz="1600" b="0" i="0" u="none" strike="noStrike" cap="none" normalizeH="0" baseline="-25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rT </a:t>
                </a:r>
                <a:r>
                  <a:rPr kumimoji="0" lang="fr-BE" altLang="de-DE" sz="1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                     k</a:t>
                </a:r>
                <a:r>
                  <a:rPr kumimoji="0" lang="fr-BE" altLang="de-DE" sz="1600" b="0" i="0" u="none" strike="noStrike" cap="none" normalizeH="0" baseline="-25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rLy	              </a:t>
                </a:r>
                <a:r>
                  <a:rPr kumimoji="0" lang="fr-BE" altLang="de-DE" sz="1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          k</a:t>
                </a:r>
                <a:r>
                  <a:rPr kumimoji="0" lang="fr-BE" altLang="de-DE" sz="1600" b="0" i="0" u="none" strike="noStrike" cap="none" normalizeH="0" baseline="-25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rLo</a:t>
                </a:r>
                <a:r>
                  <a:rPr kumimoji="0" lang="fr-BE" altLang="de-DE" sz="1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                    K</a:t>
                </a:r>
                <a:r>
                  <a:rPr kumimoji="0" lang="fr-BE" altLang="de-DE" sz="1600" b="0" i="0" u="none" strike="noStrike" cap="none" normalizeH="0" baseline="-25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xT</a:t>
                </a:r>
                <a:r>
                  <a:rPr kumimoji="0" lang="fr-BE" altLang="de-DE" sz="1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                     K</a:t>
                </a:r>
                <a:r>
                  <a:rPr kumimoji="0" lang="fr-BE" altLang="de-DE" sz="1600" b="0" i="0" u="none" strike="noStrike" cap="none" normalizeH="0" baseline="-25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xLy</a:t>
                </a:r>
                <a:r>
                  <a:rPr kumimoji="0" lang="fr-BE" altLang="de-DE" sz="1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                       K</a:t>
                </a:r>
                <a:r>
                  <a:rPr kumimoji="0" lang="fr-BE" altLang="de-DE" sz="1600" b="0" i="0" u="none" strike="noStrike" cap="none" normalizeH="0" baseline="-25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xLo</a:t>
                </a:r>
                <a:endParaRPr kumimoji="0" lang="de-DE" alt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7175" name="Picture 7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2373853" y="108451184"/>
                <a:ext cx="1812749" cy="21589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</p:pic>
          <p:sp>
            <p:nvSpPr>
              <p:cNvPr id="11" name="Zone de texte 6"/>
              <p:cNvSpPr txBox="1">
                <a:spLocks noChangeArrowheads="1"/>
              </p:cNvSpPr>
              <p:nvPr/>
            </p:nvSpPr>
            <p:spPr bwMode="auto">
              <a:xfrm>
                <a:off x="106989870" y="106830919"/>
                <a:ext cx="1040130" cy="6629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BE" altLang="de-DE" sz="1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k</a:t>
                </a:r>
                <a:r>
                  <a:rPr kumimoji="0" lang="fr-BE" altLang="de-DE" sz="1600" b="0" i="0" u="none" strike="noStrike" cap="none" normalizeH="0" baseline="-25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rT</a:t>
                </a:r>
                <a:r>
                  <a:rPr kumimoji="0" lang="fr-BE" altLang="de-DE" sz="14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=8*10</a:t>
                </a:r>
                <a:r>
                  <a:rPr kumimoji="0" lang="fr-BE" altLang="de-DE" sz="14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-5 </a:t>
                </a:r>
                <a:br>
                  <a:rPr kumimoji="0" lang="fr-BE" altLang="de-DE" sz="14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</a:br>
                <a:r>
                  <a:rPr kumimoji="0" lang="fr-BE" altLang="de-DE" sz="11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cm</a:t>
                </a:r>
                <a:r>
                  <a:rPr kumimoji="0" lang="fr-BE" altLang="de-DE" sz="10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 </a:t>
                </a:r>
                <a:r>
                  <a:rPr kumimoji="0" lang="fr-BE" altLang="de-DE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hPa</a:t>
                </a:r>
                <a:r>
                  <a:rPr kumimoji="0" lang="fr-BE" altLang="de-DE" sz="10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-1 </a:t>
                </a:r>
                <a:r>
                  <a:rPr kumimoji="0" lang="fr-BE" altLang="de-DE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day</a:t>
                </a:r>
                <a:r>
                  <a:rPr kumimoji="0" lang="fr-BE" altLang="de-DE" sz="10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 -1</a:t>
                </a:r>
                <a:endParaRPr kumimoji="0" lang="de-DE" alt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" name="Zone de texte 43"/>
              <p:cNvSpPr txBox="1">
                <a:spLocks noChangeArrowheads="1"/>
              </p:cNvSpPr>
              <p:nvPr/>
            </p:nvSpPr>
            <p:spPr bwMode="auto">
              <a:xfrm>
                <a:off x="108225597" y="107746635"/>
                <a:ext cx="1035050" cy="6229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BE" altLang="de-DE" sz="1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k</a:t>
                </a:r>
                <a:r>
                  <a:rPr kumimoji="0" lang="fr-BE" altLang="de-DE" sz="1600" b="0" i="0" u="none" strike="noStrike" cap="none" normalizeH="0" baseline="-25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rLy</a:t>
                </a:r>
                <a:r>
                  <a:rPr kumimoji="0" lang="fr-BE" altLang="de-DE" sz="14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=10</a:t>
                </a:r>
                <a:r>
                  <a:rPr kumimoji="0" lang="fr-BE" altLang="de-DE" sz="14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-2 </a:t>
                </a:r>
                <a:br>
                  <a:rPr kumimoji="0" lang="fr-BE" altLang="de-DE" sz="14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</a:br>
                <a:r>
                  <a:rPr kumimoji="0" lang="fr-BE" altLang="de-DE" sz="11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cm</a:t>
                </a:r>
                <a:r>
                  <a:rPr kumimoji="0" lang="fr-BE" altLang="de-DE" sz="10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 </a:t>
                </a:r>
                <a:r>
                  <a:rPr kumimoji="0" lang="fr-BE" altLang="de-DE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hPa</a:t>
                </a:r>
                <a:r>
                  <a:rPr kumimoji="0" lang="fr-BE" altLang="de-DE" sz="10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-1 </a:t>
                </a:r>
                <a:r>
                  <a:rPr kumimoji="0" lang="fr-BE" altLang="de-DE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day</a:t>
                </a:r>
                <a:r>
                  <a:rPr kumimoji="0" lang="fr-BE" altLang="de-DE" sz="10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 -1</a:t>
                </a:r>
                <a:endParaRPr kumimoji="0" lang="fr-BE" altLang="de-DE" sz="1400" b="0" i="0" u="none" strike="noStrike" cap="none" normalizeH="0" baseline="3000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alt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" name="Zone de texte 44"/>
              <p:cNvSpPr txBox="1">
                <a:spLocks noChangeArrowheads="1"/>
              </p:cNvSpPr>
              <p:nvPr/>
            </p:nvSpPr>
            <p:spPr bwMode="auto">
              <a:xfrm>
                <a:off x="109390980" y="108694255"/>
                <a:ext cx="1047750" cy="6229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BE" altLang="de-DE" sz="16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k</a:t>
                </a:r>
                <a:r>
                  <a:rPr kumimoji="0" lang="fr-BE" altLang="de-DE" sz="1600" b="0" i="0" u="none" strike="noStrike" cap="none" normalizeH="0" baseline="-2500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rLo</a:t>
                </a:r>
                <a:r>
                  <a:rPr kumimoji="0" lang="fr-BE" altLang="de-DE" sz="1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=10</a:t>
                </a:r>
                <a:r>
                  <a:rPr kumimoji="0" lang="fr-BE" altLang="de-DE" sz="1400" b="0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-3 </a:t>
                </a:r>
                <a:br>
                  <a:rPr kumimoji="0" lang="fr-BE" altLang="de-DE" sz="1400" b="0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</a:br>
                <a:r>
                  <a:rPr kumimoji="0" lang="fr-BE" altLang="de-DE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cm</a:t>
                </a:r>
                <a:r>
                  <a:rPr kumimoji="0" lang="fr-BE" altLang="de-DE" sz="1000" b="0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 </a:t>
                </a:r>
                <a:r>
                  <a:rPr kumimoji="0" lang="fr-BE" altLang="de-DE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hPa</a:t>
                </a:r>
                <a:r>
                  <a:rPr kumimoji="0" lang="fr-BE" altLang="de-DE" sz="1000" b="0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-1 </a:t>
                </a:r>
                <a:r>
                  <a:rPr kumimoji="0" lang="fr-BE" altLang="de-DE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day</a:t>
                </a:r>
                <a:r>
                  <a:rPr kumimoji="0" lang="fr-BE" altLang="de-DE" sz="1000" b="0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 -1</a:t>
                </a:r>
                <a:endParaRPr kumimoji="0" lang="fr-BE" altLang="de-DE" sz="1400" b="0" i="0" u="none" strike="noStrike" cap="none" normalizeH="0" baseline="3000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altLang="de-DE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" name="Zone de texte 45"/>
              <p:cNvSpPr txBox="1">
                <a:spLocks noChangeArrowheads="1"/>
              </p:cNvSpPr>
              <p:nvPr/>
            </p:nvSpPr>
            <p:spPr bwMode="auto">
              <a:xfrm>
                <a:off x="110567060" y="109692926"/>
                <a:ext cx="1040765" cy="6229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BE" altLang="de-DE" sz="16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K</a:t>
                </a:r>
                <a:r>
                  <a:rPr kumimoji="0" lang="fr-BE" altLang="de-DE" sz="1600" b="0" i="0" u="none" strike="noStrike" cap="none" normalizeH="0" baseline="-2500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xT</a:t>
                </a:r>
                <a:r>
                  <a:rPr kumimoji="0" lang="fr-BE" altLang="de-DE" sz="1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=1</a:t>
                </a:r>
                <a:r>
                  <a:rPr kumimoji="0" lang="fr-BE" altLang="de-DE" sz="1400" b="0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 </a:t>
                </a:r>
                <a:br>
                  <a:rPr kumimoji="0" lang="fr-BE" altLang="de-DE" sz="1400" b="0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</a:br>
                <a:r>
                  <a:rPr kumimoji="0" lang="fr-BE" altLang="de-DE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cm</a:t>
                </a:r>
                <a:r>
                  <a:rPr kumimoji="0" lang="fr-BE" altLang="de-DE" sz="1000" b="0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4 </a:t>
                </a:r>
                <a:r>
                  <a:rPr kumimoji="0" lang="fr-BE" altLang="de-DE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hPa</a:t>
                </a:r>
                <a:r>
                  <a:rPr kumimoji="0" lang="fr-BE" altLang="de-DE" sz="1000" b="0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-1 </a:t>
                </a:r>
                <a:r>
                  <a:rPr kumimoji="0" lang="fr-BE" altLang="de-DE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day</a:t>
                </a:r>
                <a:r>
                  <a:rPr kumimoji="0" lang="fr-BE" altLang="de-DE" sz="1000" b="0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 -1</a:t>
                </a:r>
                <a:endParaRPr kumimoji="0" lang="fr-BE" altLang="de-DE" sz="1400" b="0" i="0" u="none" strike="noStrike" cap="none" normalizeH="0" baseline="3000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altLang="de-DE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Zone de texte 49"/>
              <p:cNvSpPr txBox="1">
                <a:spLocks noChangeArrowheads="1"/>
              </p:cNvSpPr>
              <p:nvPr/>
            </p:nvSpPr>
            <p:spPr bwMode="auto">
              <a:xfrm>
                <a:off x="112967427" y="111511173"/>
                <a:ext cx="1299210" cy="5886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BE" altLang="de-DE" sz="1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K</a:t>
                </a:r>
                <a:r>
                  <a:rPr kumimoji="0" lang="fr-BE" altLang="de-DE" sz="1600" b="0" i="0" u="none" strike="noStrike" cap="none" normalizeH="0" baseline="-25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xLo</a:t>
                </a:r>
                <a:r>
                  <a:rPr kumimoji="0" lang="fr-BE" altLang="de-DE" sz="14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=2.5*10</a:t>
                </a:r>
                <a:r>
                  <a:rPr kumimoji="0" lang="fr-BE" altLang="de-DE" sz="14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-1</a:t>
                </a:r>
                <a:r>
                  <a:rPr kumimoji="0" lang="fr-BE" altLang="de-DE" sz="14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/>
                </a:r>
                <a:br>
                  <a:rPr kumimoji="0" lang="fr-BE" altLang="de-DE" sz="14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</a:br>
                <a:r>
                  <a:rPr kumimoji="0" lang="fr-BE" altLang="de-DE" sz="11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cm</a:t>
                </a:r>
                <a:r>
                  <a:rPr kumimoji="0" lang="fr-BE" altLang="de-DE" sz="10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4 </a:t>
                </a:r>
                <a:r>
                  <a:rPr kumimoji="0" lang="fr-BE" altLang="de-DE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hPa</a:t>
                </a:r>
                <a:r>
                  <a:rPr kumimoji="0" lang="fr-BE" altLang="de-DE" sz="10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-1 </a:t>
                </a:r>
                <a:r>
                  <a:rPr kumimoji="0" lang="fr-BE" altLang="de-DE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day</a:t>
                </a:r>
                <a:r>
                  <a:rPr kumimoji="0" lang="fr-BE" altLang="de-DE" sz="10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 -1</a:t>
                </a:r>
                <a:endParaRPr kumimoji="0" lang="fr-BE" altLang="de-DE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alt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" name="Zone de texte 46"/>
              <p:cNvSpPr txBox="1">
                <a:spLocks noChangeArrowheads="1"/>
              </p:cNvSpPr>
              <p:nvPr/>
            </p:nvSpPr>
            <p:spPr bwMode="auto">
              <a:xfrm>
                <a:off x="111714117" y="110610118"/>
                <a:ext cx="1184910" cy="5886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BE" altLang="de-DE" sz="1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K</a:t>
                </a:r>
                <a:r>
                  <a:rPr kumimoji="0" lang="fr-BE" altLang="de-DE" sz="1600" b="0" i="0" u="none" strike="noStrike" cap="none" normalizeH="0" baseline="-25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xLy</a:t>
                </a:r>
                <a:r>
                  <a:rPr kumimoji="0" lang="fr-BE" altLang="de-DE" sz="14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=4*10</a:t>
                </a:r>
                <a:r>
                  <a:rPr kumimoji="0" lang="fr-BE" altLang="de-DE" sz="14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-4</a:t>
                </a:r>
                <a:r>
                  <a:rPr kumimoji="0" lang="fr-BE" altLang="de-DE" sz="14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/>
                </a:r>
                <a:br>
                  <a:rPr kumimoji="0" lang="fr-BE" altLang="de-DE" sz="14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</a:br>
                <a:r>
                  <a:rPr kumimoji="0" lang="fr-BE" altLang="de-DE" sz="11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cm</a:t>
                </a:r>
                <a:r>
                  <a:rPr kumimoji="0" lang="fr-BE" altLang="de-DE" sz="10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4 </a:t>
                </a:r>
                <a:r>
                  <a:rPr kumimoji="0" lang="fr-BE" altLang="de-DE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hPa</a:t>
                </a:r>
                <a:r>
                  <a:rPr kumimoji="0" lang="fr-BE" altLang="de-DE" sz="10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-1 </a:t>
                </a:r>
                <a:r>
                  <a:rPr kumimoji="0" lang="fr-BE" altLang="de-DE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day</a:t>
                </a:r>
                <a:r>
                  <a:rPr kumimoji="0" lang="fr-BE" altLang="de-DE" sz="10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 -1</a:t>
                </a:r>
                <a:endParaRPr kumimoji="0" lang="fr-BE" altLang="de-DE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18" charset="0"/>
                  <a:cs typeface="Arial" pitchFamily="34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alt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7182" name="Picture 14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9832147" y="109248631"/>
                <a:ext cx="164606" cy="3718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</p:pic>
          <p:pic>
            <p:nvPicPr>
              <p:cNvPr id="7183" name="Picture 15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2209247" y="111157200"/>
                <a:ext cx="164606" cy="3718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</p:pic>
          <p:pic>
            <p:nvPicPr>
              <p:cNvPr id="7184" name="Picture 16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414287" y="107364821"/>
                <a:ext cx="164606" cy="3718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</p:pic>
          <p:pic>
            <p:nvPicPr>
              <p:cNvPr id="7185" name="Picture 17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1009747" y="110196667"/>
                <a:ext cx="164606" cy="3718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</p:pic>
          <p:pic>
            <p:nvPicPr>
              <p:cNvPr id="7186" name="Picture 18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8649084" y="108283931"/>
                <a:ext cx="164606" cy="3718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</p:pic>
          <p:sp>
            <p:nvSpPr>
              <p:cNvPr id="17" name="Zone de texte 14"/>
              <p:cNvSpPr txBox="1">
                <a:spLocks noChangeArrowheads="1"/>
              </p:cNvSpPr>
              <p:nvPr/>
            </p:nvSpPr>
            <p:spPr bwMode="auto">
              <a:xfrm>
                <a:off x="106571125" y="107620905"/>
                <a:ext cx="521335" cy="2895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BE" altLang="de-DE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8*10</a:t>
                </a:r>
                <a:r>
                  <a:rPr kumimoji="0" lang="fr-BE" altLang="de-DE" sz="10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-2</a:t>
                </a:r>
                <a:endParaRPr kumimoji="0" lang="de-DE" alt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" name="Zone de texte 33"/>
              <p:cNvSpPr txBox="1">
                <a:spLocks noChangeArrowheads="1"/>
              </p:cNvSpPr>
              <p:nvPr/>
            </p:nvSpPr>
            <p:spPr bwMode="auto">
              <a:xfrm>
                <a:off x="106404120" y="108283931"/>
                <a:ext cx="688340" cy="2514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BE" altLang="de-DE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1.25*10</a:t>
                </a:r>
                <a:r>
                  <a:rPr kumimoji="0" lang="fr-BE" altLang="de-DE" sz="10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-3</a:t>
                </a:r>
                <a:endParaRPr kumimoji="0" lang="de-DE" alt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" name="Zone de texte 32"/>
              <p:cNvSpPr txBox="1">
                <a:spLocks noChangeArrowheads="1"/>
              </p:cNvSpPr>
              <p:nvPr/>
            </p:nvSpPr>
            <p:spPr bwMode="auto">
              <a:xfrm>
                <a:off x="106571125" y="108568525"/>
                <a:ext cx="521335" cy="2514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BE" altLang="de-DE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8*10</a:t>
                </a:r>
                <a:r>
                  <a:rPr kumimoji="0" lang="fr-BE" altLang="de-DE" sz="10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-3</a:t>
                </a:r>
                <a:endParaRPr kumimoji="0" lang="de-DE" alt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Zone de texte 31"/>
              <p:cNvSpPr txBox="1">
                <a:spLocks noChangeArrowheads="1"/>
              </p:cNvSpPr>
              <p:nvPr/>
            </p:nvSpPr>
            <p:spPr bwMode="auto">
              <a:xfrm>
                <a:off x="106404120" y="109196753"/>
                <a:ext cx="688340" cy="213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BE" altLang="de-DE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1.25*10</a:t>
                </a:r>
                <a:r>
                  <a:rPr kumimoji="0" lang="fr-BE" altLang="de-DE" sz="10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-4</a:t>
                </a:r>
                <a:endParaRPr kumimoji="0" lang="de-DE" alt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" name="Zone de texte 29"/>
              <p:cNvSpPr txBox="1">
                <a:spLocks noChangeArrowheads="1"/>
              </p:cNvSpPr>
              <p:nvPr/>
            </p:nvSpPr>
            <p:spPr bwMode="auto">
              <a:xfrm>
                <a:off x="106839095" y="109483359"/>
                <a:ext cx="253365" cy="2743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BE" altLang="de-DE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8</a:t>
                </a:r>
                <a:endParaRPr kumimoji="0" lang="de-DE" alt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" name="Zone de texte 30"/>
              <p:cNvSpPr txBox="1">
                <a:spLocks noChangeArrowheads="1"/>
              </p:cNvSpPr>
              <p:nvPr/>
            </p:nvSpPr>
            <p:spPr bwMode="auto">
              <a:xfrm>
                <a:off x="106404120" y="110160690"/>
                <a:ext cx="688340" cy="243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BE" altLang="de-DE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1.25*10</a:t>
                </a:r>
                <a:r>
                  <a:rPr kumimoji="0" lang="fr-BE" altLang="de-DE" sz="10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-1</a:t>
                </a:r>
                <a:endParaRPr kumimoji="0" lang="de-DE" alt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Zone de texte 26"/>
              <p:cNvSpPr txBox="1">
                <a:spLocks noChangeArrowheads="1"/>
              </p:cNvSpPr>
              <p:nvPr/>
            </p:nvSpPr>
            <p:spPr bwMode="auto">
              <a:xfrm>
                <a:off x="106474605" y="110454255"/>
                <a:ext cx="617855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BE" altLang="de-DE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3.2*10</a:t>
                </a:r>
                <a:r>
                  <a:rPr kumimoji="0" lang="fr-BE" altLang="de-DE" sz="10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-3</a:t>
                </a:r>
                <a:endParaRPr kumimoji="0" lang="de-DE" alt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" name="Zone de texte 25"/>
              <p:cNvSpPr txBox="1">
                <a:spLocks noChangeArrowheads="1"/>
              </p:cNvSpPr>
              <p:nvPr/>
            </p:nvSpPr>
            <p:spPr bwMode="auto">
              <a:xfrm>
                <a:off x="106571125" y="111077033"/>
                <a:ext cx="521335" cy="3251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BE" altLang="de-DE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5*10</a:t>
                </a:r>
                <a:r>
                  <a:rPr kumimoji="0" lang="fr-BE" altLang="de-DE" sz="10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-5</a:t>
                </a:r>
                <a:endParaRPr kumimoji="0" lang="de-DE" alt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" name="Zone de texte 27"/>
              <p:cNvSpPr txBox="1">
                <a:spLocks noChangeArrowheads="1"/>
              </p:cNvSpPr>
              <p:nvPr/>
            </p:nvSpPr>
            <p:spPr bwMode="auto">
              <a:xfrm>
                <a:off x="106839095" y="111402153"/>
                <a:ext cx="253365" cy="3251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BE" altLang="de-DE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2</a:t>
                </a:r>
                <a:endParaRPr kumimoji="0" lang="de-DE" alt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" name="Zone de texte 28"/>
              <p:cNvSpPr txBox="1">
                <a:spLocks noChangeArrowheads="1"/>
              </p:cNvSpPr>
              <p:nvPr/>
            </p:nvSpPr>
            <p:spPr bwMode="auto">
              <a:xfrm>
                <a:off x="106333635" y="112068494"/>
                <a:ext cx="758825" cy="3251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BE" altLang="de-DE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3.125*10</a:t>
                </a:r>
                <a:r>
                  <a:rPr kumimoji="0" lang="fr-BE" altLang="de-DE" sz="10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-2</a:t>
                </a:r>
                <a:endParaRPr kumimoji="0" lang="de-DE" alt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7197" name="Picture 29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926867" y="107975312"/>
                <a:ext cx="298730" cy="16460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</p:pic>
          <p:pic>
            <p:nvPicPr>
              <p:cNvPr id="7198" name="Picture 30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2716644" y="111779465"/>
                <a:ext cx="298730" cy="16460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</p:pic>
          <p:pic>
            <p:nvPicPr>
              <p:cNvPr id="7199" name="Picture 31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0319599" y="109896403"/>
                <a:ext cx="298730" cy="16460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</p:pic>
          <p:pic>
            <p:nvPicPr>
              <p:cNvPr id="7200" name="Picture 32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9141876" y="108923323"/>
                <a:ext cx="298730" cy="16460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</p:pic>
          <p:pic>
            <p:nvPicPr>
              <p:cNvPr id="7201" name="Picture 33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1495359" y="110848504"/>
                <a:ext cx="298730" cy="16460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</p:pic>
          <p:pic>
            <p:nvPicPr>
              <p:cNvPr id="7202" name="Picture 34" descr="legend KrKxSensitivity average 025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291" t="86528" r="9167" b="7083"/>
              <a:stretch>
                <a:fillRect/>
              </a:stretch>
            </p:blipFill>
            <p:spPr bwMode="auto">
              <a:xfrm>
                <a:off x="109778599" y="107684939"/>
                <a:ext cx="4030980" cy="3505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7" name="Zone de texte 3"/>
              <p:cNvSpPr txBox="1">
                <a:spLocks noChangeArrowheads="1"/>
              </p:cNvSpPr>
              <p:nvPr/>
            </p:nvSpPr>
            <p:spPr bwMode="auto">
              <a:xfrm>
                <a:off x="111447696" y="107428512"/>
                <a:ext cx="692785" cy="422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BE" altLang="de-DE" sz="1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RMSE</a:t>
                </a:r>
                <a:endParaRPr kumimoji="0" lang="de-DE" alt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" name="Zone de texte 17"/>
              <p:cNvSpPr txBox="1">
                <a:spLocks noChangeArrowheads="1"/>
              </p:cNvSpPr>
              <p:nvPr/>
            </p:nvSpPr>
            <p:spPr bwMode="auto">
              <a:xfrm>
                <a:off x="109684509" y="107960546"/>
                <a:ext cx="613774" cy="4090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BE" altLang="de-DE" sz="1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0.25</a:t>
                </a:r>
                <a:endParaRPr kumimoji="0" lang="de-DE" alt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" name="Zone de texte 16"/>
              <p:cNvSpPr txBox="1">
                <a:spLocks noChangeArrowheads="1"/>
              </p:cNvSpPr>
              <p:nvPr/>
            </p:nvSpPr>
            <p:spPr bwMode="auto">
              <a:xfrm>
                <a:off x="113462478" y="107960546"/>
                <a:ext cx="494665" cy="397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BE" altLang="de-DE" sz="1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 0.6</a:t>
                </a:r>
                <a:endParaRPr kumimoji="0" lang="de-DE" alt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" name="Zone de texte 24"/>
              <p:cNvSpPr txBox="1">
                <a:spLocks noChangeArrowheads="1"/>
              </p:cNvSpPr>
              <p:nvPr/>
            </p:nvSpPr>
            <p:spPr bwMode="auto">
              <a:xfrm>
                <a:off x="106839095" y="112242118"/>
                <a:ext cx="396875" cy="3251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BE" altLang="de-DE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10</a:t>
                </a:r>
                <a:r>
                  <a:rPr kumimoji="0" lang="fr-BE" altLang="de-DE" sz="10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-5</a:t>
                </a:r>
                <a:endParaRPr kumimoji="0" lang="de-DE" alt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" name="Zone de texte 23"/>
              <p:cNvSpPr txBox="1">
                <a:spLocks noChangeArrowheads="1"/>
              </p:cNvSpPr>
              <p:nvPr/>
            </p:nvSpPr>
            <p:spPr bwMode="auto">
              <a:xfrm>
                <a:off x="107526070" y="112242118"/>
                <a:ext cx="617855" cy="2311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BE" altLang="de-DE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6.4*10</a:t>
                </a:r>
                <a:r>
                  <a:rPr kumimoji="0" lang="fr-BE" altLang="de-DE" sz="10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-4</a:t>
                </a:r>
                <a:endParaRPr kumimoji="0" lang="de-DE" alt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68" name="Zone de texte 22"/>
              <p:cNvSpPr txBox="1">
                <a:spLocks noChangeArrowheads="1"/>
              </p:cNvSpPr>
              <p:nvPr/>
            </p:nvSpPr>
            <p:spPr bwMode="auto">
              <a:xfrm>
                <a:off x="108056244" y="112242118"/>
                <a:ext cx="688340" cy="3251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BE" altLang="de-DE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1.25*10</a:t>
                </a:r>
                <a:r>
                  <a:rPr kumimoji="0" lang="fr-BE" altLang="de-DE" sz="10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-3</a:t>
                </a:r>
                <a:endParaRPr kumimoji="0" lang="de-DE" alt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69" name="Zone de texte 21"/>
              <p:cNvSpPr txBox="1">
                <a:spLocks noChangeArrowheads="1"/>
              </p:cNvSpPr>
              <p:nvPr/>
            </p:nvSpPr>
            <p:spPr bwMode="auto">
              <a:xfrm>
                <a:off x="108846941" y="112242118"/>
                <a:ext cx="521335" cy="2393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BE" altLang="de-DE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8*10</a:t>
                </a:r>
                <a:r>
                  <a:rPr kumimoji="0" lang="fr-BE" altLang="de-DE" sz="10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-2</a:t>
                </a:r>
                <a:endParaRPr kumimoji="0" lang="de-DE" alt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70" name="Zone de texte 8"/>
              <p:cNvSpPr txBox="1">
                <a:spLocks noChangeArrowheads="1"/>
              </p:cNvSpPr>
              <p:nvPr/>
            </p:nvSpPr>
            <p:spPr bwMode="auto">
              <a:xfrm>
                <a:off x="109260647" y="112242118"/>
                <a:ext cx="688340" cy="3251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BE" altLang="de-DE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1.25*10</a:t>
                </a:r>
                <a:r>
                  <a:rPr kumimoji="0" lang="fr-BE" altLang="de-DE" sz="10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-4</a:t>
                </a:r>
                <a:endParaRPr kumimoji="0" lang="de-DE" alt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71" name="Zone de texte 19"/>
              <p:cNvSpPr txBox="1">
                <a:spLocks noChangeArrowheads="1"/>
              </p:cNvSpPr>
              <p:nvPr/>
            </p:nvSpPr>
            <p:spPr bwMode="auto">
              <a:xfrm>
                <a:off x="110028390" y="112242118"/>
                <a:ext cx="521335" cy="2292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BE" altLang="de-DE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8*10</a:t>
                </a:r>
                <a:r>
                  <a:rPr kumimoji="0" lang="fr-BE" altLang="de-DE" sz="10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-3</a:t>
                </a:r>
                <a:endParaRPr kumimoji="0" lang="de-DE" alt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72" name="Zone de texte 18"/>
              <p:cNvSpPr txBox="1">
                <a:spLocks noChangeArrowheads="1"/>
              </p:cNvSpPr>
              <p:nvPr/>
            </p:nvSpPr>
            <p:spPr bwMode="auto">
              <a:xfrm>
                <a:off x="110440950" y="112242118"/>
                <a:ext cx="688340" cy="3251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BE" altLang="de-DE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1.25*10</a:t>
                </a:r>
                <a:r>
                  <a:rPr kumimoji="0" lang="fr-BE" altLang="de-DE" sz="10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-1</a:t>
                </a:r>
                <a:endParaRPr kumimoji="0" lang="de-DE" alt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74" name="Zone de texte 9"/>
              <p:cNvSpPr txBox="1">
                <a:spLocks noChangeArrowheads="1"/>
              </p:cNvSpPr>
              <p:nvPr/>
            </p:nvSpPr>
            <p:spPr bwMode="auto">
              <a:xfrm>
                <a:off x="111368676" y="112242118"/>
                <a:ext cx="253365" cy="3251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BE" altLang="de-DE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8</a:t>
                </a:r>
                <a:endParaRPr kumimoji="0" lang="de-DE" alt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76" name="Zone de texte 1"/>
              <p:cNvSpPr txBox="1">
                <a:spLocks noChangeArrowheads="1"/>
              </p:cNvSpPr>
              <p:nvPr/>
            </p:nvSpPr>
            <p:spPr bwMode="auto">
              <a:xfrm>
                <a:off x="111607825" y="112242118"/>
                <a:ext cx="521335" cy="2311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BE" altLang="de-DE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5*10</a:t>
                </a:r>
                <a:r>
                  <a:rPr kumimoji="0" lang="fr-BE" altLang="de-DE" sz="10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-5</a:t>
                </a:r>
                <a:endParaRPr kumimoji="0" lang="de-DE" alt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77" name="Zone de texte 10"/>
              <p:cNvSpPr txBox="1">
                <a:spLocks noChangeArrowheads="1"/>
              </p:cNvSpPr>
              <p:nvPr/>
            </p:nvSpPr>
            <p:spPr bwMode="auto">
              <a:xfrm>
                <a:off x="112307351" y="112242118"/>
                <a:ext cx="617855" cy="227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BE" altLang="de-DE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3.2*10</a:t>
                </a:r>
                <a:r>
                  <a:rPr kumimoji="0" lang="fr-BE" altLang="de-DE" sz="1000" b="0" i="0" u="none" strike="noStrike" cap="none" normalizeH="0" baseline="3000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" pitchFamily="18" charset="0"/>
                    <a:cs typeface="Arial" pitchFamily="34" charset="0"/>
                  </a:rPr>
                  <a:t>-3</a:t>
                </a:r>
                <a:endParaRPr kumimoji="0" lang="de-DE" alt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8331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elich_PowerPoint_16x9">
  <a:themeElements>
    <a:clrScheme name="Benutzerdefiniert 292">
      <a:dk1>
        <a:sysClr val="windowText" lastClr="000000"/>
      </a:dk1>
      <a:lt1>
        <a:sysClr val="window" lastClr="FFFFFF"/>
      </a:lt1>
      <a:dk2>
        <a:srgbClr val="6D268E"/>
      </a:dk2>
      <a:lt2>
        <a:srgbClr val="EBEBEB"/>
      </a:lt2>
      <a:accent1>
        <a:srgbClr val="023D6B"/>
      </a:accent1>
      <a:accent2>
        <a:srgbClr val="ADBDE3"/>
      </a:accent2>
      <a:accent3>
        <a:srgbClr val="30A93B"/>
      </a:accent3>
      <a:accent4>
        <a:srgbClr val="FFE900"/>
      </a:accent4>
      <a:accent5>
        <a:srgbClr val="FF8C0C"/>
      </a:accent5>
      <a:accent6>
        <a:srgbClr val="DF0F44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95000"/>
          </a:lnSpc>
          <a:defRPr sz="24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lnSpc>
            <a:spcPct val="95000"/>
          </a:lnSpc>
          <a:defRPr sz="2400" dirty="0" err="1" smtClean="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Jülich_PowerPoint_16x9.potx" id="{96E3BAF4-763A-4252-96EB-429A37E76C9B}" vid="{FC15072B-1A6B-4630-9ABB-3D2D56FD5EF8}"/>
    </a:ext>
  </a:extLst>
</a:theme>
</file>

<file path=ppt/theme/theme2.xml><?xml version="1.0" encoding="utf-8"?>
<a:theme xmlns:a="http://schemas.openxmlformats.org/drawingml/2006/main" name="Office">
  <a:themeElements>
    <a:clrScheme name="Benutzerdefiniert 282">
      <a:dk1>
        <a:sysClr val="windowText" lastClr="000000"/>
      </a:dk1>
      <a:lt1>
        <a:sysClr val="window" lastClr="FFFFFF"/>
      </a:lt1>
      <a:dk2>
        <a:srgbClr val="AF82B9"/>
      </a:dk2>
      <a:lt2>
        <a:srgbClr val="EBEBEB"/>
      </a:lt2>
      <a:accent1>
        <a:srgbClr val="023D6B"/>
      </a:accent1>
      <a:accent2>
        <a:srgbClr val="ADBDE3"/>
      </a:accent2>
      <a:accent3>
        <a:srgbClr val="B9D25F"/>
      </a:accent3>
      <a:accent4>
        <a:srgbClr val="FAEB5A"/>
      </a:accent4>
      <a:accent5>
        <a:srgbClr val="FAB45A"/>
      </a:accent5>
      <a:accent6>
        <a:srgbClr val="EB5F73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Benutzerdefiniert 282">
      <a:dk1>
        <a:sysClr val="windowText" lastClr="000000"/>
      </a:dk1>
      <a:lt1>
        <a:sysClr val="window" lastClr="FFFFFF"/>
      </a:lt1>
      <a:dk2>
        <a:srgbClr val="AF82B9"/>
      </a:dk2>
      <a:lt2>
        <a:srgbClr val="EBEBEB"/>
      </a:lt2>
      <a:accent1>
        <a:srgbClr val="023D6B"/>
      </a:accent1>
      <a:accent2>
        <a:srgbClr val="ADBDE3"/>
      </a:accent2>
      <a:accent3>
        <a:srgbClr val="B9D25F"/>
      </a:accent3>
      <a:accent4>
        <a:srgbClr val="FAEB5A"/>
      </a:accent4>
      <a:accent5>
        <a:srgbClr val="FAB45A"/>
      </a:accent5>
      <a:accent6>
        <a:srgbClr val="EB5F73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Juelich_PowerPoint_16x9</Template>
  <TotalTime>0</TotalTime>
  <Words>939</Words>
  <Application>Microsoft Office PowerPoint</Application>
  <PresentationFormat>Personnalisé</PresentationFormat>
  <Paragraphs>168</Paragraphs>
  <Slides>14</Slides>
  <Notes>6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6" baseType="lpstr">
      <vt:lpstr>Juelich_PowerPoint_16x9</vt:lpstr>
      <vt:lpstr>Origin50.Graph</vt:lpstr>
      <vt:lpstr>Validation of functional-structural root system models using MRI-monitored tracer experiments.</vt:lpstr>
      <vt:lpstr>Introduction</vt:lpstr>
      <vt:lpstr>Introduction</vt:lpstr>
      <vt:lpstr>Tracer experiment</vt:lpstr>
      <vt:lpstr>Using MRI for functional structural root monitoring</vt:lpstr>
      <vt:lpstr>Simulation setup</vt:lpstr>
      <vt:lpstr>Calibration of root parameters</vt:lpstr>
      <vt:lpstr>Calibrated parameters</vt:lpstr>
      <vt:lpstr>Présentation PowerPoint</vt:lpstr>
      <vt:lpstr>Application of the Model</vt:lpstr>
      <vt:lpstr>Application of the Model</vt:lpstr>
      <vt:lpstr>Application of the Model</vt:lpstr>
      <vt:lpstr>Conclusions: Validation or Calibration?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 der präsentation</dc:title>
  <dc:creator>Jan Vanderborght</dc:creator>
  <cp:lastModifiedBy>Carine De Meyer</cp:lastModifiedBy>
  <cp:revision>136</cp:revision>
  <dcterms:created xsi:type="dcterms:W3CDTF">2018-02-06T06:55:37Z</dcterms:created>
  <dcterms:modified xsi:type="dcterms:W3CDTF">2019-11-19T13:57:44Z</dcterms:modified>
</cp:coreProperties>
</file>